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3.xml" ContentType="application/vnd.openxmlformats-officedocument.theme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79" r:id="rId2"/>
    <p:sldMasterId id="2147483660" r:id="rId3"/>
    <p:sldMasterId id="2147483695" r:id="rId4"/>
  </p:sldMasterIdLst>
  <p:notesMasterIdLst>
    <p:notesMasterId r:id="rId48"/>
  </p:notesMasterIdLst>
  <p:sldIdLst>
    <p:sldId id="3099" r:id="rId5"/>
    <p:sldId id="3096" r:id="rId6"/>
    <p:sldId id="3076" r:id="rId7"/>
    <p:sldId id="524" r:id="rId8"/>
    <p:sldId id="1808" r:id="rId9"/>
    <p:sldId id="3181" r:id="rId10"/>
    <p:sldId id="3182" r:id="rId11"/>
    <p:sldId id="3183" r:id="rId12"/>
    <p:sldId id="3184" r:id="rId13"/>
    <p:sldId id="3185" r:id="rId14"/>
    <p:sldId id="3211" r:id="rId15"/>
    <p:sldId id="3103" r:id="rId16"/>
    <p:sldId id="3166" r:id="rId17"/>
    <p:sldId id="3167" r:id="rId18"/>
    <p:sldId id="3169" r:id="rId19"/>
    <p:sldId id="3171" r:id="rId20"/>
    <p:sldId id="3170" r:id="rId21"/>
    <p:sldId id="3178" r:id="rId22"/>
    <p:sldId id="3217" r:id="rId23"/>
    <p:sldId id="3227" r:id="rId24"/>
    <p:sldId id="3223" r:id="rId25"/>
    <p:sldId id="3208" r:id="rId26"/>
    <p:sldId id="3226" r:id="rId27"/>
    <p:sldId id="3224" r:id="rId28"/>
    <p:sldId id="3225" r:id="rId29"/>
    <p:sldId id="3218" r:id="rId30"/>
    <p:sldId id="3195" r:id="rId31"/>
    <p:sldId id="3196" r:id="rId32"/>
    <p:sldId id="3197" r:id="rId33"/>
    <p:sldId id="3198" r:id="rId34"/>
    <p:sldId id="3221" r:id="rId35"/>
    <p:sldId id="3199" r:id="rId36"/>
    <p:sldId id="3201" r:id="rId37"/>
    <p:sldId id="3202" r:id="rId38"/>
    <p:sldId id="3203" r:id="rId39"/>
    <p:sldId id="3205" r:id="rId40"/>
    <p:sldId id="3219" r:id="rId41"/>
    <p:sldId id="3222" r:id="rId42"/>
    <p:sldId id="3209" r:id="rId43"/>
    <p:sldId id="3220" r:id="rId44"/>
    <p:sldId id="3207" r:id="rId45"/>
    <p:sldId id="3088" r:id="rId46"/>
    <p:sldId id="3087" r:id="rId47"/>
  </p:sldIdLst>
  <p:sldSz cx="12192000" cy="6858000"/>
  <p:notesSz cx="6786563" cy="9923463"/>
  <p:embeddedFontLst>
    <p:embeddedFont>
      <p:font typeface="Calibri" panose="020F0502020204030204" pitchFamily="34" charset="0"/>
      <p:regular r:id="rId49"/>
      <p:bold r:id="rId50"/>
      <p:italic r:id="rId51"/>
      <p:boldItalic r:id="rId52"/>
    </p:embeddedFont>
    <p:embeddedFont>
      <p:font typeface="경기천년바탕 Bold" panose="02020803020101020101" pitchFamily="18" charset="-127"/>
      <p:bold r:id="rId53"/>
    </p:embeddedFont>
    <p:embeddedFont>
      <p:font typeface="경기천년제목 Bold" panose="02020803020101020101" pitchFamily="18" charset="-127"/>
      <p:bold r:id="rId54"/>
    </p:embeddedFont>
    <p:embeddedFont>
      <p:font typeface="HY헤드라인M" panose="02030600000101010101" pitchFamily="18" charset="-127"/>
      <p:regular r:id="rId55"/>
    </p:embeddedFont>
    <p:embeddedFont>
      <p:font typeface="Calibri Light" panose="020F0302020204030204" pitchFamily="34" charset="0"/>
      <p:regular r:id="rId56"/>
      <p:italic r:id="rId57"/>
    </p:embeddedFont>
    <p:embeddedFont>
      <p:font typeface="맑은 고딕" panose="020B0503020000020004" pitchFamily="50" charset="-127"/>
      <p:regular r:id="rId58"/>
      <p:bold r:id="rId59"/>
    </p:embeddedFont>
    <p:embeddedFont>
      <p:font typeface="함초롬바탕" panose="02030604000101010101" pitchFamily="18" charset="-127"/>
      <p:regular r:id="rId60"/>
      <p:bold r:id="rId61"/>
    </p:embeddedFont>
    <p:embeddedFont>
      <p:font typeface="경기천년제목 Medium" panose="02020603020101020101" pitchFamily="18" charset="-127"/>
      <p:regular r:id="rId62"/>
    </p:embeddedFont>
    <p:embeddedFont>
      <p:font typeface="경기천년바탕 Regular" panose="02020503020101020101" pitchFamily="18" charset="-127"/>
      <p:regular r:id="rId6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7413" userDrawn="1">
          <p15:clr>
            <a:srgbClr val="A4A3A4"/>
          </p15:clr>
        </p15:guide>
        <p15:guide id="5" orient="horz" pos="4065" userDrawn="1">
          <p15:clr>
            <a:srgbClr val="A4A3A4"/>
          </p15:clr>
        </p15:guide>
        <p15:guide id="11" orient="horz" pos="1797" userDrawn="1">
          <p15:clr>
            <a:srgbClr val="A4A3A4"/>
          </p15:clr>
        </p15:guide>
        <p15:guide id="12" pos="267" userDrawn="1">
          <p15:clr>
            <a:srgbClr val="A4A3A4"/>
          </p15:clr>
        </p15:guide>
        <p15:guide id="14" orient="horz" userDrawn="1">
          <p15:clr>
            <a:srgbClr val="A4A3A4"/>
          </p15:clr>
        </p15:guide>
        <p15:guide id="15" orient="horz" pos="210" userDrawn="1">
          <p15:clr>
            <a:srgbClr val="A4A3A4"/>
          </p15:clr>
        </p15:guide>
        <p15:guide id="17" orient="horz" pos="3793" userDrawn="1">
          <p15:clr>
            <a:srgbClr val="A4A3A4"/>
          </p15:clr>
        </p15:guide>
        <p15:guide id="18" orient="horz" pos="2750" userDrawn="1">
          <p15:clr>
            <a:srgbClr val="A4A3A4"/>
          </p15:clr>
        </p15:guide>
        <p15:guide id="19" pos="3840" userDrawn="1">
          <p15:clr>
            <a:srgbClr val="A4A3A4"/>
          </p15:clr>
        </p15:guide>
        <p15:guide id="20" orient="horz" pos="1117" userDrawn="1">
          <p15:clr>
            <a:srgbClr val="A4A3A4"/>
          </p15:clr>
        </p15:guide>
        <p15:guide id="21" orient="horz" pos="1344" userDrawn="1">
          <p15:clr>
            <a:srgbClr val="A4A3A4"/>
          </p15:clr>
        </p15:guide>
        <p15:guide id="2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5" userDrawn="1">
          <p15:clr>
            <a:srgbClr val="A4A3A4"/>
          </p15:clr>
        </p15:guide>
        <p15:guide id="2" pos="2138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300"/>
    <a:srgbClr val="008000"/>
    <a:srgbClr val="AF841A"/>
    <a:srgbClr val="EED18A"/>
    <a:srgbClr val="31859C"/>
    <a:srgbClr val="0000FF"/>
    <a:srgbClr val="0051A3"/>
    <a:srgbClr val="C66F97"/>
    <a:srgbClr val="93CDDD"/>
    <a:srgbClr val="9B9B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DCAF9ED-07DC-4A11-8D7F-57B35C25682E}" styleName="보통 스타일 1 - 강조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8A107856-5554-42FB-B03E-39F5DBC370BA}" styleName="보통 스타일 4 - 강조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125E5076-3810-47DD-B79F-674D7AD40C01}" styleName="어두운 스타일 1 - 강조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4" autoAdjust="0"/>
    <p:restoredTop sz="95159" autoAdjust="0"/>
  </p:normalViewPr>
  <p:slideViewPr>
    <p:cSldViewPr>
      <p:cViewPr varScale="1">
        <p:scale>
          <a:sx n="80" d="100"/>
          <a:sy n="80" d="100"/>
        </p:scale>
        <p:origin x="710" y="48"/>
      </p:cViewPr>
      <p:guideLst>
        <p:guide pos="7413"/>
        <p:guide orient="horz" pos="4065"/>
        <p:guide orient="horz" pos="1797"/>
        <p:guide pos="267"/>
        <p:guide orient="horz"/>
        <p:guide orient="horz" pos="210"/>
        <p:guide orient="horz" pos="3793"/>
        <p:guide orient="horz" pos="2750"/>
        <p:guide pos="3840"/>
        <p:guide orient="horz" pos="1117"/>
        <p:guide orient="horz" pos="1344"/>
        <p:guide orient="horz" pos="216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81" d="100"/>
          <a:sy n="81" d="100"/>
        </p:scale>
        <p:origin x="-3954" y="-84"/>
      </p:cViewPr>
      <p:guideLst>
        <p:guide orient="horz" pos="3125"/>
        <p:guide pos="213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font" Target="fonts/font2.fntdata"/><Relationship Id="rId55" Type="http://schemas.openxmlformats.org/officeDocument/2006/relationships/font" Target="fonts/font7.fntdata"/><Relationship Id="rId63" Type="http://schemas.openxmlformats.org/officeDocument/2006/relationships/font" Target="fonts/font15.fntdata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font" Target="fonts/font5.fntdata"/><Relationship Id="rId58" Type="http://schemas.openxmlformats.org/officeDocument/2006/relationships/font" Target="fonts/font10.fntdata"/><Relationship Id="rId66" Type="http://schemas.openxmlformats.org/officeDocument/2006/relationships/theme" Target="theme/theme1.xml"/><Relationship Id="rId5" Type="http://schemas.openxmlformats.org/officeDocument/2006/relationships/slide" Target="slides/slide1.xml"/><Relationship Id="rId61" Type="http://schemas.openxmlformats.org/officeDocument/2006/relationships/font" Target="fonts/font13.fntdata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notesMaster" Target="notesMasters/notesMaster1.xml"/><Relationship Id="rId56" Type="http://schemas.openxmlformats.org/officeDocument/2006/relationships/font" Target="fonts/font8.fntdata"/><Relationship Id="rId64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font" Target="fonts/font3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font" Target="fonts/font11.fntdata"/><Relationship Id="rId67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font" Target="fonts/font6.fntdata"/><Relationship Id="rId62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font" Target="fonts/font1.fntdata"/><Relationship Id="rId57" Type="http://schemas.openxmlformats.org/officeDocument/2006/relationships/font" Target="fonts/font9.fntdata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font" Target="fonts/font4.fntdata"/><Relationship Id="rId60" Type="http://schemas.openxmlformats.org/officeDocument/2006/relationships/font" Target="fonts/font12.fntdata"/><Relationship Id="rId65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2" y="1"/>
            <a:ext cx="2941249" cy="497174"/>
          </a:xfrm>
          <a:prstGeom prst="rect">
            <a:avLst/>
          </a:prstGeom>
        </p:spPr>
        <p:txBody>
          <a:bodyPr vert="horz" lIns="88123" tIns="44061" rIns="88123" bIns="44061" rtlCol="0"/>
          <a:lstStyle>
            <a:lvl1pPr algn="l">
              <a:defRPr sz="11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43800" y="1"/>
            <a:ext cx="2941249" cy="497174"/>
          </a:xfrm>
          <a:prstGeom prst="rect">
            <a:avLst/>
          </a:prstGeom>
        </p:spPr>
        <p:txBody>
          <a:bodyPr vert="horz" lIns="88123" tIns="44061" rIns="88123" bIns="44061" rtlCol="0"/>
          <a:lstStyle>
            <a:lvl1pPr algn="r">
              <a:defRPr sz="1100"/>
            </a:lvl1pPr>
          </a:lstStyle>
          <a:p>
            <a:fld id="{62BB249C-10E6-41D2-AFD6-3ADFC5B433E3}" type="datetimeFigureOut">
              <a:rPr lang="ko-KR" altLang="en-US" smtClean="0"/>
              <a:pPr/>
              <a:t>2024-04-18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15925" y="1241425"/>
            <a:ext cx="5954713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88123" tIns="44061" rIns="88123" bIns="44061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8050" y="4776254"/>
            <a:ext cx="5430464" cy="3906584"/>
          </a:xfrm>
          <a:prstGeom prst="rect">
            <a:avLst/>
          </a:prstGeom>
        </p:spPr>
        <p:txBody>
          <a:bodyPr vert="horz" lIns="88123" tIns="44061" rIns="88123" bIns="44061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2" y="9426291"/>
            <a:ext cx="2941249" cy="497174"/>
          </a:xfrm>
          <a:prstGeom prst="rect">
            <a:avLst/>
          </a:prstGeom>
        </p:spPr>
        <p:txBody>
          <a:bodyPr vert="horz" lIns="88123" tIns="44061" rIns="88123" bIns="44061" rtlCol="0" anchor="b"/>
          <a:lstStyle>
            <a:lvl1pPr algn="l">
              <a:defRPr sz="11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43800" y="9426291"/>
            <a:ext cx="2941249" cy="497174"/>
          </a:xfrm>
          <a:prstGeom prst="rect">
            <a:avLst/>
          </a:prstGeom>
        </p:spPr>
        <p:txBody>
          <a:bodyPr vert="horz" lIns="88123" tIns="44061" rIns="88123" bIns="44061" rtlCol="0" anchor="b"/>
          <a:lstStyle>
            <a:lvl1pPr algn="r">
              <a:defRPr sz="1100"/>
            </a:lvl1pPr>
          </a:lstStyle>
          <a:p>
            <a:fld id="{68876036-9D35-4423-AC6F-AE3F77E8669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08957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7"/>
            <a:ext cx="10363200" cy="1470025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5627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1254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881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2508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8136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3763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9390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5017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/>
          <a:lstStyle/>
          <a:p>
            <a:fld id="{99B676DB-4775-481A-B2D6-1EE2F537FC3A}" type="datetimeFigureOut">
              <a:rPr lang="ko-KR" altLang="en-US" smtClean="0"/>
              <a:pPr/>
              <a:t>2024-04-18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</p:spPr>
        <p:txBody>
          <a:bodyPr/>
          <a:lstStyle/>
          <a:p>
            <a:fld id="{9B47DA31-E098-424A-990F-9B91CAF24FE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80279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1600202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/>
          <a:lstStyle/>
          <a:p>
            <a:fld id="{99B676DB-4775-481A-B2D6-1EE2F537FC3A}" type="datetimeFigureOut">
              <a:rPr lang="ko-KR" altLang="en-US" smtClean="0"/>
              <a:pPr/>
              <a:t>2024-04-18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</p:spPr>
        <p:txBody>
          <a:bodyPr/>
          <a:lstStyle/>
          <a:p>
            <a:fld id="{9B47DA31-E098-424A-990F-9B91CAF24FE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90304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274640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74640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/>
          <a:lstStyle/>
          <a:p>
            <a:fld id="{99B676DB-4775-481A-B2D6-1EE2F537FC3A}" type="datetimeFigureOut">
              <a:rPr lang="ko-KR" altLang="en-US" smtClean="0"/>
              <a:pPr/>
              <a:t>2024-04-18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</p:spPr>
        <p:txBody>
          <a:bodyPr/>
          <a:lstStyle/>
          <a:p>
            <a:fld id="{9B47DA31-E098-424A-990F-9B91CAF24FE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23986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13803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 userDrawn="1"/>
        </p:nvGrpSpPr>
        <p:grpSpPr>
          <a:xfrm>
            <a:off x="0" y="0"/>
            <a:ext cx="12192000" cy="6856560"/>
            <a:chOff x="0" y="0"/>
            <a:chExt cx="10693400" cy="7559675"/>
          </a:xfrm>
        </p:grpSpPr>
        <p:sp>
          <p:nvSpPr>
            <p:cNvPr id="4" name="직사각형 3"/>
            <p:cNvSpPr/>
            <p:nvPr/>
          </p:nvSpPr>
          <p:spPr>
            <a:xfrm rot="10800000">
              <a:off x="0" y="0"/>
              <a:ext cx="10693400" cy="7559675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2215">
                <a:solidFill>
                  <a:prstClr val="black"/>
                </a:solidFill>
              </a:endParaRPr>
            </a:p>
          </p:txBody>
        </p:sp>
        <p:sp>
          <p:nvSpPr>
            <p:cNvPr id="6" name="모서리가 둥근 직사각형 5"/>
            <p:cNvSpPr/>
            <p:nvPr/>
          </p:nvSpPr>
          <p:spPr>
            <a:xfrm>
              <a:off x="198437" y="936315"/>
              <a:ext cx="10296526" cy="6372709"/>
            </a:xfrm>
            <a:prstGeom prst="roundRect">
              <a:avLst>
                <a:gd name="adj" fmla="val 5871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76200" sx="101000" sy="101000" algn="ctr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2215">
                <a:solidFill>
                  <a:prstClr val="white"/>
                </a:solidFill>
              </a:endParaRPr>
            </a:p>
          </p:txBody>
        </p:sp>
      </p:grpSp>
      <p:sp>
        <p:nvSpPr>
          <p:cNvPr id="5" name="슬라이드 번호 개체 틀 5"/>
          <p:cNvSpPr txBox="1">
            <a:spLocks/>
          </p:cNvSpPr>
          <p:nvPr userDrawn="1"/>
        </p:nvSpPr>
        <p:spPr>
          <a:xfrm>
            <a:off x="9326555" y="6490614"/>
            <a:ext cx="2844800" cy="365125"/>
          </a:xfrm>
          <a:prstGeom prst="rect">
            <a:avLst/>
          </a:prstGeom>
        </p:spPr>
        <p:txBody>
          <a:bodyPr lIns="117812" tIns="58907" rIns="117812" bIns="58907" anchor="ctr"/>
          <a:lstStyle/>
          <a:p>
            <a:pPr algn="r" defTabSz="1178143">
              <a:defRPr/>
            </a:pPr>
            <a:fld id="{D94D9CF4-29AC-4DFD-97C4-9C0261C2DAE9}" type="slidenum">
              <a:rPr lang="ko-KR" altLang="en-US" sz="1600">
                <a:solidFill>
                  <a:srgbClr val="4F81BD">
                    <a:lumMod val="50000"/>
                  </a:srgbClr>
                </a:solidFill>
                <a:latin typeface="HY헤드라인M" pitchFamily="18" charset="-127"/>
                <a:ea typeface="HY헤드라인M" pitchFamily="18" charset="-127"/>
              </a:rPr>
              <a:pPr algn="r" defTabSz="1178143">
                <a:defRPr/>
              </a:pPr>
              <a:t>‹#›</a:t>
            </a:fld>
            <a:endParaRPr lang="ko-KR" altLang="en-US" sz="1600" dirty="0">
              <a:solidFill>
                <a:srgbClr val="4F81BD">
                  <a:lumMod val="50000"/>
                </a:srgb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295062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869985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5530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7"/>
            <a:ext cx="10363200" cy="1470025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5627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1254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881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2508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8136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3763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9390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5017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/>
          <a:lstStyle/>
          <a:p>
            <a:fld id="{99B676DB-4775-481A-B2D6-1EE2F537FC3A}" type="datetimeFigureOut">
              <a:rPr lang="ko-KR" altLang="en-US" smtClean="0"/>
              <a:pPr/>
              <a:t>2024-04-18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</p:spPr>
        <p:txBody>
          <a:bodyPr/>
          <a:lstStyle/>
          <a:p>
            <a:fld id="{9B47DA31-E098-424A-990F-9B91CAF24FE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935681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600" y="1600202"/>
            <a:ext cx="109728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/>
          <a:lstStyle/>
          <a:p>
            <a:fld id="{99B676DB-4775-481A-B2D6-1EE2F537FC3A}" type="datetimeFigureOut">
              <a:rPr lang="ko-KR" altLang="en-US" smtClean="0"/>
              <a:pPr/>
              <a:t>2024-04-18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</p:spPr>
        <p:txBody>
          <a:bodyPr/>
          <a:lstStyle/>
          <a:p>
            <a:fld id="{9B47DA31-E098-424A-990F-9B91CAF24FE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433960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2"/>
            <a:ext cx="10363200" cy="1362075"/>
          </a:xfrm>
          <a:prstGeom prst="rect">
            <a:avLst/>
          </a:prstGeom>
        </p:spPr>
        <p:txBody>
          <a:bodyPr anchor="t"/>
          <a:lstStyle>
            <a:lvl1pPr algn="l">
              <a:defRPr sz="4923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62">
                <a:solidFill>
                  <a:schemeClr val="tx1">
                    <a:tint val="75000"/>
                  </a:schemeClr>
                </a:solidFill>
              </a:defRPr>
            </a:lvl1pPr>
            <a:lvl2pPr marL="562722" indent="0">
              <a:buNone/>
              <a:defRPr sz="2215">
                <a:solidFill>
                  <a:schemeClr val="tx1">
                    <a:tint val="75000"/>
                  </a:schemeClr>
                </a:solidFill>
              </a:defRPr>
            </a:lvl2pPr>
            <a:lvl3pPr marL="1125444" indent="0">
              <a:buNone/>
              <a:defRPr sz="1969">
                <a:solidFill>
                  <a:schemeClr val="tx1">
                    <a:tint val="75000"/>
                  </a:schemeClr>
                </a:solidFill>
              </a:defRPr>
            </a:lvl3pPr>
            <a:lvl4pPr marL="1688165" indent="0">
              <a:buNone/>
              <a:defRPr sz="1723">
                <a:solidFill>
                  <a:schemeClr val="tx1">
                    <a:tint val="75000"/>
                  </a:schemeClr>
                </a:solidFill>
              </a:defRPr>
            </a:lvl4pPr>
            <a:lvl5pPr marL="2250887" indent="0">
              <a:buNone/>
              <a:defRPr sz="1723">
                <a:solidFill>
                  <a:schemeClr val="tx1">
                    <a:tint val="75000"/>
                  </a:schemeClr>
                </a:solidFill>
              </a:defRPr>
            </a:lvl5pPr>
            <a:lvl6pPr marL="2813609" indent="0">
              <a:buNone/>
              <a:defRPr sz="1723">
                <a:solidFill>
                  <a:schemeClr val="tx1">
                    <a:tint val="75000"/>
                  </a:schemeClr>
                </a:solidFill>
              </a:defRPr>
            </a:lvl6pPr>
            <a:lvl7pPr marL="3376331" indent="0">
              <a:buNone/>
              <a:defRPr sz="1723">
                <a:solidFill>
                  <a:schemeClr val="tx1">
                    <a:tint val="75000"/>
                  </a:schemeClr>
                </a:solidFill>
              </a:defRPr>
            </a:lvl7pPr>
            <a:lvl8pPr marL="3939052" indent="0">
              <a:buNone/>
              <a:defRPr sz="1723">
                <a:solidFill>
                  <a:schemeClr val="tx1">
                    <a:tint val="75000"/>
                  </a:schemeClr>
                </a:solidFill>
              </a:defRPr>
            </a:lvl8pPr>
            <a:lvl9pPr marL="4501774" indent="0">
              <a:buNone/>
              <a:defRPr sz="172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/>
          <a:lstStyle/>
          <a:p>
            <a:fld id="{99B676DB-4775-481A-B2D6-1EE2F537FC3A}" type="datetimeFigureOut">
              <a:rPr lang="ko-KR" altLang="en-US" smtClean="0"/>
              <a:pPr/>
              <a:t>2024-04-18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</p:spPr>
        <p:txBody>
          <a:bodyPr/>
          <a:lstStyle/>
          <a:p>
            <a:fld id="{9B47DA31-E098-424A-990F-9B91CAF24FE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299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600202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3446"/>
            </a:lvl1pPr>
            <a:lvl2pPr>
              <a:defRPr sz="2954"/>
            </a:lvl2pPr>
            <a:lvl3pPr>
              <a:defRPr sz="2462"/>
            </a:lvl3pPr>
            <a:lvl4pPr>
              <a:defRPr sz="2215"/>
            </a:lvl4pPr>
            <a:lvl5pPr>
              <a:defRPr sz="2215"/>
            </a:lvl5pPr>
            <a:lvl6pPr>
              <a:defRPr sz="2215"/>
            </a:lvl6pPr>
            <a:lvl7pPr>
              <a:defRPr sz="2215"/>
            </a:lvl7pPr>
            <a:lvl8pPr>
              <a:defRPr sz="2215"/>
            </a:lvl8pPr>
            <a:lvl9pPr>
              <a:defRPr sz="2215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600202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3446"/>
            </a:lvl1pPr>
            <a:lvl2pPr>
              <a:defRPr sz="2954"/>
            </a:lvl2pPr>
            <a:lvl3pPr>
              <a:defRPr sz="2462"/>
            </a:lvl3pPr>
            <a:lvl4pPr>
              <a:defRPr sz="2215"/>
            </a:lvl4pPr>
            <a:lvl5pPr>
              <a:defRPr sz="2215"/>
            </a:lvl5pPr>
            <a:lvl6pPr>
              <a:defRPr sz="2215"/>
            </a:lvl6pPr>
            <a:lvl7pPr>
              <a:defRPr sz="2215"/>
            </a:lvl7pPr>
            <a:lvl8pPr>
              <a:defRPr sz="2215"/>
            </a:lvl8pPr>
            <a:lvl9pPr>
              <a:defRPr sz="2215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/>
          <a:lstStyle/>
          <a:p>
            <a:fld id="{99B676DB-4775-481A-B2D6-1EE2F537FC3A}" type="datetimeFigureOut">
              <a:rPr lang="ko-KR" altLang="en-US" smtClean="0"/>
              <a:pPr/>
              <a:t>2024-04-18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</p:spPr>
        <p:txBody>
          <a:bodyPr/>
          <a:lstStyle/>
          <a:p>
            <a:fld id="{9B47DA31-E098-424A-990F-9B91CAF24FE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91750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600" y="1600202"/>
            <a:ext cx="109728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/>
          <a:lstStyle/>
          <a:p>
            <a:fld id="{99B676DB-4775-481A-B2D6-1EE2F537FC3A}" type="datetimeFigureOut">
              <a:rPr lang="ko-KR" altLang="en-US" smtClean="0"/>
              <a:pPr/>
              <a:t>2024-04-18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</p:spPr>
        <p:txBody>
          <a:bodyPr/>
          <a:lstStyle/>
          <a:p>
            <a:fld id="{9B47DA31-E098-424A-990F-9B91CAF24FE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0801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954" b="1"/>
            </a:lvl1pPr>
            <a:lvl2pPr marL="562722" indent="0">
              <a:buNone/>
              <a:defRPr sz="2462" b="1"/>
            </a:lvl2pPr>
            <a:lvl3pPr marL="1125444" indent="0">
              <a:buNone/>
              <a:defRPr sz="2215" b="1"/>
            </a:lvl3pPr>
            <a:lvl4pPr marL="1688165" indent="0">
              <a:buNone/>
              <a:defRPr sz="1969" b="1"/>
            </a:lvl4pPr>
            <a:lvl5pPr marL="2250887" indent="0">
              <a:buNone/>
              <a:defRPr sz="1969" b="1"/>
            </a:lvl5pPr>
            <a:lvl6pPr marL="2813609" indent="0">
              <a:buNone/>
              <a:defRPr sz="1969" b="1"/>
            </a:lvl6pPr>
            <a:lvl7pPr marL="3376331" indent="0">
              <a:buNone/>
              <a:defRPr sz="1969" b="1"/>
            </a:lvl7pPr>
            <a:lvl8pPr marL="3939052" indent="0">
              <a:buNone/>
              <a:defRPr sz="1969" b="1"/>
            </a:lvl8pPr>
            <a:lvl9pPr marL="4501774" indent="0">
              <a:buNone/>
              <a:defRPr sz="1969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</p:spPr>
        <p:txBody>
          <a:bodyPr/>
          <a:lstStyle>
            <a:lvl1pPr>
              <a:defRPr sz="2954"/>
            </a:lvl1pPr>
            <a:lvl2pPr>
              <a:defRPr sz="2462"/>
            </a:lvl2pPr>
            <a:lvl3pPr>
              <a:defRPr sz="2215"/>
            </a:lvl3pPr>
            <a:lvl4pPr>
              <a:defRPr sz="1969"/>
            </a:lvl4pPr>
            <a:lvl5pPr>
              <a:defRPr sz="1969"/>
            </a:lvl5pPr>
            <a:lvl6pPr>
              <a:defRPr sz="1969"/>
            </a:lvl6pPr>
            <a:lvl7pPr>
              <a:defRPr sz="1969"/>
            </a:lvl7pPr>
            <a:lvl8pPr>
              <a:defRPr sz="1969"/>
            </a:lvl8pPr>
            <a:lvl9pPr>
              <a:defRPr sz="1969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7" y="1535113"/>
            <a:ext cx="5389034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954" b="1"/>
            </a:lvl1pPr>
            <a:lvl2pPr marL="562722" indent="0">
              <a:buNone/>
              <a:defRPr sz="2462" b="1"/>
            </a:lvl2pPr>
            <a:lvl3pPr marL="1125444" indent="0">
              <a:buNone/>
              <a:defRPr sz="2215" b="1"/>
            </a:lvl3pPr>
            <a:lvl4pPr marL="1688165" indent="0">
              <a:buNone/>
              <a:defRPr sz="1969" b="1"/>
            </a:lvl4pPr>
            <a:lvl5pPr marL="2250887" indent="0">
              <a:buNone/>
              <a:defRPr sz="1969" b="1"/>
            </a:lvl5pPr>
            <a:lvl6pPr marL="2813609" indent="0">
              <a:buNone/>
              <a:defRPr sz="1969" b="1"/>
            </a:lvl6pPr>
            <a:lvl7pPr marL="3376331" indent="0">
              <a:buNone/>
              <a:defRPr sz="1969" b="1"/>
            </a:lvl7pPr>
            <a:lvl8pPr marL="3939052" indent="0">
              <a:buNone/>
              <a:defRPr sz="1969" b="1"/>
            </a:lvl8pPr>
            <a:lvl9pPr marL="4501774" indent="0">
              <a:buNone/>
              <a:defRPr sz="1969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7" y="2174875"/>
            <a:ext cx="5389034" cy="3951288"/>
          </a:xfrm>
          <a:prstGeom prst="rect">
            <a:avLst/>
          </a:prstGeom>
        </p:spPr>
        <p:txBody>
          <a:bodyPr/>
          <a:lstStyle>
            <a:lvl1pPr>
              <a:defRPr sz="2954"/>
            </a:lvl1pPr>
            <a:lvl2pPr>
              <a:defRPr sz="2462"/>
            </a:lvl2pPr>
            <a:lvl3pPr>
              <a:defRPr sz="2215"/>
            </a:lvl3pPr>
            <a:lvl4pPr>
              <a:defRPr sz="1969"/>
            </a:lvl4pPr>
            <a:lvl5pPr>
              <a:defRPr sz="1969"/>
            </a:lvl5pPr>
            <a:lvl6pPr>
              <a:defRPr sz="1969"/>
            </a:lvl6pPr>
            <a:lvl7pPr>
              <a:defRPr sz="1969"/>
            </a:lvl7pPr>
            <a:lvl8pPr>
              <a:defRPr sz="1969"/>
            </a:lvl8pPr>
            <a:lvl9pPr>
              <a:defRPr sz="1969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/>
          <a:lstStyle/>
          <a:p>
            <a:fld id="{99B676DB-4775-481A-B2D6-1EE2F537FC3A}" type="datetimeFigureOut">
              <a:rPr lang="ko-KR" altLang="en-US" smtClean="0"/>
              <a:pPr/>
              <a:t>2024-04-18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</p:spPr>
        <p:txBody>
          <a:bodyPr/>
          <a:lstStyle/>
          <a:p>
            <a:fld id="{9B47DA31-E098-424A-990F-9B91CAF24FE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545077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/>
          <a:lstStyle/>
          <a:p>
            <a:fld id="{99B676DB-4775-481A-B2D6-1EE2F537FC3A}" type="datetimeFigureOut">
              <a:rPr lang="ko-KR" altLang="en-US" smtClean="0"/>
              <a:pPr/>
              <a:t>2024-04-18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</p:spPr>
        <p:txBody>
          <a:bodyPr/>
          <a:lstStyle/>
          <a:p>
            <a:fld id="{9B47DA31-E098-424A-990F-9B91CAF24FE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57249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/>
          <a:lstStyle/>
          <a:p>
            <a:fld id="{99B676DB-4775-481A-B2D6-1EE2F537FC3A}" type="datetimeFigureOut">
              <a:rPr lang="ko-KR" altLang="en-US" smtClean="0"/>
              <a:pPr/>
              <a:t>2024-04-18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</p:spPr>
        <p:txBody>
          <a:bodyPr/>
          <a:lstStyle/>
          <a:p>
            <a:fld id="{9B47DA31-E098-424A-990F-9B91CAF24FE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387013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084" cy="1162050"/>
          </a:xfrm>
          <a:prstGeom prst="rect">
            <a:avLst/>
          </a:prstGeom>
        </p:spPr>
        <p:txBody>
          <a:bodyPr anchor="b"/>
          <a:lstStyle>
            <a:lvl1pPr algn="l">
              <a:defRPr sz="2462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4" y="273052"/>
            <a:ext cx="6815666" cy="5853113"/>
          </a:xfrm>
          <a:prstGeom prst="rect">
            <a:avLst/>
          </a:prstGeom>
        </p:spPr>
        <p:txBody>
          <a:bodyPr/>
          <a:lstStyle>
            <a:lvl1pPr>
              <a:defRPr sz="3939"/>
            </a:lvl1pPr>
            <a:lvl2pPr>
              <a:defRPr sz="3446"/>
            </a:lvl2pPr>
            <a:lvl3pPr>
              <a:defRPr sz="2954"/>
            </a:lvl3pPr>
            <a:lvl4pPr>
              <a:defRPr sz="2462"/>
            </a:lvl4pPr>
            <a:lvl5pPr>
              <a:defRPr sz="2462"/>
            </a:lvl5pPr>
            <a:lvl6pPr>
              <a:defRPr sz="2462"/>
            </a:lvl6pPr>
            <a:lvl7pPr>
              <a:defRPr sz="2462"/>
            </a:lvl7pPr>
            <a:lvl8pPr>
              <a:defRPr sz="2462"/>
            </a:lvl8pPr>
            <a:lvl9pPr>
              <a:defRPr sz="2462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0" y="1435102"/>
            <a:ext cx="4011084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723"/>
            </a:lvl1pPr>
            <a:lvl2pPr marL="562722" indent="0">
              <a:buNone/>
              <a:defRPr sz="1477"/>
            </a:lvl2pPr>
            <a:lvl3pPr marL="1125444" indent="0">
              <a:buNone/>
              <a:defRPr sz="1231"/>
            </a:lvl3pPr>
            <a:lvl4pPr marL="1688165" indent="0">
              <a:buNone/>
              <a:defRPr sz="1108"/>
            </a:lvl4pPr>
            <a:lvl5pPr marL="2250887" indent="0">
              <a:buNone/>
              <a:defRPr sz="1108"/>
            </a:lvl5pPr>
            <a:lvl6pPr marL="2813609" indent="0">
              <a:buNone/>
              <a:defRPr sz="1108"/>
            </a:lvl6pPr>
            <a:lvl7pPr marL="3376331" indent="0">
              <a:buNone/>
              <a:defRPr sz="1108"/>
            </a:lvl7pPr>
            <a:lvl8pPr marL="3939052" indent="0">
              <a:buNone/>
              <a:defRPr sz="1108"/>
            </a:lvl8pPr>
            <a:lvl9pPr marL="4501774" indent="0">
              <a:buNone/>
              <a:defRPr sz="1108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/>
          <a:lstStyle/>
          <a:p>
            <a:fld id="{99B676DB-4775-481A-B2D6-1EE2F537FC3A}" type="datetimeFigureOut">
              <a:rPr lang="ko-KR" altLang="en-US" smtClean="0"/>
              <a:pPr/>
              <a:t>2024-04-18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</p:spPr>
        <p:txBody>
          <a:bodyPr/>
          <a:lstStyle/>
          <a:p>
            <a:fld id="{9B47DA31-E098-424A-990F-9B91CAF24FE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251084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462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939"/>
            </a:lvl1pPr>
            <a:lvl2pPr marL="562722" indent="0">
              <a:buNone/>
              <a:defRPr sz="3446"/>
            </a:lvl2pPr>
            <a:lvl3pPr marL="1125444" indent="0">
              <a:buNone/>
              <a:defRPr sz="2954"/>
            </a:lvl3pPr>
            <a:lvl4pPr marL="1688165" indent="0">
              <a:buNone/>
              <a:defRPr sz="2462"/>
            </a:lvl4pPr>
            <a:lvl5pPr marL="2250887" indent="0">
              <a:buNone/>
              <a:defRPr sz="2462"/>
            </a:lvl5pPr>
            <a:lvl6pPr marL="2813609" indent="0">
              <a:buNone/>
              <a:defRPr sz="2462"/>
            </a:lvl6pPr>
            <a:lvl7pPr marL="3376331" indent="0">
              <a:buNone/>
              <a:defRPr sz="2462"/>
            </a:lvl7pPr>
            <a:lvl8pPr marL="3939052" indent="0">
              <a:buNone/>
              <a:defRPr sz="2462"/>
            </a:lvl8pPr>
            <a:lvl9pPr marL="4501774" indent="0">
              <a:buNone/>
              <a:defRPr sz="2462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723"/>
            </a:lvl1pPr>
            <a:lvl2pPr marL="562722" indent="0">
              <a:buNone/>
              <a:defRPr sz="1477"/>
            </a:lvl2pPr>
            <a:lvl3pPr marL="1125444" indent="0">
              <a:buNone/>
              <a:defRPr sz="1231"/>
            </a:lvl3pPr>
            <a:lvl4pPr marL="1688165" indent="0">
              <a:buNone/>
              <a:defRPr sz="1108"/>
            </a:lvl4pPr>
            <a:lvl5pPr marL="2250887" indent="0">
              <a:buNone/>
              <a:defRPr sz="1108"/>
            </a:lvl5pPr>
            <a:lvl6pPr marL="2813609" indent="0">
              <a:buNone/>
              <a:defRPr sz="1108"/>
            </a:lvl6pPr>
            <a:lvl7pPr marL="3376331" indent="0">
              <a:buNone/>
              <a:defRPr sz="1108"/>
            </a:lvl7pPr>
            <a:lvl8pPr marL="3939052" indent="0">
              <a:buNone/>
              <a:defRPr sz="1108"/>
            </a:lvl8pPr>
            <a:lvl9pPr marL="4501774" indent="0">
              <a:buNone/>
              <a:defRPr sz="1108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/>
          <a:lstStyle/>
          <a:p>
            <a:fld id="{99B676DB-4775-481A-B2D6-1EE2F537FC3A}" type="datetimeFigureOut">
              <a:rPr lang="ko-KR" altLang="en-US" smtClean="0"/>
              <a:pPr/>
              <a:t>2024-04-18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</p:spPr>
        <p:txBody>
          <a:bodyPr/>
          <a:lstStyle/>
          <a:p>
            <a:fld id="{9B47DA31-E098-424A-990F-9B91CAF24FE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004523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1600202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/>
          <a:lstStyle/>
          <a:p>
            <a:fld id="{99B676DB-4775-481A-B2D6-1EE2F537FC3A}" type="datetimeFigureOut">
              <a:rPr lang="ko-KR" altLang="en-US" smtClean="0"/>
              <a:pPr/>
              <a:t>2024-04-18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</p:spPr>
        <p:txBody>
          <a:bodyPr/>
          <a:lstStyle/>
          <a:p>
            <a:fld id="{9B47DA31-E098-424A-990F-9B91CAF24FE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625768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274640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74640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/>
          <a:lstStyle/>
          <a:p>
            <a:fld id="{99B676DB-4775-481A-B2D6-1EE2F537FC3A}" type="datetimeFigureOut">
              <a:rPr lang="ko-KR" altLang="en-US" smtClean="0"/>
              <a:pPr/>
              <a:t>2024-04-18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</p:spPr>
        <p:txBody>
          <a:bodyPr/>
          <a:lstStyle/>
          <a:p>
            <a:fld id="{9B47DA31-E098-424A-990F-9B91CAF24FE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413019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0120154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 userDrawn="1"/>
        </p:nvGrpSpPr>
        <p:grpSpPr>
          <a:xfrm>
            <a:off x="0" y="0"/>
            <a:ext cx="12192000" cy="6856560"/>
            <a:chOff x="0" y="0"/>
            <a:chExt cx="10693400" cy="7559675"/>
          </a:xfrm>
        </p:grpSpPr>
        <p:sp>
          <p:nvSpPr>
            <p:cNvPr id="4" name="직사각형 3"/>
            <p:cNvSpPr/>
            <p:nvPr/>
          </p:nvSpPr>
          <p:spPr>
            <a:xfrm rot="10800000">
              <a:off x="0" y="0"/>
              <a:ext cx="10693400" cy="7559675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2215">
                <a:solidFill>
                  <a:prstClr val="black"/>
                </a:solidFill>
              </a:endParaRPr>
            </a:p>
          </p:txBody>
        </p:sp>
        <p:sp>
          <p:nvSpPr>
            <p:cNvPr id="6" name="모서리가 둥근 직사각형 5"/>
            <p:cNvSpPr/>
            <p:nvPr/>
          </p:nvSpPr>
          <p:spPr>
            <a:xfrm>
              <a:off x="198437" y="936315"/>
              <a:ext cx="10296526" cy="6372709"/>
            </a:xfrm>
            <a:prstGeom prst="roundRect">
              <a:avLst>
                <a:gd name="adj" fmla="val 5871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76200" sx="101000" sy="101000" algn="ctr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2215">
                <a:solidFill>
                  <a:prstClr val="white"/>
                </a:solidFill>
              </a:endParaRPr>
            </a:p>
          </p:txBody>
        </p:sp>
      </p:grpSp>
      <p:sp>
        <p:nvSpPr>
          <p:cNvPr id="5" name="슬라이드 번호 개체 틀 5"/>
          <p:cNvSpPr txBox="1">
            <a:spLocks/>
          </p:cNvSpPr>
          <p:nvPr userDrawn="1"/>
        </p:nvSpPr>
        <p:spPr>
          <a:xfrm>
            <a:off x="9326555" y="6490614"/>
            <a:ext cx="2844800" cy="365125"/>
          </a:xfrm>
          <a:prstGeom prst="rect">
            <a:avLst/>
          </a:prstGeom>
        </p:spPr>
        <p:txBody>
          <a:bodyPr lIns="117812" tIns="58907" rIns="117812" bIns="58907" anchor="ctr"/>
          <a:lstStyle/>
          <a:p>
            <a:pPr algn="r" defTabSz="1178143">
              <a:defRPr/>
            </a:pPr>
            <a:fld id="{D94D9CF4-29AC-4DFD-97C4-9C0261C2DAE9}" type="slidenum">
              <a:rPr lang="ko-KR" altLang="en-US" sz="1600">
                <a:solidFill>
                  <a:srgbClr val="4F81BD">
                    <a:lumMod val="50000"/>
                  </a:srgbClr>
                </a:solidFill>
                <a:latin typeface="HY헤드라인M" pitchFamily="18" charset="-127"/>
                <a:ea typeface="HY헤드라인M" pitchFamily="18" charset="-127"/>
              </a:rPr>
              <a:pPr algn="r" defTabSz="1178143">
                <a:defRPr/>
              </a:pPr>
              <a:t>‹#›</a:t>
            </a:fld>
            <a:endParaRPr lang="ko-KR" altLang="en-US" sz="1600" dirty="0">
              <a:solidFill>
                <a:srgbClr val="4F81BD">
                  <a:lumMod val="50000"/>
                </a:srgb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3170483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86584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2"/>
            <a:ext cx="10363200" cy="1362075"/>
          </a:xfrm>
          <a:prstGeom prst="rect">
            <a:avLst/>
          </a:prstGeom>
        </p:spPr>
        <p:txBody>
          <a:bodyPr anchor="t"/>
          <a:lstStyle>
            <a:lvl1pPr algn="l">
              <a:defRPr sz="4923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62">
                <a:solidFill>
                  <a:schemeClr val="tx1">
                    <a:tint val="75000"/>
                  </a:schemeClr>
                </a:solidFill>
              </a:defRPr>
            </a:lvl1pPr>
            <a:lvl2pPr marL="562722" indent="0">
              <a:buNone/>
              <a:defRPr sz="2215">
                <a:solidFill>
                  <a:schemeClr val="tx1">
                    <a:tint val="75000"/>
                  </a:schemeClr>
                </a:solidFill>
              </a:defRPr>
            </a:lvl2pPr>
            <a:lvl3pPr marL="1125444" indent="0">
              <a:buNone/>
              <a:defRPr sz="1969">
                <a:solidFill>
                  <a:schemeClr val="tx1">
                    <a:tint val="75000"/>
                  </a:schemeClr>
                </a:solidFill>
              </a:defRPr>
            </a:lvl3pPr>
            <a:lvl4pPr marL="1688165" indent="0">
              <a:buNone/>
              <a:defRPr sz="1723">
                <a:solidFill>
                  <a:schemeClr val="tx1">
                    <a:tint val="75000"/>
                  </a:schemeClr>
                </a:solidFill>
              </a:defRPr>
            </a:lvl4pPr>
            <a:lvl5pPr marL="2250887" indent="0">
              <a:buNone/>
              <a:defRPr sz="1723">
                <a:solidFill>
                  <a:schemeClr val="tx1">
                    <a:tint val="75000"/>
                  </a:schemeClr>
                </a:solidFill>
              </a:defRPr>
            </a:lvl5pPr>
            <a:lvl6pPr marL="2813609" indent="0">
              <a:buNone/>
              <a:defRPr sz="1723">
                <a:solidFill>
                  <a:schemeClr val="tx1">
                    <a:tint val="75000"/>
                  </a:schemeClr>
                </a:solidFill>
              </a:defRPr>
            </a:lvl6pPr>
            <a:lvl7pPr marL="3376331" indent="0">
              <a:buNone/>
              <a:defRPr sz="1723">
                <a:solidFill>
                  <a:schemeClr val="tx1">
                    <a:tint val="75000"/>
                  </a:schemeClr>
                </a:solidFill>
              </a:defRPr>
            </a:lvl7pPr>
            <a:lvl8pPr marL="3939052" indent="0">
              <a:buNone/>
              <a:defRPr sz="1723">
                <a:solidFill>
                  <a:schemeClr val="tx1">
                    <a:tint val="75000"/>
                  </a:schemeClr>
                </a:solidFill>
              </a:defRPr>
            </a:lvl8pPr>
            <a:lvl9pPr marL="4501774" indent="0">
              <a:buNone/>
              <a:defRPr sz="172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/>
          <a:lstStyle/>
          <a:p>
            <a:fld id="{99B676DB-4775-481A-B2D6-1EE2F537FC3A}" type="datetimeFigureOut">
              <a:rPr lang="ko-KR" altLang="en-US" smtClean="0"/>
              <a:pPr/>
              <a:t>2024-04-18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</p:spPr>
        <p:txBody>
          <a:bodyPr/>
          <a:lstStyle/>
          <a:p>
            <a:fld id="{9B47DA31-E098-424A-990F-9B91CAF24FE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837693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2688348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7385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954"/>
            </a:lvl1pPr>
            <a:lvl2pPr marL="562722" indent="0" algn="ctr">
              <a:buNone/>
              <a:defRPr sz="2462"/>
            </a:lvl2pPr>
            <a:lvl3pPr marL="1125444" indent="0" algn="ctr">
              <a:buNone/>
              <a:defRPr sz="2215"/>
            </a:lvl3pPr>
            <a:lvl4pPr marL="1688165" indent="0" algn="ctr">
              <a:buNone/>
              <a:defRPr sz="1969"/>
            </a:lvl4pPr>
            <a:lvl5pPr marL="2250887" indent="0" algn="ctr">
              <a:buNone/>
              <a:defRPr sz="1969"/>
            </a:lvl5pPr>
            <a:lvl6pPr marL="2813609" indent="0" algn="ctr">
              <a:buNone/>
              <a:defRPr sz="1969"/>
            </a:lvl6pPr>
            <a:lvl7pPr marL="3376331" indent="0" algn="ctr">
              <a:buNone/>
              <a:defRPr sz="1969"/>
            </a:lvl7pPr>
            <a:lvl8pPr marL="3939052" indent="0" algn="ctr">
              <a:buNone/>
              <a:defRPr sz="1969"/>
            </a:lvl8pPr>
            <a:lvl9pPr marL="4501774" indent="0" algn="ctr">
              <a:buNone/>
              <a:defRPr sz="1969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1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210C4F78-34CE-46F8-88AD-8809AB2EBF7C}" type="datetimeFigureOut">
              <a:rPr lang="ko-KR" altLang="en-US" smtClean="0"/>
              <a:pPr/>
              <a:t>2024-04-18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1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1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5A66E893-A251-4EE6-915B-4A3E45FAD5F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742874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1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210C4F78-34CE-46F8-88AD-8809AB2EBF7C}" type="datetimeFigureOut">
              <a:rPr lang="ko-KR" altLang="en-US" smtClean="0"/>
              <a:pPr/>
              <a:t>2024-04-18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1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1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5A66E893-A251-4EE6-915B-4A3E45FAD5F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238591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2339" y="1709739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7385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2339" y="4589464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954">
                <a:solidFill>
                  <a:schemeClr val="tx1">
                    <a:tint val="75000"/>
                  </a:schemeClr>
                </a:solidFill>
              </a:defRPr>
            </a:lvl1pPr>
            <a:lvl2pPr marL="562722" indent="0">
              <a:buNone/>
              <a:defRPr sz="2462">
                <a:solidFill>
                  <a:schemeClr val="tx1">
                    <a:tint val="75000"/>
                  </a:schemeClr>
                </a:solidFill>
              </a:defRPr>
            </a:lvl2pPr>
            <a:lvl3pPr marL="1125444" indent="0">
              <a:buNone/>
              <a:defRPr sz="2215">
                <a:solidFill>
                  <a:schemeClr val="tx1">
                    <a:tint val="75000"/>
                  </a:schemeClr>
                </a:solidFill>
              </a:defRPr>
            </a:lvl3pPr>
            <a:lvl4pPr marL="1688165" indent="0">
              <a:buNone/>
              <a:defRPr sz="1969">
                <a:solidFill>
                  <a:schemeClr val="tx1">
                    <a:tint val="75000"/>
                  </a:schemeClr>
                </a:solidFill>
              </a:defRPr>
            </a:lvl4pPr>
            <a:lvl5pPr marL="2250887" indent="0">
              <a:buNone/>
              <a:defRPr sz="1969">
                <a:solidFill>
                  <a:schemeClr val="tx1">
                    <a:tint val="75000"/>
                  </a:schemeClr>
                </a:solidFill>
              </a:defRPr>
            </a:lvl5pPr>
            <a:lvl6pPr marL="2813609" indent="0">
              <a:buNone/>
              <a:defRPr sz="1969">
                <a:solidFill>
                  <a:schemeClr val="tx1">
                    <a:tint val="75000"/>
                  </a:schemeClr>
                </a:solidFill>
              </a:defRPr>
            </a:lvl6pPr>
            <a:lvl7pPr marL="3376331" indent="0">
              <a:buNone/>
              <a:defRPr sz="1969">
                <a:solidFill>
                  <a:schemeClr val="tx1">
                    <a:tint val="75000"/>
                  </a:schemeClr>
                </a:solidFill>
              </a:defRPr>
            </a:lvl7pPr>
            <a:lvl8pPr marL="3939052" indent="0">
              <a:buNone/>
              <a:defRPr sz="1969">
                <a:solidFill>
                  <a:schemeClr val="tx1">
                    <a:tint val="75000"/>
                  </a:schemeClr>
                </a:solidFill>
              </a:defRPr>
            </a:lvl8pPr>
            <a:lvl9pPr marL="4501774" indent="0">
              <a:buNone/>
              <a:defRPr sz="196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1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210C4F78-34CE-46F8-88AD-8809AB2EBF7C}" type="datetimeFigureOut">
              <a:rPr lang="ko-KR" altLang="en-US" smtClean="0"/>
              <a:pPr/>
              <a:t>2024-04-18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1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1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5A66E893-A251-4EE6-915B-4A3E45FAD5F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141933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1" y="1825625"/>
            <a:ext cx="5164015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89785" y="1825625"/>
            <a:ext cx="5164016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1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210C4F78-34CE-46F8-88AD-8809AB2EBF7C}" type="datetimeFigureOut">
              <a:rPr lang="ko-KR" altLang="en-US" smtClean="0"/>
              <a:pPr/>
              <a:t>2024-04-18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1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1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5A66E893-A251-4EE6-915B-4A3E45FAD5F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281075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54" y="365126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40154" y="1681163"/>
            <a:ext cx="5158154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954" b="1"/>
            </a:lvl1pPr>
            <a:lvl2pPr marL="562722" indent="0">
              <a:buNone/>
              <a:defRPr sz="2462" b="1"/>
            </a:lvl2pPr>
            <a:lvl3pPr marL="1125444" indent="0">
              <a:buNone/>
              <a:defRPr sz="2215" b="1"/>
            </a:lvl3pPr>
            <a:lvl4pPr marL="1688165" indent="0">
              <a:buNone/>
              <a:defRPr sz="1969" b="1"/>
            </a:lvl4pPr>
            <a:lvl5pPr marL="2250887" indent="0">
              <a:buNone/>
              <a:defRPr sz="1969" b="1"/>
            </a:lvl5pPr>
            <a:lvl6pPr marL="2813609" indent="0">
              <a:buNone/>
              <a:defRPr sz="1969" b="1"/>
            </a:lvl6pPr>
            <a:lvl7pPr marL="3376331" indent="0">
              <a:buNone/>
              <a:defRPr sz="1969" b="1"/>
            </a:lvl7pPr>
            <a:lvl8pPr marL="3939052" indent="0">
              <a:buNone/>
              <a:defRPr sz="1969" b="1"/>
            </a:lvl8pPr>
            <a:lvl9pPr marL="4501774" indent="0">
              <a:buNone/>
              <a:defRPr sz="1969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40154" y="2505075"/>
            <a:ext cx="5158154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553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954" b="1"/>
            </a:lvl1pPr>
            <a:lvl2pPr marL="562722" indent="0">
              <a:buNone/>
              <a:defRPr sz="2462" b="1"/>
            </a:lvl2pPr>
            <a:lvl3pPr marL="1125444" indent="0">
              <a:buNone/>
              <a:defRPr sz="2215" b="1"/>
            </a:lvl3pPr>
            <a:lvl4pPr marL="1688165" indent="0">
              <a:buNone/>
              <a:defRPr sz="1969" b="1"/>
            </a:lvl4pPr>
            <a:lvl5pPr marL="2250887" indent="0">
              <a:buNone/>
              <a:defRPr sz="1969" b="1"/>
            </a:lvl5pPr>
            <a:lvl6pPr marL="2813609" indent="0">
              <a:buNone/>
              <a:defRPr sz="1969" b="1"/>
            </a:lvl6pPr>
            <a:lvl7pPr marL="3376331" indent="0">
              <a:buNone/>
              <a:defRPr sz="1969" b="1"/>
            </a:lvl7pPr>
            <a:lvl8pPr marL="3939052" indent="0">
              <a:buNone/>
              <a:defRPr sz="1969" b="1"/>
            </a:lvl8pPr>
            <a:lvl9pPr marL="4501774" indent="0">
              <a:buNone/>
              <a:defRPr sz="1969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553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838201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210C4F78-34CE-46F8-88AD-8809AB2EBF7C}" type="datetimeFigureOut">
              <a:rPr lang="ko-KR" altLang="en-US" smtClean="0"/>
              <a:pPr/>
              <a:t>2024-04-18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4038601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8610601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5A66E893-A251-4EE6-915B-4A3E45FAD5F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028297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838201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210C4F78-34CE-46F8-88AD-8809AB2EBF7C}" type="datetimeFigureOut">
              <a:rPr lang="ko-KR" altLang="en-US" smtClean="0"/>
              <a:pPr/>
              <a:t>2024-04-18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4038601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8610601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5A66E893-A251-4EE6-915B-4A3E45FAD5F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275476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838201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210C4F78-34CE-46F8-88AD-8809AB2EBF7C}" type="datetimeFigureOut">
              <a:rPr lang="ko-KR" altLang="en-US" smtClean="0"/>
              <a:pPr/>
              <a:t>2024-04-18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4038601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610601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5A66E893-A251-4EE6-915B-4A3E45FAD5F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243171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54" y="457200"/>
            <a:ext cx="3931138" cy="1600200"/>
          </a:xfrm>
          <a:prstGeom prst="rect">
            <a:avLst/>
          </a:prstGeom>
        </p:spPr>
        <p:txBody>
          <a:bodyPr anchor="b"/>
          <a:lstStyle>
            <a:lvl1pPr>
              <a:defRPr sz="3939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555" y="987426"/>
            <a:ext cx="6172199" cy="4873625"/>
          </a:xfrm>
          <a:prstGeom prst="rect">
            <a:avLst/>
          </a:prstGeom>
        </p:spPr>
        <p:txBody>
          <a:bodyPr/>
          <a:lstStyle>
            <a:lvl1pPr>
              <a:defRPr sz="3939"/>
            </a:lvl1pPr>
            <a:lvl2pPr>
              <a:defRPr sz="3446"/>
            </a:lvl2pPr>
            <a:lvl3pPr>
              <a:defRPr sz="2954"/>
            </a:lvl3pPr>
            <a:lvl4pPr>
              <a:defRPr sz="2462"/>
            </a:lvl4pPr>
            <a:lvl5pPr>
              <a:defRPr sz="2462"/>
            </a:lvl5pPr>
            <a:lvl6pPr>
              <a:defRPr sz="2462"/>
            </a:lvl6pPr>
            <a:lvl7pPr>
              <a:defRPr sz="2462"/>
            </a:lvl7pPr>
            <a:lvl8pPr>
              <a:defRPr sz="2462"/>
            </a:lvl8pPr>
            <a:lvl9pPr>
              <a:defRPr sz="2462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40154" y="2057400"/>
            <a:ext cx="3931138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969"/>
            </a:lvl1pPr>
            <a:lvl2pPr marL="562722" indent="0">
              <a:buNone/>
              <a:defRPr sz="1723"/>
            </a:lvl2pPr>
            <a:lvl3pPr marL="1125444" indent="0">
              <a:buNone/>
              <a:defRPr sz="1477"/>
            </a:lvl3pPr>
            <a:lvl4pPr marL="1688165" indent="0">
              <a:buNone/>
              <a:defRPr sz="1231"/>
            </a:lvl4pPr>
            <a:lvl5pPr marL="2250887" indent="0">
              <a:buNone/>
              <a:defRPr sz="1231"/>
            </a:lvl5pPr>
            <a:lvl6pPr marL="2813609" indent="0">
              <a:buNone/>
              <a:defRPr sz="1231"/>
            </a:lvl6pPr>
            <a:lvl7pPr marL="3376331" indent="0">
              <a:buNone/>
              <a:defRPr sz="1231"/>
            </a:lvl7pPr>
            <a:lvl8pPr marL="3939052" indent="0">
              <a:buNone/>
              <a:defRPr sz="1231"/>
            </a:lvl8pPr>
            <a:lvl9pPr marL="4501774" indent="0">
              <a:buNone/>
              <a:defRPr sz="123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1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210C4F78-34CE-46F8-88AD-8809AB2EBF7C}" type="datetimeFigureOut">
              <a:rPr lang="ko-KR" altLang="en-US" smtClean="0"/>
              <a:pPr/>
              <a:t>2024-04-18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1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1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5A66E893-A251-4EE6-915B-4A3E45FAD5F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631951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54" y="457200"/>
            <a:ext cx="3931138" cy="1600200"/>
          </a:xfrm>
          <a:prstGeom prst="rect">
            <a:avLst/>
          </a:prstGeom>
        </p:spPr>
        <p:txBody>
          <a:bodyPr anchor="b"/>
          <a:lstStyle>
            <a:lvl1pPr>
              <a:defRPr sz="3939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555" y="987426"/>
            <a:ext cx="6172199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939"/>
            </a:lvl1pPr>
            <a:lvl2pPr marL="562722" indent="0">
              <a:buNone/>
              <a:defRPr sz="3446"/>
            </a:lvl2pPr>
            <a:lvl3pPr marL="1125444" indent="0">
              <a:buNone/>
              <a:defRPr sz="2954"/>
            </a:lvl3pPr>
            <a:lvl4pPr marL="1688165" indent="0">
              <a:buNone/>
              <a:defRPr sz="2462"/>
            </a:lvl4pPr>
            <a:lvl5pPr marL="2250887" indent="0">
              <a:buNone/>
              <a:defRPr sz="2462"/>
            </a:lvl5pPr>
            <a:lvl6pPr marL="2813609" indent="0">
              <a:buNone/>
              <a:defRPr sz="2462"/>
            </a:lvl6pPr>
            <a:lvl7pPr marL="3376331" indent="0">
              <a:buNone/>
              <a:defRPr sz="2462"/>
            </a:lvl7pPr>
            <a:lvl8pPr marL="3939052" indent="0">
              <a:buNone/>
              <a:defRPr sz="2462"/>
            </a:lvl8pPr>
            <a:lvl9pPr marL="4501774" indent="0">
              <a:buNone/>
              <a:defRPr sz="2462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40154" y="2057400"/>
            <a:ext cx="3931138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969"/>
            </a:lvl1pPr>
            <a:lvl2pPr marL="562722" indent="0">
              <a:buNone/>
              <a:defRPr sz="1723"/>
            </a:lvl2pPr>
            <a:lvl3pPr marL="1125444" indent="0">
              <a:buNone/>
              <a:defRPr sz="1477"/>
            </a:lvl3pPr>
            <a:lvl4pPr marL="1688165" indent="0">
              <a:buNone/>
              <a:defRPr sz="1231"/>
            </a:lvl4pPr>
            <a:lvl5pPr marL="2250887" indent="0">
              <a:buNone/>
              <a:defRPr sz="1231"/>
            </a:lvl5pPr>
            <a:lvl6pPr marL="2813609" indent="0">
              <a:buNone/>
              <a:defRPr sz="1231"/>
            </a:lvl6pPr>
            <a:lvl7pPr marL="3376331" indent="0">
              <a:buNone/>
              <a:defRPr sz="1231"/>
            </a:lvl7pPr>
            <a:lvl8pPr marL="3939052" indent="0">
              <a:buNone/>
              <a:defRPr sz="1231"/>
            </a:lvl8pPr>
            <a:lvl9pPr marL="4501774" indent="0">
              <a:buNone/>
              <a:defRPr sz="123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1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210C4F78-34CE-46F8-88AD-8809AB2EBF7C}" type="datetimeFigureOut">
              <a:rPr lang="ko-KR" altLang="en-US" smtClean="0"/>
              <a:pPr/>
              <a:t>2024-04-18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1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1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5A66E893-A251-4EE6-915B-4A3E45FAD5F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56326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600202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3446"/>
            </a:lvl1pPr>
            <a:lvl2pPr>
              <a:defRPr sz="2954"/>
            </a:lvl2pPr>
            <a:lvl3pPr>
              <a:defRPr sz="2462"/>
            </a:lvl3pPr>
            <a:lvl4pPr>
              <a:defRPr sz="2215"/>
            </a:lvl4pPr>
            <a:lvl5pPr>
              <a:defRPr sz="2215"/>
            </a:lvl5pPr>
            <a:lvl6pPr>
              <a:defRPr sz="2215"/>
            </a:lvl6pPr>
            <a:lvl7pPr>
              <a:defRPr sz="2215"/>
            </a:lvl7pPr>
            <a:lvl8pPr>
              <a:defRPr sz="2215"/>
            </a:lvl8pPr>
            <a:lvl9pPr>
              <a:defRPr sz="2215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600202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3446"/>
            </a:lvl1pPr>
            <a:lvl2pPr>
              <a:defRPr sz="2954"/>
            </a:lvl2pPr>
            <a:lvl3pPr>
              <a:defRPr sz="2462"/>
            </a:lvl3pPr>
            <a:lvl4pPr>
              <a:defRPr sz="2215"/>
            </a:lvl4pPr>
            <a:lvl5pPr>
              <a:defRPr sz="2215"/>
            </a:lvl5pPr>
            <a:lvl6pPr>
              <a:defRPr sz="2215"/>
            </a:lvl6pPr>
            <a:lvl7pPr>
              <a:defRPr sz="2215"/>
            </a:lvl7pPr>
            <a:lvl8pPr>
              <a:defRPr sz="2215"/>
            </a:lvl8pPr>
            <a:lvl9pPr>
              <a:defRPr sz="2215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/>
          <a:lstStyle/>
          <a:p>
            <a:fld id="{99B676DB-4775-481A-B2D6-1EE2F537FC3A}" type="datetimeFigureOut">
              <a:rPr lang="ko-KR" altLang="en-US" smtClean="0"/>
              <a:pPr/>
              <a:t>2024-04-18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</p:spPr>
        <p:txBody>
          <a:bodyPr/>
          <a:lstStyle/>
          <a:p>
            <a:fld id="{9B47DA31-E098-424A-990F-9B91CAF24FE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297817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1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1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210C4F78-34CE-46F8-88AD-8809AB2EBF7C}" type="datetimeFigureOut">
              <a:rPr lang="ko-KR" altLang="en-US" smtClean="0"/>
              <a:pPr/>
              <a:t>2024-04-18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1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1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5A66E893-A251-4EE6-915B-4A3E45FAD5F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516364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5877" y="365125"/>
            <a:ext cx="2627924" cy="5811838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00107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1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210C4F78-34CE-46F8-88AD-8809AB2EBF7C}" type="datetimeFigureOut">
              <a:rPr lang="ko-KR" altLang="en-US" smtClean="0"/>
              <a:pPr/>
              <a:t>2024-04-18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1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1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5A66E893-A251-4EE6-915B-4A3E45FAD5F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773288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0C4F78-34CE-46F8-88AD-8809AB2EBF7C}" type="datetimeFigureOut">
              <a:rPr lang="ko-KR" altLang="en-US" smtClean="0"/>
              <a:pPr/>
              <a:t>2024-04-18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6E893-A251-4EE6-915B-4A3E45FAD5F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583933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0C4F78-34CE-46F8-88AD-8809AB2EBF7C}" type="datetimeFigureOut">
              <a:rPr lang="ko-KR" altLang="en-US" smtClean="0"/>
              <a:pPr/>
              <a:t>2024-04-18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6E893-A251-4EE6-915B-4A3E45FAD5F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9380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0C4F78-34CE-46F8-88AD-8809AB2EBF7C}" type="datetimeFigureOut">
              <a:rPr lang="ko-KR" altLang="en-US" smtClean="0"/>
              <a:pPr/>
              <a:t>2024-04-18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6E893-A251-4EE6-915B-4A3E45FAD5F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147088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0C4F78-34CE-46F8-88AD-8809AB2EBF7C}" type="datetimeFigureOut">
              <a:rPr lang="ko-KR" altLang="en-US" smtClean="0"/>
              <a:pPr/>
              <a:t>2024-04-18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6E893-A251-4EE6-915B-4A3E45FAD5F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341239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0C4F78-34CE-46F8-88AD-8809AB2EBF7C}" type="datetimeFigureOut">
              <a:rPr lang="ko-KR" altLang="en-US" smtClean="0"/>
              <a:pPr/>
              <a:t>2024-04-18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6E893-A251-4EE6-915B-4A3E45FAD5F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69226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0C4F78-34CE-46F8-88AD-8809AB2EBF7C}" type="datetimeFigureOut">
              <a:rPr lang="ko-KR" altLang="en-US" smtClean="0"/>
              <a:pPr/>
              <a:t>2024-04-18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6E893-A251-4EE6-915B-4A3E45FAD5F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563019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0C4F78-34CE-46F8-88AD-8809AB2EBF7C}" type="datetimeFigureOut">
              <a:rPr lang="ko-KR" altLang="en-US" smtClean="0"/>
              <a:pPr/>
              <a:t>2024-04-18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6E893-A251-4EE6-915B-4A3E45FAD5F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743597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0C4F78-34CE-46F8-88AD-8809AB2EBF7C}" type="datetimeFigureOut">
              <a:rPr lang="ko-KR" altLang="en-US" smtClean="0"/>
              <a:pPr/>
              <a:t>2024-04-18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6E893-A251-4EE6-915B-4A3E45FAD5F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673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954" b="1"/>
            </a:lvl1pPr>
            <a:lvl2pPr marL="562722" indent="0">
              <a:buNone/>
              <a:defRPr sz="2462" b="1"/>
            </a:lvl2pPr>
            <a:lvl3pPr marL="1125444" indent="0">
              <a:buNone/>
              <a:defRPr sz="2215" b="1"/>
            </a:lvl3pPr>
            <a:lvl4pPr marL="1688165" indent="0">
              <a:buNone/>
              <a:defRPr sz="1969" b="1"/>
            </a:lvl4pPr>
            <a:lvl5pPr marL="2250887" indent="0">
              <a:buNone/>
              <a:defRPr sz="1969" b="1"/>
            </a:lvl5pPr>
            <a:lvl6pPr marL="2813609" indent="0">
              <a:buNone/>
              <a:defRPr sz="1969" b="1"/>
            </a:lvl6pPr>
            <a:lvl7pPr marL="3376331" indent="0">
              <a:buNone/>
              <a:defRPr sz="1969" b="1"/>
            </a:lvl7pPr>
            <a:lvl8pPr marL="3939052" indent="0">
              <a:buNone/>
              <a:defRPr sz="1969" b="1"/>
            </a:lvl8pPr>
            <a:lvl9pPr marL="4501774" indent="0">
              <a:buNone/>
              <a:defRPr sz="1969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</p:spPr>
        <p:txBody>
          <a:bodyPr/>
          <a:lstStyle>
            <a:lvl1pPr>
              <a:defRPr sz="2954"/>
            </a:lvl1pPr>
            <a:lvl2pPr>
              <a:defRPr sz="2462"/>
            </a:lvl2pPr>
            <a:lvl3pPr>
              <a:defRPr sz="2215"/>
            </a:lvl3pPr>
            <a:lvl4pPr>
              <a:defRPr sz="1969"/>
            </a:lvl4pPr>
            <a:lvl5pPr>
              <a:defRPr sz="1969"/>
            </a:lvl5pPr>
            <a:lvl6pPr>
              <a:defRPr sz="1969"/>
            </a:lvl6pPr>
            <a:lvl7pPr>
              <a:defRPr sz="1969"/>
            </a:lvl7pPr>
            <a:lvl8pPr>
              <a:defRPr sz="1969"/>
            </a:lvl8pPr>
            <a:lvl9pPr>
              <a:defRPr sz="1969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7" y="1535113"/>
            <a:ext cx="5389034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954" b="1"/>
            </a:lvl1pPr>
            <a:lvl2pPr marL="562722" indent="0">
              <a:buNone/>
              <a:defRPr sz="2462" b="1"/>
            </a:lvl2pPr>
            <a:lvl3pPr marL="1125444" indent="0">
              <a:buNone/>
              <a:defRPr sz="2215" b="1"/>
            </a:lvl3pPr>
            <a:lvl4pPr marL="1688165" indent="0">
              <a:buNone/>
              <a:defRPr sz="1969" b="1"/>
            </a:lvl4pPr>
            <a:lvl5pPr marL="2250887" indent="0">
              <a:buNone/>
              <a:defRPr sz="1969" b="1"/>
            </a:lvl5pPr>
            <a:lvl6pPr marL="2813609" indent="0">
              <a:buNone/>
              <a:defRPr sz="1969" b="1"/>
            </a:lvl6pPr>
            <a:lvl7pPr marL="3376331" indent="0">
              <a:buNone/>
              <a:defRPr sz="1969" b="1"/>
            </a:lvl7pPr>
            <a:lvl8pPr marL="3939052" indent="0">
              <a:buNone/>
              <a:defRPr sz="1969" b="1"/>
            </a:lvl8pPr>
            <a:lvl9pPr marL="4501774" indent="0">
              <a:buNone/>
              <a:defRPr sz="1969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7" y="2174875"/>
            <a:ext cx="5389034" cy="3951288"/>
          </a:xfrm>
          <a:prstGeom prst="rect">
            <a:avLst/>
          </a:prstGeom>
        </p:spPr>
        <p:txBody>
          <a:bodyPr/>
          <a:lstStyle>
            <a:lvl1pPr>
              <a:defRPr sz="2954"/>
            </a:lvl1pPr>
            <a:lvl2pPr>
              <a:defRPr sz="2462"/>
            </a:lvl2pPr>
            <a:lvl3pPr>
              <a:defRPr sz="2215"/>
            </a:lvl3pPr>
            <a:lvl4pPr>
              <a:defRPr sz="1969"/>
            </a:lvl4pPr>
            <a:lvl5pPr>
              <a:defRPr sz="1969"/>
            </a:lvl5pPr>
            <a:lvl6pPr>
              <a:defRPr sz="1969"/>
            </a:lvl6pPr>
            <a:lvl7pPr>
              <a:defRPr sz="1969"/>
            </a:lvl7pPr>
            <a:lvl8pPr>
              <a:defRPr sz="1969"/>
            </a:lvl8pPr>
            <a:lvl9pPr>
              <a:defRPr sz="1969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/>
          <a:lstStyle/>
          <a:p>
            <a:fld id="{99B676DB-4775-481A-B2D6-1EE2F537FC3A}" type="datetimeFigureOut">
              <a:rPr lang="ko-KR" altLang="en-US" smtClean="0"/>
              <a:pPr/>
              <a:t>2024-04-18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</p:spPr>
        <p:txBody>
          <a:bodyPr/>
          <a:lstStyle/>
          <a:p>
            <a:fld id="{9B47DA31-E098-424A-990F-9B91CAF24FE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6206380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0C4F78-34CE-46F8-88AD-8809AB2EBF7C}" type="datetimeFigureOut">
              <a:rPr lang="ko-KR" altLang="en-US" smtClean="0"/>
              <a:pPr/>
              <a:t>2024-04-18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6E893-A251-4EE6-915B-4A3E45FAD5F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65252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0C4F78-34CE-46F8-88AD-8809AB2EBF7C}" type="datetimeFigureOut">
              <a:rPr lang="ko-KR" altLang="en-US" smtClean="0"/>
              <a:pPr/>
              <a:t>2024-04-18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6E893-A251-4EE6-915B-4A3E45FAD5F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9484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0C4F78-34CE-46F8-88AD-8809AB2EBF7C}" type="datetimeFigureOut">
              <a:rPr lang="ko-KR" altLang="en-US" smtClean="0"/>
              <a:pPr/>
              <a:t>2024-04-18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6E893-A251-4EE6-915B-4A3E45FAD5F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61066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/>
          <a:lstStyle/>
          <a:p>
            <a:fld id="{99B676DB-4775-481A-B2D6-1EE2F537FC3A}" type="datetimeFigureOut">
              <a:rPr lang="ko-KR" altLang="en-US" smtClean="0"/>
              <a:pPr/>
              <a:t>2024-04-18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</p:spPr>
        <p:txBody>
          <a:bodyPr/>
          <a:lstStyle/>
          <a:p>
            <a:fld id="{9B47DA31-E098-424A-990F-9B91CAF24FE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79001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/>
          <a:lstStyle/>
          <a:p>
            <a:fld id="{99B676DB-4775-481A-B2D6-1EE2F537FC3A}" type="datetimeFigureOut">
              <a:rPr lang="ko-KR" altLang="en-US" smtClean="0"/>
              <a:pPr/>
              <a:t>2024-04-18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</p:spPr>
        <p:txBody>
          <a:bodyPr/>
          <a:lstStyle/>
          <a:p>
            <a:fld id="{9B47DA31-E098-424A-990F-9B91CAF24FE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05390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4" y="273052"/>
            <a:ext cx="6815666" cy="5853113"/>
          </a:xfrm>
          <a:prstGeom prst="rect">
            <a:avLst/>
          </a:prstGeom>
        </p:spPr>
        <p:txBody>
          <a:bodyPr/>
          <a:lstStyle>
            <a:lvl1pPr>
              <a:defRPr sz="3939"/>
            </a:lvl1pPr>
            <a:lvl2pPr>
              <a:defRPr sz="3446"/>
            </a:lvl2pPr>
            <a:lvl3pPr>
              <a:defRPr sz="2954"/>
            </a:lvl3pPr>
            <a:lvl4pPr>
              <a:defRPr sz="2462"/>
            </a:lvl4pPr>
            <a:lvl5pPr>
              <a:defRPr sz="2462"/>
            </a:lvl5pPr>
            <a:lvl6pPr>
              <a:defRPr sz="2462"/>
            </a:lvl6pPr>
            <a:lvl7pPr>
              <a:defRPr sz="2462"/>
            </a:lvl7pPr>
            <a:lvl8pPr>
              <a:defRPr sz="2462"/>
            </a:lvl8pPr>
            <a:lvl9pPr>
              <a:defRPr sz="2462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084" cy="1162050"/>
          </a:xfrm>
          <a:prstGeom prst="rect">
            <a:avLst/>
          </a:prstGeom>
        </p:spPr>
        <p:txBody>
          <a:bodyPr anchor="b"/>
          <a:lstStyle>
            <a:lvl1pPr algn="l">
              <a:defRPr sz="2462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0" y="1435102"/>
            <a:ext cx="4011084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723"/>
            </a:lvl1pPr>
            <a:lvl2pPr marL="562722" indent="0">
              <a:buNone/>
              <a:defRPr sz="1477"/>
            </a:lvl2pPr>
            <a:lvl3pPr marL="1125444" indent="0">
              <a:buNone/>
              <a:defRPr sz="1231"/>
            </a:lvl3pPr>
            <a:lvl4pPr marL="1688165" indent="0">
              <a:buNone/>
              <a:defRPr sz="1108"/>
            </a:lvl4pPr>
            <a:lvl5pPr marL="2250887" indent="0">
              <a:buNone/>
              <a:defRPr sz="1108"/>
            </a:lvl5pPr>
            <a:lvl6pPr marL="2813609" indent="0">
              <a:buNone/>
              <a:defRPr sz="1108"/>
            </a:lvl6pPr>
            <a:lvl7pPr marL="3376331" indent="0">
              <a:buNone/>
              <a:defRPr sz="1108"/>
            </a:lvl7pPr>
            <a:lvl8pPr marL="3939052" indent="0">
              <a:buNone/>
              <a:defRPr sz="1108"/>
            </a:lvl8pPr>
            <a:lvl9pPr marL="4501774" indent="0">
              <a:buNone/>
              <a:defRPr sz="1108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/>
          <a:lstStyle/>
          <a:p>
            <a:fld id="{99B676DB-4775-481A-B2D6-1EE2F537FC3A}" type="datetimeFigureOut">
              <a:rPr lang="ko-KR" altLang="en-US" smtClean="0"/>
              <a:pPr/>
              <a:t>2024-04-18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</p:spPr>
        <p:txBody>
          <a:bodyPr/>
          <a:lstStyle/>
          <a:p>
            <a:fld id="{9B47DA31-E098-424A-990F-9B91CAF24FE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47590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462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939"/>
            </a:lvl1pPr>
            <a:lvl2pPr marL="562722" indent="0">
              <a:buNone/>
              <a:defRPr sz="3446"/>
            </a:lvl2pPr>
            <a:lvl3pPr marL="1125444" indent="0">
              <a:buNone/>
              <a:defRPr sz="2954"/>
            </a:lvl3pPr>
            <a:lvl4pPr marL="1688165" indent="0">
              <a:buNone/>
              <a:defRPr sz="2462"/>
            </a:lvl4pPr>
            <a:lvl5pPr marL="2250887" indent="0">
              <a:buNone/>
              <a:defRPr sz="2462"/>
            </a:lvl5pPr>
            <a:lvl6pPr marL="2813609" indent="0">
              <a:buNone/>
              <a:defRPr sz="2462"/>
            </a:lvl6pPr>
            <a:lvl7pPr marL="3376331" indent="0">
              <a:buNone/>
              <a:defRPr sz="2462"/>
            </a:lvl7pPr>
            <a:lvl8pPr marL="3939052" indent="0">
              <a:buNone/>
              <a:defRPr sz="2462"/>
            </a:lvl8pPr>
            <a:lvl9pPr marL="4501774" indent="0">
              <a:buNone/>
              <a:defRPr sz="2462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723"/>
            </a:lvl1pPr>
            <a:lvl2pPr marL="562722" indent="0">
              <a:buNone/>
              <a:defRPr sz="1477"/>
            </a:lvl2pPr>
            <a:lvl3pPr marL="1125444" indent="0">
              <a:buNone/>
              <a:defRPr sz="1231"/>
            </a:lvl3pPr>
            <a:lvl4pPr marL="1688165" indent="0">
              <a:buNone/>
              <a:defRPr sz="1108"/>
            </a:lvl4pPr>
            <a:lvl5pPr marL="2250887" indent="0">
              <a:buNone/>
              <a:defRPr sz="1108"/>
            </a:lvl5pPr>
            <a:lvl6pPr marL="2813609" indent="0">
              <a:buNone/>
              <a:defRPr sz="1108"/>
            </a:lvl6pPr>
            <a:lvl7pPr marL="3376331" indent="0">
              <a:buNone/>
              <a:defRPr sz="1108"/>
            </a:lvl7pPr>
            <a:lvl8pPr marL="3939052" indent="0">
              <a:buNone/>
              <a:defRPr sz="1108"/>
            </a:lvl8pPr>
            <a:lvl9pPr marL="4501774" indent="0">
              <a:buNone/>
              <a:defRPr sz="1108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/>
          <a:lstStyle/>
          <a:p>
            <a:fld id="{99B676DB-4775-481A-B2D6-1EE2F537FC3A}" type="datetimeFigureOut">
              <a:rPr lang="ko-KR" altLang="en-US" smtClean="0"/>
              <a:pPr/>
              <a:t>2024-04-18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</p:spPr>
        <p:txBody>
          <a:bodyPr/>
          <a:lstStyle/>
          <a:p>
            <a:fld id="{9B47DA31-E098-424A-990F-9B91CAF24FE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52692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8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2" Type="http://schemas.openxmlformats.org/officeDocument/2006/relationships/slideLayout" Target="../slideLayouts/slideLayout17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3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7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41.xml"/><Relationship Id="rId5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40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9.xml"/><Relationship Id="rId3" Type="http://schemas.openxmlformats.org/officeDocument/2006/relationships/slideLayout" Target="../slideLayouts/slideLayout44.xml"/><Relationship Id="rId7" Type="http://schemas.openxmlformats.org/officeDocument/2006/relationships/slideLayout" Target="../slideLayouts/slideLayout48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43.xml"/><Relationship Id="rId1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7.xml"/><Relationship Id="rId11" Type="http://schemas.openxmlformats.org/officeDocument/2006/relationships/slideLayout" Target="../slideLayouts/slideLayout52.xml"/><Relationship Id="rId5" Type="http://schemas.openxmlformats.org/officeDocument/2006/relationships/slideLayout" Target="../slideLayouts/slideLayout46.xml"/><Relationship Id="rId10" Type="http://schemas.openxmlformats.org/officeDocument/2006/relationships/slideLayout" Target="../slideLayouts/slideLayout51.xml"/><Relationship Id="rId4" Type="http://schemas.openxmlformats.org/officeDocument/2006/relationships/slideLayout" Target="../slideLayouts/slideLayout45.xml"/><Relationship Id="rId9" Type="http://schemas.openxmlformats.org/officeDocument/2006/relationships/slideLayout" Target="../slideLayouts/slideLayout5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F92559CE-562C-4B38-9876-AF1025870838}"/>
              </a:ext>
            </a:extLst>
          </p:cNvPr>
          <p:cNvSpPr/>
          <p:nvPr userDrawn="1"/>
        </p:nvSpPr>
        <p:spPr>
          <a:xfrm>
            <a:off x="0" y="179946"/>
            <a:ext cx="12192000" cy="77538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0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0" y="1"/>
            <a:ext cx="12192000" cy="16795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215">
              <a:effectLst>
                <a:outerShdw blurRad="50800" dist="12700" dir="5400000" algn="ctr" rotWithShape="0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1"/>
            <a:ext cx="423984" cy="167951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215">
              <a:effectLst>
                <a:outerShdw blurRad="50800" dist="12700" dir="5400000" algn="ctr" rotWithShape="0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5" name="직선 연결선 4"/>
          <p:cNvCxnSpPr/>
          <p:nvPr userDrawn="1"/>
        </p:nvCxnSpPr>
        <p:spPr>
          <a:xfrm>
            <a:off x="423986" y="6555105"/>
            <a:ext cx="11344031" cy="0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 userDrawn="1"/>
        </p:nvSpPr>
        <p:spPr>
          <a:xfrm>
            <a:off x="5677568" y="6603303"/>
            <a:ext cx="836864" cy="312458"/>
          </a:xfrm>
          <a:prstGeom prst="rect">
            <a:avLst/>
          </a:prstGeom>
          <a:noFill/>
        </p:spPr>
        <p:txBody>
          <a:bodyPr wrap="square" lIns="112522" tIns="56261" rIns="112522" bIns="56261" rtlCol="0">
            <a:spAutoFit/>
          </a:bodyPr>
          <a:lstStyle/>
          <a:p>
            <a:pPr algn="ctr"/>
            <a:r>
              <a:rPr lang="en-US" altLang="ko-KR" sz="1292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rPr>
              <a:t>-</a:t>
            </a:r>
            <a:fld id="{769B90AB-62A5-43F7-BA44-3523D25E1FB8}" type="slidenum">
              <a:rPr lang="en-US" altLang="ko-KR" sz="1292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rPr>
              <a:pPr algn="ctr"/>
              <a:t>‹#›</a:t>
            </a:fld>
            <a:r>
              <a:rPr lang="en-US" altLang="ko-KR" sz="1292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rPr>
              <a:t>-</a:t>
            </a:r>
            <a:endParaRPr lang="ko-KR" altLang="en-US" sz="1292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69634" name="Rectangle 2"/>
          <p:cNvSpPr>
            <a:spLocks noChangeArrowheads="1"/>
          </p:cNvSpPr>
          <p:nvPr userDrawn="1"/>
        </p:nvSpPr>
        <p:spPr bwMode="auto">
          <a:xfrm>
            <a:off x="1" y="1348"/>
            <a:ext cx="227347" cy="454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112542" tIns="56271" rIns="112542" bIns="56271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2215"/>
          </a:p>
        </p:txBody>
      </p:sp>
      <p:sp>
        <p:nvSpPr>
          <p:cNvPr id="10" name="TextBox 9"/>
          <p:cNvSpPr txBox="1"/>
          <p:nvPr userDrawn="1"/>
        </p:nvSpPr>
        <p:spPr>
          <a:xfrm>
            <a:off x="10776520" y="260648"/>
            <a:ext cx="1080120" cy="3231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dist"/>
            <a:r>
              <a:rPr lang="ko-KR" altLang="en-US" sz="1500" b="1" spc="-185" dirty="0" smtClean="0">
                <a:solidFill>
                  <a:srgbClr val="003300"/>
                </a:solidFill>
                <a:effectLst/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생활 속 </a:t>
            </a:r>
            <a:r>
              <a:rPr lang="en-US" altLang="ko-KR" sz="1500" b="1" spc="-185" dirty="0" smtClean="0">
                <a:solidFill>
                  <a:srgbClr val="003300"/>
                </a:solidFill>
                <a:effectLst/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ESG</a:t>
            </a:r>
            <a:endParaRPr lang="ko-KR" altLang="en-US" sz="1500" b="1" spc="-185" dirty="0">
              <a:solidFill>
                <a:srgbClr val="003300"/>
              </a:solidFill>
              <a:effectLst/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90874"/>
            <a:ext cx="12192000" cy="6067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142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74" r:id="rId12"/>
    <p:sldLayoutId id="2147483676" r:id="rId13"/>
    <p:sldLayoutId id="2147483677" r:id="rId14"/>
    <p:sldLayoutId id="2147483678" r:id="rId15"/>
  </p:sldLayoutIdLst>
  <p:txStyles>
    <p:titleStyle>
      <a:lvl1pPr algn="ctr" defTabSz="1125444" rtl="0" eaLnBrk="1" latinLnBrk="1" hangingPunct="1">
        <a:spcBef>
          <a:spcPct val="0"/>
        </a:spcBef>
        <a:buNone/>
        <a:defRPr sz="5416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22041" indent="-422041" algn="l" defTabSz="1125444" rtl="0" eaLnBrk="1" latinLnBrk="1" hangingPunct="1">
        <a:spcBef>
          <a:spcPct val="20000"/>
        </a:spcBef>
        <a:buFont typeface="Arial" panose="020B0604020202020204" pitchFamily="34" charset="0"/>
        <a:buChar char="•"/>
        <a:defRPr sz="3939" kern="1200">
          <a:solidFill>
            <a:schemeClr val="tx1"/>
          </a:solidFill>
          <a:latin typeface="+mn-lt"/>
          <a:ea typeface="+mn-ea"/>
          <a:cs typeface="+mn-cs"/>
        </a:defRPr>
      </a:lvl1pPr>
      <a:lvl2pPr marL="914423" indent="-351701" algn="l" defTabSz="1125444" rtl="0" eaLnBrk="1" latinLnBrk="1" hangingPunct="1">
        <a:spcBef>
          <a:spcPct val="20000"/>
        </a:spcBef>
        <a:buFont typeface="Arial" panose="020B0604020202020204" pitchFamily="34" charset="0"/>
        <a:buChar char="–"/>
        <a:defRPr sz="3446" kern="1200">
          <a:solidFill>
            <a:schemeClr val="tx1"/>
          </a:solidFill>
          <a:latin typeface="+mn-lt"/>
          <a:ea typeface="+mn-ea"/>
          <a:cs typeface="+mn-cs"/>
        </a:defRPr>
      </a:lvl2pPr>
      <a:lvl3pPr marL="1406804" indent="-281361" algn="l" defTabSz="1125444" rtl="0" eaLnBrk="1" latinLnBrk="1" hangingPunct="1">
        <a:spcBef>
          <a:spcPct val="20000"/>
        </a:spcBef>
        <a:buFont typeface="Arial" panose="020B0604020202020204" pitchFamily="34" charset="0"/>
        <a:buChar char="•"/>
        <a:defRPr sz="2954" kern="1200">
          <a:solidFill>
            <a:schemeClr val="tx1"/>
          </a:solidFill>
          <a:latin typeface="+mn-lt"/>
          <a:ea typeface="+mn-ea"/>
          <a:cs typeface="+mn-cs"/>
        </a:defRPr>
      </a:lvl3pPr>
      <a:lvl4pPr marL="1969526" indent="-281361" algn="l" defTabSz="1125444" rtl="0" eaLnBrk="1" latinLnBrk="1" hangingPunct="1">
        <a:spcBef>
          <a:spcPct val="20000"/>
        </a:spcBef>
        <a:buFont typeface="Arial" panose="020B0604020202020204" pitchFamily="34" charset="0"/>
        <a:buChar char="–"/>
        <a:defRPr sz="2462" kern="1200">
          <a:solidFill>
            <a:schemeClr val="tx1"/>
          </a:solidFill>
          <a:latin typeface="+mn-lt"/>
          <a:ea typeface="+mn-ea"/>
          <a:cs typeface="+mn-cs"/>
        </a:defRPr>
      </a:lvl4pPr>
      <a:lvl5pPr marL="2532248" indent="-281361" algn="l" defTabSz="1125444" rtl="0" eaLnBrk="1" latinLnBrk="1" hangingPunct="1">
        <a:spcBef>
          <a:spcPct val="20000"/>
        </a:spcBef>
        <a:buFont typeface="Arial" panose="020B0604020202020204" pitchFamily="34" charset="0"/>
        <a:buChar char="»"/>
        <a:defRPr sz="2462" kern="1200">
          <a:solidFill>
            <a:schemeClr val="tx1"/>
          </a:solidFill>
          <a:latin typeface="+mn-lt"/>
          <a:ea typeface="+mn-ea"/>
          <a:cs typeface="+mn-cs"/>
        </a:defRPr>
      </a:lvl5pPr>
      <a:lvl6pPr marL="3094970" indent="-281361" algn="l" defTabSz="1125444" rtl="0" eaLnBrk="1" latinLnBrk="1" hangingPunct="1">
        <a:spcBef>
          <a:spcPct val="20000"/>
        </a:spcBef>
        <a:buFont typeface="Arial" panose="020B0604020202020204" pitchFamily="34" charset="0"/>
        <a:buChar char="•"/>
        <a:defRPr sz="2462" kern="1200">
          <a:solidFill>
            <a:schemeClr val="tx1"/>
          </a:solidFill>
          <a:latin typeface="+mn-lt"/>
          <a:ea typeface="+mn-ea"/>
          <a:cs typeface="+mn-cs"/>
        </a:defRPr>
      </a:lvl6pPr>
      <a:lvl7pPr marL="3657691" indent="-281361" algn="l" defTabSz="1125444" rtl="0" eaLnBrk="1" latinLnBrk="1" hangingPunct="1">
        <a:spcBef>
          <a:spcPct val="20000"/>
        </a:spcBef>
        <a:buFont typeface="Arial" panose="020B0604020202020204" pitchFamily="34" charset="0"/>
        <a:buChar char="•"/>
        <a:defRPr sz="2462" kern="1200">
          <a:solidFill>
            <a:schemeClr val="tx1"/>
          </a:solidFill>
          <a:latin typeface="+mn-lt"/>
          <a:ea typeface="+mn-ea"/>
          <a:cs typeface="+mn-cs"/>
        </a:defRPr>
      </a:lvl7pPr>
      <a:lvl8pPr marL="4220413" indent="-281361" algn="l" defTabSz="1125444" rtl="0" eaLnBrk="1" latinLnBrk="1" hangingPunct="1">
        <a:spcBef>
          <a:spcPct val="20000"/>
        </a:spcBef>
        <a:buFont typeface="Arial" panose="020B0604020202020204" pitchFamily="34" charset="0"/>
        <a:buChar char="•"/>
        <a:defRPr sz="2462" kern="1200">
          <a:solidFill>
            <a:schemeClr val="tx1"/>
          </a:solidFill>
          <a:latin typeface="+mn-lt"/>
          <a:ea typeface="+mn-ea"/>
          <a:cs typeface="+mn-cs"/>
        </a:defRPr>
      </a:lvl8pPr>
      <a:lvl9pPr marL="4783135" indent="-281361" algn="l" defTabSz="1125444" rtl="0" eaLnBrk="1" latinLnBrk="1" hangingPunct="1">
        <a:spcBef>
          <a:spcPct val="20000"/>
        </a:spcBef>
        <a:buFont typeface="Arial" panose="020B0604020202020204" pitchFamily="34" charset="0"/>
        <a:buChar char="•"/>
        <a:defRPr sz="246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125444" rtl="0" eaLnBrk="1" latinLnBrk="1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1pPr>
      <a:lvl2pPr marL="562722" algn="l" defTabSz="1125444" rtl="0" eaLnBrk="1" latinLnBrk="1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2pPr>
      <a:lvl3pPr marL="1125444" algn="l" defTabSz="1125444" rtl="0" eaLnBrk="1" latinLnBrk="1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3pPr>
      <a:lvl4pPr marL="1688165" algn="l" defTabSz="1125444" rtl="0" eaLnBrk="1" latinLnBrk="1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4pPr>
      <a:lvl5pPr marL="2250887" algn="l" defTabSz="1125444" rtl="0" eaLnBrk="1" latinLnBrk="1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5pPr>
      <a:lvl6pPr marL="2813609" algn="l" defTabSz="1125444" rtl="0" eaLnBrk="1" latinLnBrk="1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6pPr>
      <a:lvl7pPr marL="3376331" algn="l" defTabSz="1125444" rtl="0" eaLnBrk="1" latinLnBrk="1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7pPr>
      <a:lvl8pPr marL="3939052" algn="l" defTabSz="1125444" rtl="0" eaLnBrk="1" latinLnBrk="1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8pPr>
      <a:lvl9pPr marL="4501774" algn="l" defTabSz="1125444" rtl="0" eaLnBrk="1" latinLnBrk="1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 userDrawn="1"/>
        </p:nvGrpSpPr>
        <p:grpSpPr>
          <a:xfrm>
            <a:off x="0" y="1"/>
            <a:ext cx="12192000" cy="167951"/>
            <a:chOff x="1" y="0"/>
            <a:chExt cx="9906000" cy="81046"/>
          </a:xfrm>
        </p:grpSpPr>
        <p:sp>
          <p:nvSpPr>
            <p:cNvPr id="3" name="직사각형 2"/>
            <p:cNvSpPr/>
            <p:nvPr/>
          </p:nvSpPr>
          <p:spPr>
            <a:xfrm>
              <a:off x="1" y="0"/>
              <a:ext cx="9906000" cy="81046"/>
            </a:xfrm>
            <a:prstGeom prst="rect">
              <a:avLst/>
            </a:prstGeom>
            <a:solidFill>
              <a:srgbClr val="55BE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215">
                <a:effectLst>
                  <a:outerShdw blurRad="50800" dist="12700" dir="5400000" algn="ctr" rotWithShape="0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4" name="직사각형 3"/>
            <p:cNvSpPr/>
            <p:nvPr/>
          </p:nvSpPr>
          <p:spPr>
            <a:xfrm>
              <a:off x="1" y="0"/>
              <a:ext cx="344487" cy="81046"/>
            </a:xfrm>
            <a:prstGeom prst="rect">
              <a:avLst/>
            </a:prstGeom>
            <a:solidFill>
              <a:srgbClr val="0B53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215">
                <a:effectLst>
                  <a:outerShdw blurRad="50800" dist="12700" dir="5400000" algn="ctr" rotWithShape="0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cxnSp>
        <p:nvCxnSpPr>
          <p:cNvPr id="5" name="직선 연결선 4"/>
          <p:cNvCxnSpPr/>
          <p:nvPr userDrawn="1"/>
        </p:nvCxnSpPr>
        <p:spPr>
          <a:xfrm>
            <a:off x="423986" y="6555105"/>
            <a:ext cx="11344031" cy="0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 userDrawn="1"/>
        </p:nvSpPr>
        <p:spPr>
          <a:xfrm>
            <a:off x="5677568" y="6603303"/>
            <a:ext cx="836864" cy="312458"/>
          </a:xfrm>
          <a:prstGeom prst="rect">
            <a:avLst/>
          </a:prstGeom>
          <a:noFill/>
        </p:spPr>
        <p:txBody>
          <a:bodyPr wrap="square" lIns="112522" tIns="56261" rIns="112522" bIns="56261" rtlCol="0">
            <a:spAutoFit/>
          </a:bodyPr>
          <a:lstStyle/>
          <a:p>
            <a:pPr algn="ctr"/>
            <a:r>
              <a:rPr lang="en-US" altLang="ko-KR" sz="1292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rPr>
              <a:t>-</a:t>
            </a:r>
            <a:fld id="{769B90AB-62A5-43F7-BA44-3523D25E1FB8}" type="slidenum">
              <a:rPr lang="en-US" altLang="ko-KR" sz="1292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rPr>
              <a:pPr algn="ctr"/>
              <a:t>‹#›</a:t>
            </a:fld>
            <a:r>
              <a:rPr lang="en-US" altLang="ko-KR" sz="1292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rPr>
              <a:t>-</a:t>
            </a:r>
            <a:endParaRPr lang="ko-KR" altLang="en-US" sz="1292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69634" name="Rectangle 2"/>
          <p:cNvSpPr>
            <a:spLocks noChangeArrowheads="1"/>
          </p:cNvSpPr>
          <p:nvPr userDrawn="1"/>
        </p:nvSpPr>
        <p:spPr bwMode="auto">
          <a:xfrm>
            <a:off x="1" y="1348"/>
            <a:ext cx="227347" cy="454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112542" tIns="56271" rIns="112542" bIns="56271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2215"/>
          </a:p>
        </p:txBody>
      </p:sp>
      <p:sp>
        <p:nvSpPr>
          <p:cNvPr id="10" name="TextBox 9"/>
          <p:cNvSpPr txBox="1"/>
          <p:nvPr userDrawn="1"/>
        </p:nvSpPr>
        <p:spPr>
          <a:xfrm>
            <a:off x="8843382" y="227068"/>
            <a:ext cx="2924633" cy="29117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dist"/>
            <a:r>
              <a:rPr lang="ko-KR" altLang="en-US" sz="1292" b="1" spc="-185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경기관광축제 육성 및 지원제도 개선방안 수립용역</a:t>
            </a:r>
          </a:p>
        </p:txBody>
      </p:sp>
    </p:spTree>
    <p:extLst>
      <p:ext uri="{BB962C8B-B14F-4D97-AF65-F5344CB8AC3E}">
        <p14:creationId xmlns:p14="http://schemas.microsoft.com/office/powerpoint/2010/main" val="9711033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</p:sldLayoutIdLst>
  <p:txStyles>
    <p:titleStyle>
      <a:lvl1pPr algn="ctr" defTabSz="1125444" rtl="0" eaLnBrk="1" latinLnBrk="1" hangingPunct="1">
        <a:spcBef>
          <a:spcPct val="0"/>
        </a:spcBef>
        <a:buNone/>
        <a:defRPr sz="5416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22041" indent="-422041" algn="l" defTabSz="1125444" rtl="0" eaLnBrk="1" latinLnBrk="1" hangingPunct="1">
        <a:spcBef>
          <a:spcPct val="20000"/>
        </a:spcBef>
        <a:buFont typeface="Arial" panose="020B0604020202020204" pitchFamily="34" charset="0"/>
        <a:buChar char="•"/>
        <a:defRPr sz="3939" kern="1200">
          <a:solidFill>
            <a:schemeClr val="tx1"/>
          </a:solidFill>
          <a:latin typeface="+mn-lt"/>
          <a:ea typeface="+mn-ea"/>
          <a:cs typeface="+mn-cs"/>
        </a:defRPr>
      </a:lvl1pPr>
      <a:lvl2pPr marL="914423" indent="-351701" algn="l" defTabSz="1125444" rtl="0" eaLnBrk="1" latinLnBrk="1" hangingPunct="1">
        <a:spcBef>
          <a:spcPct val="20000"/>
        </a:spcBef>
        <a:buFont typeface="Arial" panose="020B0604020202020204" pitchFamily="34" charset="0"/>
        <a:buChar char="–"/>
        <a:defRPr sz="3446" kern="1200">
          <a:solidFill>
            <a:schemeClr val="tx1"/>
          </a:solidFill>
          <a:latin typeface="+mn-lt"/>
          <a:ea typeface="+mn-ea"/>
          <a:cs typeface="+mn-cs"/>
        </a:defRPr>
      </a:lvl2pPr>
      <a:lvl3pPr marL="1406804" indent="-281361" algn="l" defTabSz="1125444" rtl="0" eaLnBrk="1" latinLnBrk="1" hangingPunct="1">
        <a:spcBef>
          <a:spcPct val="20000"/>
        </a:spcBef>
        <a:buFont typeface="Arial" panose="020B0604020202020204" pitchFamily="34" charset="0"/>
        <a:buChar char="•"/>
        <a:defRPr sz="2954" kern="1200">
          <a:solidFill>
            <a:schemeClr val="tx1"/>
          </a:solidFill>
          <a:latin typeface="+mn-lt"/>
          <a:ea typeface="+mn-ea"/>
          <a:cs typeface="+mn-cs"/>
        </a:defRPr>
      </a:lvl3pPr>
      <a:lvl4pPr marL="1969526" indent="-281361" algn="l" defTabSz="1125444" rtl="0" eaLnBrk="1" latinLnBrk="1" hangingPunct="1">
        <a:spcBef>
          <a:spcPct val="20000"/>
        </a:spcBef>
        <a:buFont typeface="Arial" panose="020B0604020202020204" pitchFamily="34" charset="0"/>
        <a:buChar char="–"/>
        <a:defRPr sz="2462" kern="1200">
          <a:solidFill>
            <a:schemeClr val="tx1"/>
          </a:solidFill>
          <a:latin typeface="+mn-lt"/>
          <a:ea typeface="+mn-ea"/>
          <a:cs typeface="+mn-cs"/>
        </a:defRPr>
      </a:lvl4pPr>
      <a:lvl5pPr marL="2532248" indent="-281361" algn="l" defTabSz="1125444" rtl="0" eaLnBrk="1" latinLnBrk="1" hangingPunct="1">
        <a:spcBef>
          <a:spcPct val="20000"/>
        </a:spcBef>
        <a:buFont typeface="Arial" panose="020B0604020202020204" pitchFamily="34" charset="0"/>
        <a:buChar char="»"/>
        <a:defRPr sz="2462" kern="1200">
          <a:solidFill>
            <a:schemeClr val="tx1"/>
          </a:solidFill>
          <a:latin typeface="+mn-lt"/>
          <a:ea typeface="+mn-ea"/>
          <a:cs typeface="+mn-cs"/>
        </a:defRPr>
      </a:lvl5pPr>
      <a:lvl6pPr marL="3094970" indent="-281361" algn="l" defTabSz="1125444" rtl="0" eaLnBrk="1" latinLnBrk="1" hangingPunct="1">
        <a:spcBef>
          <a:spcPct val="20000"/>
        </a:spcBef>
        <a:buFont typeface="Arial" panose="020B0604020202020204" pitchFamily="34" charset="0"/>
        <a:buChar char="•"/>
        <a:defRPr sz="2462" kern="1200">
          <a:solidFill>
            <a:schemeClr val="tx1"/>
          </a:solidFill>
          <a:latin typeface="+mn-lt"/>
          <a:ea typeface="+mn-ea"/>
          <a:cs typeface="+mn-cs"/>
        </a:defRPr>
      </a:lvl6pPr>
      <a:lvl7pPr marL="3657691" indent="-281361" algn="l" defTabSz="1125444" rtl="0" eaLnBrk="1" latinLnBrk="1" hangingPunct="1">
        <a:spcBef>
          <a:spcPct val="20000"/>
        </a:spcBef>
        <a:buFont typeface="Arial" panose="020B0604020202020204" pitchFamily="34" charset="0"/>
        <a:buChar char="•"/>
        <a:defRPr sz="2462" kern="1200">
          <a:solidFill>
            <a:schemeClr val="tx1"/>
          </a:solidFill>
          <a:latin typeface="+mn-lt"/>
          <a:ea typeface="+mn-ea"/>
          <a:cs typeface="+mn-cs"/>
        </a:defRPr>
      </a:lvl7pPr>
      <a:lvl8pPr marL="4220413" indent="-281361" algn="l" defTabSz="1125444" rtl="0" eaLnBrk="1" latinLnBrk="1" hangingPunct="1">
        <a:spcBef>
          <a:spcPct val="20000"/>
        </a:spcBef>
        <a:buFont typeface="Arial" panose="020B0604020202020204" pitchFamily="34" charset="0"/>
        <a:buChar char="•"/>
        <a:defRPr sz="2462" kern="1200">
          <a:solidFill>
            <a:schemeClr val="tx1"/>
          </a:solidFill>
          <a:latin typeface="+mn-lt"/>
          <a:ea typeface="+mn-ea"/>
          <a:cs typeface="+mn-cs"/>
        </a:defRPr>
      </a:lvl8pPr>
      <a:lvl9pPr marL="4783135" indent="-281361" algn="l" defTabSz="1125444" rtl="0" eaLnBrk="1" latinLnBrk="1" hangingPunct="1">
        <a:spcBef>
          <a:spcPct val="20000"/>
        </a:spcBef>
        <a:buFont typeface="Arial" panose="020B0604020202020204" pitchFamily="34" charset="0"/>
        <a:buChar char="•"/>
        <a:defRPr sz="246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125444" rtl="0" eaLnBrk="1" latinLnBrk="1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1pPr>
      <a:lvl2pPr marL="562722" algn="l" defTabSz="1125444" rtl="0" eaLnBrk="1" latinLnBrk="1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2pPr>
      <a:lvl3pPr marL="1125444" algn="l" defTabSz="1125444" rtl="0" eaLnBrk="1" latinLnBrk="1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3pPr>
      <a:lvl4pPr marL="1688165" algn="l" defTabSz="1125444" rtl="0" eaLnBrk="1" latinLnBrk="1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4pPr>
      <a:lvl5pPr marL="2250887" algn="l" defTabSz="1125444" rtl="0" eaLnBrk="1" latinLnBrk="1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5pPr>
      <a:lvl6pPr marL="2813609" algn="l" defTabSz="1125444" rtl="0" eaLnBrk="1" latinLnBrk="1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6pPr>
      <a:lvl7pPr marL="3376331" algn="l" defTabSz="1125444" rtl="0" eaLnBrk="1" latinLnBrk="1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7pPr>
      <a:lvl8pPr marL="3939052" algn="l" defTabSz="1125444" rtl="0" eaLnBrk="1" latinLnBrk="1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8pPr>
      <a:lvl9pPr marL="4501774" algn="l" defTabSz="1125444" rtl="0" eaLnBrk="1" latinLnBrk="1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424462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125444" rtl="0" eaLnBrk="1" latinLnBrk="1" hangingPunct="1">
        <a:lnSpc>
          <a:spcPct val="90000"/>
        </a:lnSpc>
        <a:spcBef>
          <a:spcPct val="0"/>
        </a:spcBef>
        <a:buNone/>
        <a:defRPr sz="5416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81361" indent="-281361" algn="l" defTabSz="1125444" rtl="0" eaLnBrk="1" latinLnBrk="1" hangingPunct="1">
        <a:lnSpc>
          <a:spcPct val="90000"/>
        </a:lnSpc>
        <a:spcBef>
          <a:spcPts val="1231"/>
        </a:spcBef>
        <a:buFont typeface="Arial" panose="020B0604020202020204" pitchFamily="34" charset="0"/>
        <a:buChar char="•"/>
        <a:defRPr sz="3446" kern="1200">
          <a:solidFill>
            <a:schemeClr val="tx1"/>
          </a:solidFill>
          <a:latin typeface="+mn-lt"/>
          <a:ea typeface="+mn-ea"/>
          <a:cs typeface="+mn-cs"/>
        </a:defRPr>
      </a:lvl1pPr>
      <a:lvl2pPr marL="844083" indent="-281361" algn="l" defTabSz="1125444" rtl="0" eaLnBrk="1" latinLnBrk="1" hangingPunct="1">
        <a:lnSpc>
          <a:spcPct val="90000"/>
        </a:lnSpc>
        <a:spcBef>
          <a:spcPts val="615"/>
        </a:spcBef>
        <a:buFont typeface="Arial" panose="020B0604020202020204" pitchFamily="34" charset="0"/>
        <a:buChar char="•"/>
        <a:defRPr sz="2954" kern="1200">
          <a:solidFill>
            <a:schemeClr val="tx1"/>
          </a:solidFill>
          <a:latin typeface="+mn-lt"/>
          <a:ea typeface="+mn-ea"/>
          <a:cs typeface="+mn-cs"/>
        </a:defRPr>
      </a:lvl2pPr>
      <a:lvl3pPr marL="1406804" indent="-281361" algn="l" defTabSz="1125444" rtl="0" eaLnBrk="1" latinLnBrk="1" hangingPunct="1">
        <a:lnSpc>
          <a:spcPct val="90000"/>
        </a:lnSpc>
        <a:spcBef>
          <a:spcPts val="615"/>
        </a:spcBef>
        <a:buFont typeface="Arial" panose="020B0604020202020204" pitchFamily="34" charset="0"/>
        <a:buChar char="•"/>
        <a:defRPr sz="2462" kern="1200">
          <a:solidFill>
            <a:schemeClr val="tx1"/>
          </a:solidFill>
          <a:latin typeface="+mn-lt"/>
          <a:ea typeface="+mn-ea"/>
          <a:cs typeface="+mn-cs"/>
        </a:defRPr>
      </a:lvl3pPr>
      <a:lvl4pPr marL="1969526" indent="-281361" algn="l" defTabSz="1125444" rtl="0" eaLnBrk="1" latinLnBrk="1" hangingPunct="1">
        <a:lnSpc>
          <a:spcPct val="90000"/>
        </a:lnSpc>
        <a:spcBef>
          <a:spcPts val="615"/>
        </a:spcBef>
        <a:buFont typeface="Arial" panose="020B0604020202020204" pitchFamily="34" charset="0"/>
        <a:buChar char="•"/>
        <a:defRPr sz="2215" kern="1200">
          <a:solidFill>
            <a:schemeClr val="tx1"/>
          </a:solidFill>
          <a:latin typeface="+mn-lt"/>
          <a:ea typeface="+mn-ea"/>
          <a:cs typeface="+mn-cs"/>
        </a:defRPr>
      </a:lvl4pPr>
      <a:lvl5pPr marL="2532248" indent="-281361" algn="l" defTabSz="1125444" rtl="0" eaLnBrk="1" latinLnBrk="1" hangingPunct="1">
        <a:lnSpc>
          <a:spcPct val="90000"/>
        </a:lnSpc>
        <a:spcBef>
          <a:spcPts val="615"/>
        </a:spcBef>
        <a:buFont typeface="Arial" panose="020B0604020202020204" pitchFamily="34" charset="0"/>
        <a:buChar char="•"/>
        <a:defRPr sz="2215" kern="1200">
          <a:solidFill>
            <a:schemeClr val="tx1"/>
          </a:solidFill>
          <a:latin typeface="+mn-lt"/>
          <a:ea typeface="+mn-ea"/>
          <a:cs typeface="+mn-cs"/>
        </a:defRPr>
      </a:lvl5pPr>
      <a:lvl6pPr marL="3094970" indent="-281361" algn="l" defTabSz="1125444" rtl="0" eaLnBrk="1" latinLnBrk="1" hangingPunct="1">
        <a:lnSpc>
          <a:spcPct val="90000"/>
        </a:lnSpc>
        <a:spcBef>
          <a:spcPts val="615"/>
        </a:spcBef>
        <a:buFont typeface="Arial" panose="020B0604020202020204" pitchFamily="34" charset="0"/>
        <a:buChar char="•"/>
        <a:defRPr sz="2215" kern="1200">
          <a:solidFill>
            <a:schemeClr val="tx1"/>
          </a:solidFill>
          <a:latin typeface="+mn-lt"/>
          <a:ea typeface="+mn-ea"/>
          <a:cs typeface="+mn-cs"/>
        </a:defRPr>
      </a:lvl6pPr>
      <a:lvl7pPr marL="3657691" indent="-281361" algn="l" defTabSz="1125444" rtl="0" eaLnBrk="1" latinLnBrk="1" hangingPunct="1">
        <a:lnSpc>
          <a:spcPct val="90000"/>
        </a:lnSpc>
        <a:spcBef>
          <a:spcPts val="615"/>
        </a:spcBef>
        <a:buFont typeface="Arial" panose="020B0604020202020204" pitchFamily="34" charset="0"/>
        <a:buChar char="•"/>
        <a:defRPr sz="2215" kern="1200">
          <a:solidFill>
            <a:schemeClr val="tx1"/>
          </a:solidFill>
          <a:latin typeface="+mn-lt"/>
          <a:ea typeface="+mn-ea"/>
          <a:cs typeface="+mn-cs"/>
        </a:defRPr>
      </a:lvl7pPr>
      <a:lvl8pPr marL="4220413" indent="-281361" algn="l" defTabSz="1125444" rtl="0" eaLnBrk="1" latinLnBrk="1" hangingPunct="1">
        <a:lnSpc>
          <a:spcPct val="90000"/>
        </a:lnSpc>
        <a:spcBef>
          <a:spcPts val="615"/>
        </a:spcBef>
        <a:buFont typeface="Arial" panose="020B0604020202020204" pitchFamily="34" charset="0"/>
        <a:buChar char="•"/>
        <a:defRPr sz="2215" kern="1200">
          <a:solidFill>
            <a:schemeClr val="tx1"/>
          </a:solidFill>
          <a:latin typeface="+mn-lt"/>
          <a:ea typeface="+mn-ea"/>
          <a:cs typeface="+mn-cs"/>
        </a:defRPr>
      </a:lvl8pPr>
      <a:lvl9pPr marL="4783135" indent="-281361" algn="l" defTabSz="1125444" rtl="0" eaLnBrk="1" latinLnBrk="1" hangingPunct="1">
        <a:lnSpc>
          <a:spcPct val="90000"/>
        </a:lnSpc>
        <a:spcBef>
          <a:spcPts val="615"/>
        </a:spcBef>
        <a:buFont typeface="Arial" panose="020B0604020202020204" pitchFamily="34" charset="0"/>
        <a:buChar char="•"/>
        <a:defRPr sz="221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125444" rtl="0" eaLnBrk="1" latinLnBrk="1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1pPr>
      <a:lvl2pPr marL="562722" algn="l" defTabSz="1125444" rtl="0" eaLnBrk="1" latinLnBrk="1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2pPr>
      <a:lvl3pPr marL="1125444" algn="l" defTabSz="1125444" rtl="0" eaLnBrk="1" latinLnBrk="1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3pPr>
      <a:lvl4pPr marL="1688165" algn="l" defTabSz="1125444" rtl="0" eaLnBrk="1" latinLnBrk="1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4pPr>
      <a:lvl5pPr marL="2250887" algn="l" defTabSz="1125444" rtl="0" eaLnBrk="1" latinLnBrk="1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5pPr>
      <a:lvl6pPr marL="2813609" algn="l" defTabSz="1125444" rtl="0" eaLnBrk="1" latinLnBrk="1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6pPr>
      <a:lvl7pPr marL="3376331" algn="l" defTabSz="1125444" rtl="0" eaLnBrk="1" latinLnBrk="1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7pPr>
      <a:lvl8pPr marL="3939052" algn="l" defTabSz="1125444" rtl="0" eaLnBrk="1" latinLnBrk="1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8pPr>
      <a:lvl9pPr marL="4501774" algn="l" defTabSz="1125444" rtl="0" eaLnBrk="1" latinLnBrk="1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4/18/2024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93715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hyperlink" Target="https://renewableenergyfollowers.org/4073" TargetMode="External"/><Relationship Id="rId1" Type="http://schemas.openxmlformats.org/officeDocument/2006/relationships/slideLayout" Target="../slideLayouts/slideLayout48.xml"/><Relationship Id="rId4" Type="http://schemas.openxmlformats.org/officeDocument/2006/relationships/hyperlink" Target="http://modumagazine.co.kr/archives/8708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J-N2OgeJBW0" TargetMode="Externa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m.blog.naver.com/ajce/223219262696" TargetMode="External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m.blog.naver.com/ajce/223219262696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m.blog.naver.com/ajce/223219262696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renewableenergyfollowers.org/4073" TargetMode="External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m.blog.naver.com/ajce/223219262696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orea.kr/news/policyNewsView.do?newsId=148909071" TargetMode="External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orea.kr/news/policyNewsView.do?newsId=148909071" TargetMode="External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m.blog.naver.com/ajce/223219262696" TargetMode="Externa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renewableenergyfollowers.org/4073" TargetMode="External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blog.naver.com/yeonginnn/222484076008" TargetMode="Externa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itimes.com/news/articleView.html?idxno=147358" TargetMode="Externa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hyperlink" Target="https://terms.naver.com/entry.naver?docId=3543521&amp;cid=42266&amp;categoryId=58494" TargetMode="External"/><Relationship Id="rId1" Type="http://schemas.openxmlformats.org/officeDocument/2006/relationships/slideLayout" Target="../slideLayouts/slideLayout48.xml"/><Relationship Id="rId6" Type="http://schemas.openxmlformats.org/officeDocument/2006/relationships/hyperlink" Target="https://treasure01.tistory.com/234" TargetMode="External"/><Relationship Id="rId5" Type="http://schemas.openxmlformats.org/officeDocument/2006/relationships/image" Target="../media/image6.jpg"/><Relationship Id="rId4" Type="http://schemas.openxmlformats.org/officeDocument/2006/relationships/hyperlink" Target="https://www.yna.co.kr/view/AKR20170113010200007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hyperlink" Target="https://terms.naver.com/entry.naver?docId=3543521&amp;cid=42266&amp;categoryId=58494" TargetMode="External"/><Relationship Id="rId1" Type="http://schemas.openxmlformats.org/officeDocument/2006/relationships/slideLayout" Target="../slideLayouts/slideLayout48.xml"/><Relationship Id="rId4" Type="http://schemas.openxmlformats.org/officeDocument/2006/relationships/hyperlink" Target="https://m.blog.naver.com/tremendous3712/221718809123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hyperlink" Target="https://terms.naver.com/entry.naver?docId=3543521&amp;cid=42266&amp;categoryId=58494" TargetMode="External"/><Relationship Id="rId1" Type="http://schemas.openxmlformats.org/officeDocument/2006/relationships/slideLayout" Target="../slideLayouts/slideLayout48.xml"/><Relationship Id="rId4" Type="http://schemas.openxmlformats.org/officeDocument/2006/relationships/hyperlink" Target="http://www.enewstoday.co.kr/news/articleView.html?idxno=1265122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ESG란 무엇이며, 왜 중요할까? - magazine why esg is important 02">
            <a:extLst>
              <a:ext uri="{FF2B5EF4-FFF2-40B4-BE49-F238E27FC236}">
                <a16:creationId xmlns:a16="http://schemas.microsoft.com/office/drawing/2014/main" id="{1F48F722-D789-44EB-8D8B-63DB54C833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52" b="4218"/>
          <a:stretch/>
        </p:blipFill>
        <p:spPr bwMode="auto">
          <a:xfrm>
            <a:off x="10885" y="0"/>
            <a:ext cx="12209705" cy="6858000"/>
          </a:xfrm>
          <a:prstGeom prst="rect">
            <a:avLst/>
          </a:prstGeom>
          <a:solidFill>
            <a:schemeClr val="accent3">
              <a:lumMod val="75000"/>
              <a:alpha val="57000"/>
            </a:schemeClr>
          </a:solidFill>
          <a:ln>
            <a:noFill/>
          </a:ln>
          <a:extLst/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518B6287-7E88-4FEB-BDC6-D39D8B42D725}"/>
              </a:ext>
            </a:extLst>
          </p:cNvPr>
          <p:cNvSpPr/>
          <p:nvPr/>
        </p:nvSpPr>
        <p:spPr>
          <a:xfrm>
            <a:off x="263352" y="200394"/>
            <a:ext cx="11937346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700" dirty="0" smtClean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이 </a:t>
            </a:r>
            <a:r>
              <a:rPr lang="ko-KR" altLang="en-US" sz="1700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콘텐츠는 </a:t>
            </a:r>
            <a:r>
              <a:rPr lang="en-US" altLang="ko-KR" sz="1700" dirty="0" smtClean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2023</a:t>
            </a:r>
            <a:r>
              <a:rPr lang="ko-KR" altLang="en-US" sz="1700" dirty="0" smtClean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년 </a:t>
            </a:r>
            <a:r>
              <a:rPr lang="ko-KR" altLang="en-US" sz="1700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전문대학 </a:t>
            </a:r>
            <a:r>
              <a:rPr lang="ko-KR" altLang="en-US" sz="1700" dirty="0" err="1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혁신사업에</a:t>
            </a:r>
            <a:r>
              <a:rPr lang="ko-KR" altLang="en-US" sz="1700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 의하여 </a:t>
            </a:r>
            <a:r>
              <a:rPr lang="ko-KR" altLang="en-US" sz="1700" dirty="0" smtClean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개발되었음</a:t>
            </a:r>
            <a:endParaRPr lang="en-US" altLang="ko-KR" sz="1700" dirty="0">
              <a:solidFill>
                <a:schemeClr val="bg1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191" y="1772816"/>
            <a:ext cx="12217399" cy="1152128"/>
          </a:xfrm>
          <a:prstGeom prst="rect">
            <a:avLst/>
          </a:prstGeom>
          <a:solidFill>
            <a:schemeClr val="accent3">
              <a:lumMod val="75000"/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215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-191343" y="1916832"/>
            <a:ext cx="12191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b="1" spc="-185" dirty="0" smtClean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생활 속 </a:t>
            </a:r>
            <a:r>
              <a:rPr lang="en-US" altLang="ko-KR" sz="4800" b="1" spc="-185" dirty="0" smtClean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E S G</a:t>
            </a:r>
            <a:endParaRPr lang="ko-KR" altLang="en-US" sz="4800" b="1" spc="-185" dirty="0">
              <a:solidFill>
                <a:schemeClr val="bg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-24680" y="4975402"/>
            <a:ext cx="12217399" cy="973878"/>
          </a:xfrm>
          <a:prstGeom prst="rect">
            <a:avLst/>
          </a:prstGeom>
          <a:solidFill>
            <a:schemeClr val="accent3">
              <a:lumMod val="75000"/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215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9D7855B-4419-459E-BD40-0C84B9925DC3}"/>
              </a:ext>
            </a:extLst>
          </p:cNvPr>
          <p:cNvSpPr txBox="1"/>
          <p:nvPr/>
        </p:nvSpPr>
        <p:spPr>
          <a:xfrm>
            <a:off x="-96688" y="5061548"/>
            <a:ext cx="12210245" cy="7740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>
              <a:defRPr sz="2215">
                <a:solidFill>
                  <a:schemeClr val="lt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>
              <a:lnSpc>
                <a:spcPct val="120000"/>
              </a:lnSpc>
            </a:pPr>
            <a:r>
              <a:rPr lang="ko-KR" altLang="en-US" sz="2400" dirty="0" smtClean="0">
                <a:solidFill>
                  <a:schemeClr val="bg1"/>
                </a:solidFill>
              </a:rPr>
              <a:t>조동인 </a:t>
            </a:r>
            <a:r>
              <a:rPr lang="en-US" altLang="ko-KR" sz="24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ko-KR" altLang="en-US" sz="2400" dirty="0" err="1" smtClean="0">
                <a:solidFill>
                  <a:schemeClr val="bg1"/>
                </a:solidFill>
              </a:rPr>
              <a:t>현승권</a:t>
            </a:r>
            <a:endParaRPr lang="en-US" altLang="ko-KR" sz="2400" dirty="0" smtClean="0">
              <a:solidFill>
                <a:schemeClr val="bg1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1800" dirty="0">
                <a:solidFill>
                  <a:schemeClr val="bg1"/>
                </a:solidFill>
              </a:rPr>
              <a:t>(</a:t>
            </a:r>
            <a:r>
              <a:rPr lang="ko-KR" altLang="en-US" sz="1800" dirty="0" smtClean="0">
                <a:solidFill>
                  <a:schemeClr val="bg1"/>
                </a:solidFill>
              </a:rPr>
              <a:t>인하공업전문대학</a:t>
            </a:r>
            <a:r>
              <a:rPr lang="en-US" altLang="ko-KR" sz="1800" dirty="0" smtClean="0">
                <a:solidFill>
                  <a:schemeClr val="bg1"/>
                </a:solidFill>
              </a:rPr>
              <a:t>)</a:t>
            </a:r>
            <a:endParaRPr lang="ko-KR" alt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080564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251789D0-91CF-42CC-9905-55DE7D0EBAE7}"/>
              </a:ext>
            </a:extLst>
          </p:cNvPr>
          <p:cNvSpPr txBox="1"/>
          <p:nvPr/>
        </p:nvSpPr>
        <p:spPr>
          <a:xfrm>
            <a:off x="479376" y="294096"/>
            <a:ext cx="3751668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>
              <a:defRPr sz="2800" b="1" spc="-185">
                <a:solidFill>
                  <a:srgbClr val="0033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defRPr>
            </a:lvl1pPr>
          </a:lstStyle>
          <a:p>
            <a:r>
              <a:rPr lang="en-US" altLang="ko-KR" sz="3200" dirty="0" smtClean="0">
                <a:latin typeface="경기천년제목"/>
              </a:rPr>
              <a:t>1. </a:t>
            </a:r>
            <a:r>
              <a:rPr lang="ko-KR" altLang="en-US" sz="3200" dirty="0" smtClean="0">
                <a:latin typeface="경기천년제목"/>
              </a:rPr>
              <a:t>스포츠와 </a:t>
            </a:r>
            <a:r>
              <a:rPr lang="en-US" altLang="ko-KR" sz="3200" dirty="0" smtClean="0">
                <a:latin typeface="경기천년제목"/>
              </a:rPr>
              <a:t>ESG (4)</a:t>
            </a:r>
            <a:endParaRPr lang="ko-KR" altLang="en-US" sz="3200" dirty="0">
              <a:latin typeface="경기천년제목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4C6B9852-E1DB-4F6B-9D25-7F56F9C00571}"/>
              </a:ext>
            </a:extLst>
          </p:cNvPr>
          <p:cNvGrpSpPr/>
          <p:nvPr/>
        </p:nvGrpSpPr>
        <p:grpSpPr>
          <a:xfrm>
            <a:off x="746775" y="1085564"/>
            <a:ext cx="8024412" cy="489236"/>
            <a:chOff x="746775" y="1085564"/>
            <a:chExt cx="5140726" cy="489236"/>
          </a:xfrm>
        </p:grpSpPr>
        <p:grpSp>
          <p:nvGrpSpPr>
            <p:cNvPr id="18" name="그룹 152">
              <a:extLst>
                <a:ext uri="{FF2B5EF4-FFF2-40B4-BE49-F238E27FC236}">
                  <a16:creationId xmlns:a16="http://schemas.microsoft.com/office/drawing/2014/main" id="{15A33492-F113-47FF-AB2C-61494863CA2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46775" y="1150312"/>
              <a:ext cx="166207" cy="299467"/>
              <a:chOff x="3000359" y="1036491"/>
              <a:chExt cx="316769" cy="375125"/>
            </a:xfrm>
          </p:grpSpPr>
          <p:sp>
            <p:nvSpPr>
              <p:cNvPr id="20" name="AutoShape 25">
                <a:extLst>
                  <a:ext uri="{FF2B5EF4-FFF2-40B4-BE49-F238E27FC236}">
                    <a16:creationId xmlns:a16="http://schemas.microsoft.com/office/drawing/2014/main" id="{632AC200-AEA0-471F-A3B8-8FB1AB48B5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00359" y="1154115"/>
                <a:ext cx="294747" cy="226864"/>
              </a:xfrm>
              <a:prstGeom prst="roundRect">
                <a:avLst>
                  <a:gd name="adj" fmla="val 12102"/>
                </a:avLst>
              </a:prstGeom>
              <a:noFill/>
              <a:ln w="4826">
                <a:solidFill>
                  <a:srgbClr val="C0C0C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 sz="1700" dirty="0">
                  <a:latin typeface="경기천년바탕 Regular" panose="02020503020101020101" pitchFamily="18" charset="-127"/>
                  <a:ea typeface="경기천년바탕 Regular" panose="02020503020101020101" pitchFamily="18" charset="-127"/>
                </a:endParaRPr>
              </a:p>
            </p:txBody>
          </p:sp>
          <p:sp>
            <p:nvSpPr>
              <p:cNvPr id="21" name="Freeform 26">
                <a:extLst>
                  <a:ext uri="{FF2B5EF4-FFF2-40B4-BE49-F238E27FC236}">
                    <a16:creationId xmlns:a16="http://schemas.microsoft.com/office/drawing/2014/main" id="{39D72D6C-D44C-4FA5-8B23-7FFB96449C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19371" y="1036491"/>
                <a:ext cx="297757" cy="375125"/>
              </a:xfrm>
              <a:custGeom>
                <a:avLst/>
                <a:gdLst>
                  <a:gd name="T0" fmla="*/ 7183602 w 1392"/>
                  <a:gd name="T1" fmla="*/ 29675950 h 2210"/>
                  <a:gd name="T2" fmla="*/ 0 w 1392"/>
                  <a:gd name="T3" fmla="*/ 46934079 h 2210"/>
                  <a:gd name="T4" fmla="*/ 24570726 w 1392"/>
                  <a:gd name="T5" fmla="*/ 63673643 h 2210"/>
                  <a:gd name="T6" fmla="*/ 63691981 w 1392"/>
                  <a:gd name="T7" fmla="*/ 7404560 h 2210"/>
                  <a:gd name="T8" fmla="*/ 63691981 w 1392"/>
                  <a:gd name="T9" fmla="*/ 0 h 2210"/>
                  <a:gd name="T10" fmla="*/ 20041056 w 1392"/>
                  <a:gd name="T11" fmla="*/ 47423948 h 2210"/>
                  <a:gd name="T12" fmla="*/ 7183602 w 1392"/>
                  <a:gd name="T13" fmla="*/ 29675950 h 221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392"/>
                  <a:gd name="T22" fmla="*/ 0 h 2210"/>
                  <a:gd name="T23" fmla="*/ 1392 w 1392"/>
                  <a:gd name="T24" fmla="*/ 2210 h 2210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392" h="2210">
                    <a:moveTo>
                      <a:pt x="157" y="1030"/>
                    </a:moveTo>
                    <a:lnTo>
                      <a:pt x="0" y="1629"/>
                    </a:lnTo>
                    <a:lnTo>
                      <a:pt x="537" y="2210"/>
                    </a:lnTo>
                    <a:lnTo>
                      <a:pt x="1392" y="257"/>
                    </a:lnTo>
                    <a:lnTo>
                      <a:pt x="1392" y="0"/>
                    </a:lnTo>
                    <a:lnTo>
                      <a:pt x="438" y="1646"/>
                    </a:lnTo>
                    <a:lnTo>
                      <a:pt x="157" y="1030"/>
                    </a:lnTo>
                    <a:close/>
                  </a:path>
                </a:pathLst>
              </a:custGeom>
              <a:solidFill>
                <a:srgbClr val="00539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 dirty="0">
                  <a:latin typeface="경기천년바탕 Regular" panose="02020503020101020101" pitchFamily="18" charset="-127"/>
                  <a:ea typeface="경기천년바탕 Regular" panose="02020503020101020101" pitchFamily="18" charset="-127"/>
                </a:endParaRPr>
              </a:p>
            </p:txBody>
          </p:sp>
        </p:grp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C0AA3AFD-BD55-420C-A206-2A62D97C9D0D}"/>
                </a:ext>
              </a:extLst>
            </p:cNvPr>
            <p:cNvSpPr/>
            <p:nvPr/>
          </p:nvSpPr>
          <p:spPr>
            <a:xfrm>
              <a:off x="942422" y="1085564"/>
              <a:ext cx="4945079" cy="489236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 indent="-85725">
                <a:lnSpc>
                  <a:spcPct val="130000"/>
                </a:lnSpc>
              </a:pPr>
              <a:r>
                <a:rPr lang="ko-KR" altLang="en-US" sz="2200" b="1" spc="-185" dirty="0" smtClean="0">
                  <a:solidFill>
                    <a:srgbClr val="0070C0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스포츠와  </a:t>
              </a:r>
              <a:r>
                <a:rPr lang="en-US" altLang="ko-KR" sz="2200" b="1" spc="-185" dirty="0" smtClean="0">
                  <a:solidFill>
                    <a:srgbClr val="0070C0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ESG</a:t>
              </a:r>
              <a:endParaRPr lang="ko-KR" altLang="en-US" sz="2200" b="1" spc="-185" dirty="0">
                <a:solidFill>
                  <a:srgbClr val="0070C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AAB3593-6D02-A41C-9A4A-FCC3CF538AA6}"/>
              </a:ext>
            </a:extLst>
          </p:cNvPr>
          <p:cNvSpPr txBox="1"/>
          <p:nvPr/>
        </p:nvSpPr>
        <p:spPr>
          <a:xfrm>
            <a:off x="1165784" y="1628800"/>
            <a:ext cx="100318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0" i="0" dirty="0">
                <a:solidFill>
                  <a:srgbClr val="333333"/>
                </a:solidFill>
                <a:effectLst/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국내 스포츠산업에도 프로스포츠 중심으로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ESG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경영이 활발히 추진되고 있는데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,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이는 성적과 흥행을 넘어 스포츠를 통한 건강하고 즐거운 사회적 가치를 실현하고 지역 연고 구단으로서 사회에 기여해야 하는 프로스포츠의 존재 가치에 기인한다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.</a:t>
            </a:r>
            <a:endParaRPr lang="ko-KR" altLang="en-US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F95B459-48E6-3389-0AE9-A18FCA61D25F}"/>
              </a:ext>
            </a:extLst>
          </p:cNvPr>
          <p:cNvSpPr txBox="1"/>
          <p:nvPr/>
        </p:nvSpPr>
        <p:spPr>
          <a:xfrm>
            <a:off x="5879976" y="2552130"/>
            <a:ext cx="4680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출처</a:t>
            </a:r>
            <a:r>
              <a:rPr lang="en-US" altLang="ko-KR" sz="12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: </a:t>
            </a:r>
            <a:r>
              <a:rPr lang="en-US" altLang="ko-KR" sz="12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  <a:hlinkClick r:id="rId2"/>
              </a:rPr>
              <a:t>https://renewableenergyfollowers.org/4073</a:t>
            </a:r>
            <a:endParaRPr lang="en-US" altLang="ko-KR" sz="120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r>
              <a:rPr lang="en-US" altLang="ko-KR" sz="12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[</a:t>
            </a:r>
            <a:r>
              <a:rPr lang="ko-KR" altLang="en-US" sz="1200" dirty="0" err="1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대학생신재생에너지기자단</a:t>
            </a:r>
            <a:r>
              <a:rPr lang="ko-KR" altLang="en-US" sz="12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</a:t>
            </a:r>
            <a:r>
              <a:rPr lang="ko-KR" altLang="en-US" sz="1200" dirty="0" err="1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정의희</a:t>
            </a:r>
            <a:r>
              <a:rPr lang="en-US" altLang="ko-KR" sz="12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]</a:t>
            </a:r>
            <a:endParaRPr lang="ko-KR" altLang="en-US" sz="120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pic>
        <p:nvPicPr>
          <p:cNvPr id="5" name="그림 4" descr="스포츠 장비, 잔디, 공, 테니스이(가) 표시된 사진&#10;&#10;자동 생성된 설명">
            <a:extLst>
              <a:ext uri="{FF2B5EF4-FFF2-40B4-BE49-F238E27FC236}">
                <a16:creationId xmlns:a16="http://schemas.microsoft.com/office/drawing/2014/main" id="{1F688AD7-B3B3-969F-09D1-696374C48D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287" y="3284984"/>
            <a:ext cx="5184576" cy="26463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D5A1745-6090-F785-E659-6442A911D012}"/>
              </a:ext>
            </a:extLst>
          </p:cNvPr>
          <p:cNvSpPr txBox="1"/>
          <p:nvPr/>
        </p:nvSpPr>
        <p:spPr>
          <a:xfrm>
            <a:off x="5951984" y="5157192"/>
            <a:ext cx="47525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출처</a:t>
            </a:r>
            <a:r>
              <a:rPr lang="en-US" altLang="ko-KR" sz="12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: </a:t>
            </a:r>
            <a:r>
              <a:rPr lang="en-US" altLang="ko-KR" sz="12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  <a:hlinkClick r:id="rId4"/>
              </a:rPr>
              <a:t>http://modumagazine.co.kr/archives/8708</a:t>
            </a:r>
            <a:endParaRPr lang="en-US" altLang="ko-KR" sz="120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r>
              <a:rPr lang="en-US" altLang="ko-KR" sz="12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[MODU]</a:t>
            </a:r>
            <a:endParaRPr lang="ko-KR" altLang="en-US" sz="120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82491738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5519936" y="2854319"/>
            <a:ext cx="6192688" cy="1537576"/>
          </a:xfrm>
          <a:prstGeom prst="rect">
            <a:avLst/>
          </a:prstGeom>
          <a:noFill/>
        </p:spPr>
        <p:txBody>
          <a:bodyPr wrap="square" lIns="112498" tIns="56249" rIns="112498" bIns="56249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1200" cap="none" spc="-148" normalizeH="0" baseline="0" noProof="0" dirty="0" smtClean="0">
                <a:ln>
                  <a:noFill/>
                </a:ln>
                <a:solidFill>
                  <a:srgbClr val="064B8A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2. </a:t>
            </a:r>
            <a:r>
              <a:rPr kumimoji="0" lang="ko-KR" altLang="en-US" sz="4000" b="0" i="0" u="none" strike="noStrike" kern="1200" cap="none" spc="-148" normalizeH="0" baseline="0" noProof="0" dirty="0" smtClean="0">
                <a:ln>
                  <a:noFill/>
                </a:ln>
                <a:solidFill>
                  <a:srgbClr val="064B8A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스포츠산업의 </a:t>
            </a:r>
            <a:r>
              <a:rPr kumimoji="0" lang="en-US" altLang="ko-KR" sz="4000" b="0" i="0" u="none" strike="noStrike" kern="1200" cap="none" spc="-148" normalizeH="0" baseline="0" noProof="0" dirty="0" smtClean="0">
                <a:ln>
                  <a:noFill/>
                </a:ln>
                <a:solidFill>
                  <a:srgbClr val="064B8A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ESG </a:t>
            </a:r>
            <a:r>
              <a:rPr lang="ko-KR" altLang="en-US" sz="4000" spc="-148" dirty="0" smtClean="0">
                <a:solidFill>
                  <a:srgbClr val="064B8A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적용과</a:t>
            </a:r>
            <a:endParaRPr lang="en-US" altLang="ko-KR" sz="4000" spc="-148" dirty="0" smtClean="0">
              <a:solidFill>
                <a:srgbClr val="064B8A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1200" cap="none" spc="-148" normalizeH="0" baseline="0" noProof="0" dirty="0">
                <a:ln>
                  <a:noFill/>
                </a:ln>
                <a:solidFill>
                  <a:srgbClr val="064B8A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 </a:t>
            </a:r>
            <a:r>
              <a:rPr kumimoji="0" lang="en-US" altLang="ko-KR" sz="4000" b="0" i="0" u="none" strike="noStrike" kern="1200" cap="none" spc="-148" normalizeH="0" baseline="0" noProof="0" dirty="0" smtClean="0">
                <a:ln>
                  <a:noFill/>
                </a:ln>
                <a:solidFill>
                  <a:srgbClr val="064B8A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   </a:t>
            </a:r>
            <a:r>
              <a:rPr kumimoji="0" lang="ko-KR" altLang="en-US" sz="4000" b="0" i="0" u="none" strike="noStrike" kern="1200" cap="none" spc="-148" normalizeH="0" baseline="0" noProof="0" dirty="0" smtClean="0">
                <a:ln>
                  <a:noFill/>
                </a:ln>
                <a:solidFill>
                  <a:srgbClr val="064B8A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스포츠 </a:t>
            </a:r>
            <a:r>
              <a:rPr kumimoji="0" lang="en-US" altLang="ko-KR" sz="4000" b="0" i="0" u="none" strike="noStrike" kern="1200" cap="none" spc="-148" normalizeH="0" baseline="0" noProof="0" dirty="0" smtClean="0">
                <a:ln>
                  <a:noFill/>
                </a:ln>
                <a:solidFill>
                  <a:srgbClr val="064B8A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ESG </a:t>
            </a:r>
            <a:r>
              <a:rPr kumimoji="0" lang="ko-KR" altLang="en-US" sz="4000" b="0" i="0" u="none" strike="noStrike" kern="1200" cap="none" spc="-148" normalizeH="0" baseline="0" noProof="0" dirty="0" smtClean="0">
                <a:ln>
                  <a:noFill/>
                </a:ln>
                <a:solidFill>
                  <a:srgbClr val="064B8A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경영</a:t>
            </a:r>
            <a:endParaRPr kumimoji="0" lang="ko-KR" altLang="en-US" sz="4000" b="0" i="0" u="none" strike="noStrike" kern="1200" cap="none" spc="-148" normalizeH="0" baseline="0" noProof="0" dirty="0">
              <a:ln>
                <a:noFill/>
              </a:ln>
              <a:solidFill>
                <a:srgbClr val="064B8A"/>
              </a:solidFill>
              <a:effectLst/>
              <a:uLnTx/>
              <a:uFillTx/>
              <a:latin typeface="경기천년제목 Medium" panose="02020603020101020101" pitchFamily="18" charset="-127"/>
              <a:ea typeface="경기천년제목 Medium" panose="02020603020101020101" pitchFamily="18" charset="-127"/>
              <a:cs typeface="+mn-cs"/>
            </a:endParaRPr>
          </a:p>
        </p:txBody>
      </p:sp>
      <p:grpSp>
        <p:nvGrpSpPr>
          <p:cNvPr id="19" name="그룹 18"/>
          <p:cNvGrpSpPr/>
          <p:nvPr/>
        </p:nvGrpSpPr>
        <p:grpSpPr>
          <a:xfrm flipH="1">
            <a:off x="407157" y="4797152"/>
            <a:ext cx="1454626" cy="1830388"/>
            <a:chOff x="8105777" y="4149080"/>
            <a:chExt cx="1455735" cy="2352078"/>
          </a:xfrm>
        </p:grpSpPr>
        <p:sp>
          <p:nvSpPr>
            <p:cNvPr id="20" name="Freeform 5"/>
            <p:cNvSpPr>
              <a:spLocks noEditPoints="1"/>
            </p:cNvSpPr>
            <p:nvPr/>
          </p:nvSpPr>
          <p:spPr bwMode="auto">
            <a:xfrm>
              <a:off x="8754967" y="4149080"/>
              <a:ext cx="806545" cy="2352078"/>
            </a:xfrm>
            <a:custGeom>
              <a:avLst/>
              <a:gdLst>
                <a:gd name="T0" fmla="*/ 1065 w 1170"/>
                <a:gd name="T1" fmla="*/ 987 h 3412"/>
                <a:gd name="T2" fmla="*/ 909 w 1170"/>
                <a:gd name="T3" fmla="*/ 767 h 3412"/>
                <a:gd name="T4" fmla="*/ 824 w 1170"/>
                <a:gd name="T5" fmla="*/ 643 h 3412"/>
                <a:gd name="T6" fmla="*/ 890 w 1170"/>
                <a:gd name="T7" fmla="*/ 494 h 3412"/>
                <a:gd name="T8" fmla="*/ 785 w 1170"/>
                <a:gd name="T9" fmla="*/ 271 h 3412"/>
                <a:gd name="T10" fmla="*/ 730 w 1170"/>
                <a:gd name="T11" fmla="*/ 113 h 3412"/>
                <a:gd name="T12" fmla="*/ 440 w 1170"/>
                <a:gd name="T13" fmla="*/ 6 h 3412"/>
                <a:gd name="T14" fmla="*/ 380 w 1170"/>
                <a:gd name="T15" fmla="*/ 77 h 3412"/>
                <a:gd name="T16" fmla="*/ 335 w 1170"/>
                <a:gd name="T17" fmla="*/ 196 h 3412"/>
                <a:gd name="T18" fmla="*/ 283 w 1170"/>
                <a:gd name="T19" fmla="*/ 133 h 3412"/>
                <a:gd name="T20" fmla="*/ 44 w 1170"/>
                <a:gd name="T21" fmla="*/ 146 h 3412"/>
                <a:gd name="T22" fmla="*/ 93 w 1170"/>
                <a:gd name="T23" fmla="*/ 256 h 3412"/>
                <a:gd name="T24" fmla="*/ 41 w 1170"/>
                <a:gd name="T25" fmla="*/ 642 h 3412"/>
                <a:gd name="T26" fmla="*/ 215 w 1170"/>
                <a:gd name="T27" fmla="*/ 844 h 3412"/>
                <a:gd name="T28" fmla="*/ 218 w 1170"/>
                <a:gd name="T29" fmla="*/ 965 h 3412"/>
                <a:gd name="T30" fmla="*/ 292 w 1170"/>
                <a:gd name="T31" fmla="*/ 1294 h 3412"/>
                <a:gd name="T32" fmla="*/ 302 w 1170"/>
                <a:gd name="T33" fmla="*/ 1544 h 3412"/>
                <a:gd name="T34" fmla="*/ 386 w 1170"/>
                <a:gd name="T35" fmla="*/ 1967 h 3412"/>
                <a:gd name="T36" fmla="*/ 488 w 1170"/>
                <a:gd name="T37" fmla="*/ 2337 h 3412"/>
                <a:gd name="T38" fmla="*/ 623 w 1170"/>
                <a:gd name="T39" fmla="*/ 2821 h 3412"/>
                <a:gd name="T40" fmla="*/ 498 w 1170"/>
                <a:gd name="T41" fmla="*/ 3067 h 3412"/>
                <a:gd name="T42" fmla="*/ 350 w 1170"/>
                <a:gd name="T43" fmla="*/ 3150 h 3412"/>
                <a:gd name="T44" fmla="*/ 592 w 1170"/>
                <a:gd name="T45" fmla="*/ 3170 h 3412"/>
                <a:gd name="T46" fmla="*/ 558 w 1170"/>
                <a:gd name="T47" fmla="*/ 3246 h 3412"/>
                <a:gd name="T48" fmla="*/ 400 w 1170"/>
                <a:gd name="T49" fmla="*/ 3371 h 3412"/>
                <a:gd name="T50" fmla="*/ 590 w 1170"/>
                <a:gd name="T51" fmla="*/ 3410 h 3412"/>
                <a:gd name="T52" fmla="*/ 848 w 1170"/>
                <a:gd name="T53" fmla="*/ 3315 h 3412"/>
                <a:gd name="T54" fmla="*/ 837 w 1170"/>
                <a:gd name="T55" fmla="*/ 3152 h 3412"/>
                <a:gd name="T56" fmla="*/ 829 w 1170"/>
                <a:gd name="T57" fmla="*/ 2624 h 3412"/>
                <a:gd name="T58" fmla="*/ 724 w 1170"/>
                <a:gd name="T59" fmla="*/ 2141 h 3412"/>
                <a:gd name="T60" fmla="*/ 782 w 1170"/>
                <a:gd name="T61" fmla="*/ 1641 h 3412"/>
                <a:gd name="T62" fmla="*/ 977 w 1170"/>
                <a:gd name="T63" fmla="*/ 1682 h 3412"/>
                <a:gd name="T64" fmla="*/ 1040 w 1170"/>
                <a:gd name="T65" fmla="*/ 1652 h 3412"/>
                <a:gd name="T66" fmla="*/ 1134 w 1170"/>
                <a:gd name="T67" fmla="*/ 1195 h 3412"/>
                <a:gd name="T68" fmla="*/ 206 w 1170"/>
                <a:gd name="T69" fmla="*/ 478 h 3412"/>
                <a:gd name="T70" fmla="*/ 350 w 1170"/>
                <a:gd name="T71" fmla="*/ 610 h 3412"/>
                <a:gd name="T72" fmla="*/ 250 w 1170"/>
                <a:gd name="T73" fmla="*/ 541 h 3412"/>
                <a:gd name="T74" fmla="*/ 254 w 1170"/>
                <a:gd name="T75" fmla="*/ 358 h 3412"/>
                <a:gd name="T76" fmla="*/ 298 w 1170"/>
                <a:gd name="T77" fmla="*/ 521 h 3412"/>
                <a:gd name="T78" fmla="*/ 430 w 1170"/>
                <a:gd name="T79" fmla="*/ 549 h 3412"/>
                <a:gd name="T80" fmla="*/ 320 w 1170"/>
                <a:gd name="T81" fmla="*/ 527 h 3412"/>
                <a:gd name="T82" fmla="*/ 308 w 1170"/>
                <a:gd name="T83" fmla="*/ 287 h 3412"/>
                <a:gd name="T84" fmla="*/ 305 w 1170"/>
                <a:gd name="T85" fmla="*/ 370 h 3412"/>
                <a:gd name="T86" fmla="*/ 347 w 1170"/>
                <a:gd name="T87" fmla="*/ 422 h 3412"/>
                <a:gd name="T88" fmla="*/ 765 w 1170"/>
                <a:gd name="T89" fmla="*/ 474 h 3412"/>
                <a:gd name="T90" fmla="*/ 653 w 1170"/>
                <a:gd name="T91" fmla="*/ 477 h 3412"/>
                <a:gd name="T92" fmla="*/ 685 w 1170"/>
                <a:gd name="T93" fmla="*/ 381 h 3412"/>
                <a:gd name="T94" fmla="*/ 781 w 1170"/>
                <a:gd name="T95" fmla="*/ 406 h 3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170" h="3412">
                  <a:moveTo>
                    <a:pt x="1134" y="1195"/>
                  </a:moveTo>
                  <a:lnTo>
                    <a:pt x="1126" y="1081"/>
                  </a:lnTo>
                  <a:lnTo>
                    <a:pt x="1106" y="1028"/>
                  </a:lnTo>
                  <a:lnTo>
                    <a:pt x="1065" y="987"/>
                  </a:lnTo>
                  <a:lnTo>
                    <a:pt x="1029" y="907"/>
                  </a:lnTo>
                  <a:lnTo>
                    <a:pt x="967" y="844"/>
                  </a:lnTo>
                  <a:lnTo>
                    <a:pt x="939" y="803"/>
                  </a:lnTo>
                  <a:lnTo>
                    <a:pt x="909" y="767"/>
                  </a:lnTo>
                  <a:lnTo>
                    <a:pt x="887" y="729"/>
                  </a:lnTo>
                  <a:lnTo>
                    <a:pt x="864" y="747"/>
                  </a:lnTo>
                  <a:lnTo>
                    <a:pt x="826" y="720"/>
                  </a:lnTo>
                  <a:lnTo>
                    <a:pt x="824" y="643"/>
                  </a:lnTo>
                  <a:lnTo>
                    <a:pt x="814" y="617"/>
                  </a:lnTo>
                  <a:lnTo>
                    <a:pt x="824" y="584"/>
                  </a:lnTo>
                  <a:lnTo>
                    <a:pt x="875" y="560"/>
                  </a:lnTo>
                  <a:lnTo>
                    <a:pt x="890" y="494"/>
                  </a:lnTo>
                  <a:lnTo>
                    <a:pt x="886" y="413"/>
                  </a:lnTo>
                  <a:lnTo>
                    <a:pt x="856" y="334"/>
                  </a:lnTo>
                  <a:lnTo>
                    <a:pt x="817" y="292"/>
                  </a:lnTo>
                  <a:lnTo>
                    <a:pt x="785" y="271"/>
                  </a:lnTo>
                  <a:lnTo>
                    <a:pt x="776" y="257"/>
                  </a:lnTo>
                  <a:lnTo>
                    <a:pt x="760" y="257"/>
                  </a:lnTo>
                  <a:lnTo>
                    <a:pt x="754" y="206"/>
                  </a:lnTo>
                  <a:lnTo>
                    <a:pt x="730" y="113"/>
                  </a:lnTo>
                  <a:lnTo>
                    <a:pt x="683" y="36"/>
                  </a:lnTo>
                  <a:lnTo>
                    <a:pt x="644" y="9"/>
                  </a:lnTo>
                  <a:lnTo>
                    <a:pt x="600" y="0"/>
                  </a:lnTo>
                  <a:lnTo>
                    <a:pt x="440" y="6"/>
                  </a:lnTo>
                  <a:lnTo>
                    <a:pt x="402" y="27"/>
                  </a:lnTo>
                  <a:lnTo>
                    <a:pt x="378" y="47"/>
                  </a:lnTo>
                  <a:lnTo>
                    <a:pt x="389" y="55"/>
                  </a:lnTo>
                  <a:lnTo>
                    <a:pt x="380" y="77"/>
                  </a:lnTo>
                  <a:lnTo>
                    <a:pt x="355" y="110"/>
                  </a:lnTo>
                  <a:lnTo>
                    <a:pt x="339" y="157"/>
                  </a:lnTo>
                  <a:lnTo>
                    <a:pt x="344" y="190"/>
                  </a:lnTo>
                  <a:lnTo>
                    <a:pt x="335" y="196"/>
                  </a:lnTo>
                  <a:lnTo>
                    <a:pt x="333" y="163"/>
                  </a:lnTo>
                  <a:lnTo>
                    <a:pt x="311" y="162"/>
                  </a:lnTo>
                  <a:lnTo>
                    <a:pt x="298" y="143"/>
                  </a:lnTo>
                  <a:lnTo>
                    <a:pt x="283" y="133"/>
                  </a:lnTo>
                  <a:lnTo>
                    <a:pt x="269" y="130"/>
                  </a:lnTo>
                  <a:lnTo>
                    <a:pt x="262" y="108"/>
                  </a:lnTo>
                  <a:lnTo>
                    <a:pt x="58" y="91"/>
                  </a:lnTo>
                  <a:lnTo>
                    <a:pt x="44" y="146"/>
                  </a:lnTo>
                  <a:lnTo>
                    <a:pt x="52" y="204"/>
                  </a:lnTo>
                  <a:lnTo>
                    <a:pt x="75" y="206"/>
                  </a:lnTo>
                  <a:lnTo>
                    <a:pt x="86" y="206"/>
                  </a:lnTo>
                  <a:lnTo>
                    <a:pt x="93" y="256"/>
                  </a:lnTo>
                  <a:lnTo>
                    <a:pt x="132" y="257"/>
                  </a:lnTo>
                  <a:lnTo>
                    <a:pt x="129" y="369"/>
                  </a:lnTo>
                  <a:lnTo>
                    <a:pt x="86" y="494"/>
                  </a:lnTo>
                  <a:lnTo>
                    <a:pt x="41" y="642"/>
                  </a:lnTo>
                  <a:lnTo>
                    <a:pt x="0" y="802"/>
                  </a:lnTo>
                  <a:lnTo>
                    <a:pt x="61" y="858"/>
                  </a:lnTo>
                  <a:lnTo>
                    <a:pt x="97" y="857"/>
                  </a:lnTo>
                  <a:lnTo>
                    <a:pt x="215" y="844"/>
                  </a:lnTo>
                  <a:lnTo>
                    <a:pt x="262" y="835"/>
                  </a:lnTo>
                  <a:lnTo>
                    <a:pt x="226" y="877"/>
                  </a:lnTo>
                  <a:lnTo>
                    <a:pt x="217" y="927"/>
                  </a:lnTo>
                  <a:lnTo>
                    <a:pt x="218" y="965"/>
                  </a:lnTo>
                  <a:lnTo>
                    <a:pt x="251" y="1048"/>
                  </a:lnTo>
                  <a:lnTo>
                    <a:pt x="276" y="1125"/>
                  </a:lnTo>
                  <a:lnTo>
                    <a:pt x="283" y="1227"/>
                  </a:lnTo>
                  <a:lnTo>
                    <a:pt x="292" y="1294"/>
                  </a:lnTo>
                  <a:lnTo>
                    <a:pt x="283" y="1398"/>
                  </a:lnTo>
                  <a:lnTo>
                    <a:pt x="278" y="1484"/>
                  </a:lnTo>
                  <a:lnTo>
                    <a:pt x="283" y="1531"/>
                  </a:lnTo>
                  <a:lnTo>
                    <a:pt x="302" y="1544"/>
                  </a:lnTo>
                  <a:lnTo>
                    <a:pt x="324" y="1605"/>
                  </a:lnTo>
                  <a:lnTo>
                    <a:pt x="344" y="1674"/>
                  </a:lnTo>
                  <a:lnTo>
                    <a:pt x="350" y="1790"/>
                  </a:lnTo>
                  <a:lnTo>
                    <a:pt x="386" y="1967"/>
                  </a:lnTo>
                  <a:lnTo>
                    <a:pt x="427" y="2097"/>
                  </a:lnTo>
                  <a:lnTo>
                    <a:pt x="474" y="2264"/>
                  </a:lnTo>
                  <a:lnTo>
                    <a:pt x="476" y="2304"/>
                  </a:lnTo>
                  <a:lnTo>
                    <a:pt x="488" y="2337"/>
                  </a:lnTo>
                  <a:lnTo>
                    <a:pt x="496" y="2406"/>
                  </a:lnTo>
                  <a:lnTo>
                    <a:pt x="558" y="2507"/>
                  </a:lnTo>
                  <a:lnTo>
                    <a:pt x="594" y="2694"/>
                  </a:lnTo>
                  <a:lnTo>
                    <a:pt x="623" y="2821"/>
                  </a:lnTo>
                  <a:lnTo>
                    <a:pt x="630" y="2927"/>
                  </a:lnTo>
                  <a:lnTo>
                    <a:pt x="598" y="3028"/>
                  </a:lnTo>
                  <a:lnTo>
                    <a:pt x="547" y="3050"/>
                  </a:lnTo>
                  <a:lnTo>
                    <a:pt x="498" y="3067"/>
                  </a:lnTo>
                  <a:lnTo>
                    <a:pt x="427" y="3081"/>
                  </a:lnTo>
                  <a:lnTo>
                    <a:pt x="361" y="3090"/>
                  </a:lnTo>
                  <a:lnTo>
                    <a:pt x="341" y="3112"/>
                  </a:lnTo>
                  <a:lnTo>
                    <a:pt x="350" y="3150"/>
                  </a:lnTo>
                  <a:lnTo>
                    <a:pt x="383" y="3174"/>
                  </a:lnTo>
                  <a:lnTo>
                    <a:pt x="476" y="3191"/>
                  </a:lnTo>
                  <a:lnTo>
                    <a:pt x="545" y="3181"/>
                  </a:lnTo>
                  <a:lnTo>
                    <a:pt x="592" y="3170"/>
                  </a:lnTo>
                  <a:lnTo>
                    <a:pt x="619" y="3167"/>
                  </a:lnTo>
                  <a:lnTo>
                    <a:pt x="639" y="3180"/>
                  </a:lnTo>
                  <a:lnTo>
                    <a:pt x="603" y="3213"/>
                  </a:lnTo>
                  <a:lnTo>
                    <a:pt x="558" y="3246"/>
                  </a:lnTo>
                  <a:lnTo>
                    <a:pt x="506" y="3285"/>
                  </a:lnTo>
                  <a:lnTo>
                    <a:pt x="452" y="3318"/>
                  </a:lnTo>
                  <a:lnTo>
                    <a:pt x="407" y="3349"/>
                  </a:lnTo>
                  <a:lnTo>
                    <a:pt x="400" y="3371"/>
                  </a:lnTo>
                  <a:lnTo>
                    <a:pt x="415" y="3395"/>
                  </a:lnTo>
                  <a:lnTo>
                    <a:pt x="454" y="3407"/>
                  </a:lnTo>
                  <a:lnTo>
                    <a:pt x="509" y="3412"/>
                  </a:lnTo>
                  <a:lnTo>
                    <a:pt x="590" y="3410"/>
                  </a:lnTo>
                  <a:lnTo>
                    <a:pt x="644" y="3392"/>
                  </a:lnTo>
                  <a:lnTo>
                    <a:pt x="711" y="3359"/>
                  </a:lnTo>
                  <a:lnTo>
                    <a:pt x="782" y="3338"/>
                  </a:lnTo>
                  <a:lnTo>
                    <a:pt x="848" y="3315"/>
                  </a:lnTo>
                  <a:lnTo>
                    <a:pt x="878" y="3266"/>
                  </a:lnTo>
                  <a:lnTo>
                    <a:pt x="864" y="3197"/>
                  </a:lnTo>
                  <a:lnTo>
                    <a:pt x="850" y="3161"/>
                  </a:lnTo>
                  <a:lnTo>
                    <a:pt x="837" y="3152"/>
                  </a:lnTo>
                  <a:lnTo>
                    <a:pt x="821" y="3067"/>
                  </a:lnTo>
                  <a:lnTo>
                    <a:pt x="823" y="2949"/>
                  </a:lnTo>
                  <a:lnTo>
                    <a:pt x="832" y="2758"/>
                  </a:lnTo>
                  <a:lnTo>
                    <a:pt x="829" y="2624"/>
                  </a:lnTo>
                  <a:lnTo>
                    <a:pt x="793" y="2516"/>
                  </a:lnTo>
                  <a:lnTo>
                    <a:pt x="760" y="2439"/>
                  </a:lnTo>
                  <a:lnTo>
                    <a:pt x="740" y="2309"/>
                  </a:lnTo>
                  <a:lnTo>
                    <a:pt x="724" y="2141"/>
                  </a:lnTo>
                  <a:lnTo>
                    <a:pt x="707" y="1944"/>
                  </a:lnTo>
                  <a:lnTo>
                    <a:pt x="716" y="1785"/>
                  </a:lnTo>
                  <a:lnTo>
                    <a:pt x="759" y="1721"/>
                  </a:lnTo>
                  <a:lnTo>
                    <a:pt x="782" y="1641"/>
                  </a:lnTo>
                  <a:lnTo>
                    <a:pt x="840" y="1669"/>
                  </a:lnTo>
                  <a:lnTo>
                    <a:pt x="911" y="1671"/>
                  </a:lnTo>
                  <a:lnTo>
                    <a:pt x="945" y="1682"/>
                  </a:lnTo>
                  <a:lnTo>
                    <a:pt x="977" y="1682"/>
                  </a:lnTo>
                  <a:lnTo>
                    <a:pt x="1008" y="1694"/>
                  </a:lnTo>
                  <a:lnTo>
                    <a:pt x="1041" y="1690"/>
                  </a:lnTo>
                  <a:lnTo>
                    <a:pt x="1044" y="1668"/>
                  </a:lnTo>
                  <a:lnTo>
                    <a:pt x="1040" y="1652"/>
                  </a:lnTo>
                  <a:lnTo>
                    <a:pt x="1080" y="1520"/>
                  </a:lnTo>
                  <a:lnTo>
                    <a:pt x="1129" y="1399"/>
                  </a:lnTo>
                  <a:lnTo>
                    <a:pt x="1170" y="1277"/>
                  </a:lnTo>
                  <a:lnTo>
                    <a:pt x="1134" y="1195"/>
                  </a:lnTo>
                  <a:close/>
                  <a:moveTo>
                    <a:pt x="258" y="659"/>
                  </a:moveTo>
                  <a:lnTo>
                    <a:pt x="176" y="697"/>
                  </a:lnTo>
                  <a:lnTo>
                    <a:pt x="181" y="574"/>
                  </a:lnTo>
                  <a:lnTo>
                    <a:pt x="206" y="478"/>
                  </a:lnTo>
                  <a:lnTo>
                    <a:pt x="225" y="515"/>
                  </a:lnTo>
                  <a:lnTo>
                    <a:pt x="251" y="560"/>
                  </a:lnTo>
                  <a:lnTo>
                    <a:pt x="303" y="598"/>
                  </a:lnTo>
                  <a:lnTo>
                    <a:pt x="350" y="610"/>
                  </a:lnTo>
                  <a:lnTo>
                    <a:pt x="258" y="659"/>
                  </a:lnTo>
                  <a:close/>
                  <a:moveTo>
                    <a:pt x="308" y="591"/>
                  </a:moveTo>
                  <a:lnTo>
                    <a:pt x="273" y="566"/>
                  </a:lnTo>
                  <a:lnTo>
                    <a:pt x="250" y="541"/>
                  </a:lnTo>
                  <a:lnTo>
                    <a:pt x="225" y="502"/>
                  </a:lnTo>
                  <a:lnTo>
                    <a:pt x="217" y="452"/>
                  </a:lnTo>
                  <a:lnTo>
                    <a:pt x="229" y="392"/>
                  </a:lnTo>
                  <a:lnTo>
                    <a:pt x="254" y="358"/>
                  </a:lnTo>
                  <a:lnTo>
                    <a:pt x="259" y="381"/>
                  </a:lnTo>
                  <a:lnTo>
                    <a:pt x="272" y="455"/>
                  </a:lnTo>
                  <a:lnTo>
                    <a:pt x="281" y="457"/>
                  </a:lnTo>
                  <a:lnTo>
                    <a:pt x="298" y="521"/>
                  </a:lnTo>
                  <a:lnTo>
                    <a:pt x="328" y="576"/>
                  </a:lnTo>
                  <a:lnTo>
                    <a:pt x="355" y="602"/>
                  </a:lnTo>
                  <a:lnTo>
                    <a:pt x="308" y="591"/>
                  </a:lnTo>
                  <a:close/>
                  <a:moveTo>
                    <a:pt x="430" y="549"/>
                  </a:moveTo>
                  <a:lnTo>
                    <a:pt x="400" y="573"/>
                  </a:lnTo>
                  <a:lnTo>
                    <a:pt x="371" y="595"/>
                  </a:lnTo>
                  <a:lnTo>
                    <a:pt x="349" y="579"/>
                  </a:lnTo>
                  <a:lnTo>
                    <a:pt x="320" y="527"/>
                  </a:lnTo>
                  <a:lnTo>
                    <a:pt x="291" y="453"/>
                  </a:lnTo>
                  <a:lnTo>
                    <a:pt x="278" y="287"/>
                  </a:lnTo>
                  <a:lnTo>
                    <a:pt x="286" y="268"/>
                  </a:lnTo>
                  <a:lnTo>
                    <a:pt x="308" y="287"/>
                  </a:lnTo>
                  <a:lnTo>
                    <a:pt x="294" y="314"/>
                  </a:lnTo>
                  <a:lnTo>
                    <a:pt x="302" y="328"/>
                  </a:lnTo>
                  <a:lnTo>
                    <a:pt x="298" y="342"/>
                  </a:lnTo>
                  <a:lnTo>
                    <a:pt x="305" y="370"/>
                  </a:lnTo>
                  <a:lnTo>
                    <a:pt x="300" y="394"/>
                  </a:lnTo>
                  <a:lnTo>
                    <a:pt x="302" y="414"/>
                  </a:lnTo>
                  <a:lnTo>
                    <a:pt x="317" y="420"/>
                  </a:lnTo>
                  <a:lnTo>
                    <a:pt x="347" y="422"/>
                  </a:lnTo>
                  <a:lnTo>
                    <a:pt x="402" y="447"/>
                  </a:lnTo>
                  <a:lnTo>
                    <a:pt x="449" y="538"/>
                  </a:lnTo>
                  <a:lnTo>
                    <a:pt x="430" y="549"/>
                  </a:lnTo>
                  <a:close/>
                  <a:moveTo>
                    <a:pt x="765" y="474"/>
                  </a:moveTo>
                  <a:lnTo>
                    <a:pt x="748" y="524"/>
                  </a:lnTo>
                  <a:lnTo>
                    <a:pt x="730" y="513"/>
                  </a:lnTo>
                  <a:lnTo>
                    <a:pt x="693" y="489"/>
                  </a:lnTo>
                  <a:lnTo>
                    <a:pt x="653" y="477"/>
                  </a:lnTo>
                  <a:lnTo>
                    <a:pt x="630" y="427"/>
                  </a:lnTo>
                  <a:lnTo>
                    <a:pt x="641" y="387"/>
                  </a:lnTo>
                  <a:lnTo>
                    <a:pt x="663" y="391"/>
                  </a:lnTo>
                  <a:lnTo>
                    <a:pt x="685" y="381"/>
                  </a:lnTo>
                  <a:lnTo>
                    <a:pt x="726" y="314"/>
                  </a:lnTo>
                  <a:lnTo>
                    <a:pt x="735" y="323"/>
                  </a:lnTo>
                  <a:lnTo>
                    <a:pt x="751" y="325"/>
                  </a:lnTo>
                  <a:lnTo>
                    <a:pt x="781" y="406"/>
                  </a:lnTo>
                  <a:lnTo>
                    <a:pt x="765" y="474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112542" tIns="56271" rIns="112542" bIns="5627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21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21" name="그룹 20"/>
            <p:cNvGrpSpPr/>
            <p:nvPr/>
          </p:nvGrpSpPr>
          <p:grpSpPr>
            <a:xfrm flipH="1">
              <a:off x="8105777" y="4896156"/>
              <a:ext cx="754705" cy="1091424"/>
              <a:chOff x="1052119" y="2814067"/>
              <a:chExt cx="513545" cy="742667"/>
            </a:xfrm>
            <a:solidFill>
              <a:schemeClr val="bg1">
                <a:lumMod val="85000"/>
              </a:schemeClr>
            </a:solidFill>
          </p:grpSpPr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1052119" y="2816019"/>
                <a:ext cx="256002" cy="740715"/>
              </a:xfrm>
              <a:custGeom>
                <a:avLst/>
                <a:gdLst>
                  <a:gd name="T0" fmla="*/ 692 w 788"/>
                  <a:gd name="T1" fmla="*/ 842 h 2280"/>
                  <a:gd name="T2" fmla="*/ 650 w 788"/>
                  <a:gd name="T3" fmla="*/ 800 h 2280"/>
                  <a:gd name="T4" fmla="*/ 598 w 788"/>
                  <a:gd name="T5" fmla="*/ 582 h 2280"/>
                  <a:gd name="T6" fmla="*/ 514 w 788"/>
                  <a:gd name="T7" fmla="*/ 404 h 2280"/>
                  <a:gd name="T8" fmla="*/ 576 w 788"/>
                  <a:gd name="T9" fmla="*/ 286 h 2280"/>
                  <a:gd name="T10" fmla="*/ 604 w 788"/>
                  <a:gd name="T11" fmla="*/ 188 h 2280"/>
                  <a:gd name="T12" fmla="*/ 568 w 788"/>
                  <a:gd name="T13" fmla="*/ 40 h 2280"/>
                  <a:gd name="T14" fmla="*/ 472 w 788"/>
                  <a:gd name="T15" fmla="*/ 6 h 2280"/>
                  <a:gd name="T16" fmla="*/ 390 w 788"/>
                  <a:gd name="T17" fmla="*/ 80 h 2280"/>
                  <a:gd name="T18" fmla="*/ 368 w 788"/>
                  <a:gd name="T19" fmla="*/ 166 h 2280"/>
                  <a:gd name="T20" fmla="*/ 402 w 788"/>
                  <a:gd name="T21" fmla="*/ 282 h 2280"/>
                  <a:gd name="T22" fmla="*/ 344 w 788"/>
                  <a:gd name="T23" fmla="*/ 328 h 2280"/>
                  <a:gd name="T24" fmla="*/ 248 w 788"/>
                  <a:gd name="T25" fmla="*/ 528 h 2280"/>
                  <a:gd name="T26" fmla="*/ 206 w 788"/>
                  <a:gd name="T27" fmla="*/ 722 h 2280"/>
                  <a:gd name="T28" fmla="*/ 166 w 788"/>
                  <a:gd name="T29" fmla="*/ 830 h 2280"/>
                  <a:gd name="T30" fmla="*/ 156 w 788"/>
                  <a:gd name="T31" fmla="*/ 888 h 2280"/>
                  <a:gd name="T32" fmla="*/ 106 w 788"/>
                  <a:gd name="T33" fmla="*/ 942 h 2280"/>
                  <a:gd name="T34" fmla="*/ 24 w 788"/>
                  <a:gd name="T35" fmla="*/ 972 h 2280"/>
                  <a:gd name="T36" fmla="*/ 0 w 788"/>
                  <a:gd name="T37" fmla="*/ 1054 h 2280"/>
                  <a:gd name="T38" fmla="*/ 92 w 788"/>
                  <a:gd name="T39" fmla="*/ 1182 h 2280"/>
                  <a:gd name="T40" fmla="*/ 130 w 788"/>
                  <a:gd name="T41" fmla="*/ 1230 h 2280"/>
                  <a:gd name="T42" fmla="*/ 222 w 788"/>
                  <a:gd name="T43" fmla="*/ 1420 h 2280"/>
                  <a:gd name="T44" fmla="*/ 246 w 788"/>
                  <a:gd name="T45" fmla="*/ 1512 h 2280"/>
                  <a:gd name="T46" fmla="*/ 312 w 788"/>
                  <a:gd name="T47" fmla="*/ 1522 h 2280"/>
                  <a:gd name="T48" fmla="*/ 300 w 788"/>
                  <a:gd name="T49" fmla="*/ 1628 h 2280"/>
                  <a:gd name="T50" fmla="*/ 270 w 788"/>
                  <a:gd name="T51" fmla="*/ 1758 h 2280"/>
                  <a:gd name="T52" fmla="*/ 234 w 788"/>
                  <a:gd name="T53" fmla="*/ 2006 h 2280"/>
                  <a:gd name="T54" fmla="*/ 198 w 788"/>
                  <a:gd name="T55" fmla="*/ 2060 h 2280"/>
                  <a:gd name="T56" fmla="*/ 236 w 788"/>
                  <a:gd name="T57" fmla="*/ 2168 h 2280"/>
                  <a:gd name="T58" fmla="*/ 228 w 788"/>
                  <a:gd name="T59" fmla="*/ 2264 h 2280"/>
                  <a:gd name="T60" fmla="*/ 432 w 788"/>
                  <a:gd name="T61" fmla="*/ 2274 h 2280"/>
                  <a:gd name="T62" fmla="*/ 570 w 788"/>
                  <a:gd name="T63" fmla="*/ 2254 h 2280"/>
                  <a:gd name="T64" fmla="*/ 506 w 788"/>
                  <a:gd name="T65" fmla="*/ 2226 h 2280"/>
                  <a:gd name="T66" fmla="*/ 428 w 788"/>
                  <a:gd name="T67" fmla="*/ 2136 h 2280"/>
                  <a:gd name="T68" fmla="*/ 452 w 788"/>
                  <a:gd name="T69" fmla="*/ 2070 h 2280"/>
                  <a:gd name="T70" fmla="*/ 648 w 788"/>
                  <a:gd name="T71" fmla="*/ 1766 h 2280"/>
                  <a:gd name="T72" fmla="*/ 750 w 788"/>
                  <a:gd name="T73" fmla="*/ 1566 h 2280"/>
                  <a:gd name="T74" fmla="*/ 664 w 788"/>
                  <a:gd name="T75" fmla="*/ 1240 h 2280"/>
                  <a:gd name="T76" fmla="*/ 618 w 788"/>
                  <a:gd name="T77" fmla="*/ 1062 h 2280"/>
                  <a:gd name="T78" fmla="*/ 584 w 788"/>
                  <a:gd name="T79" fmla="*/ 948 h 2280"/>
                  <a:gd name="T80" fmla="*/ 648 w 788"/>
                  <a:gd name="T81" fmla="*/ 924 h 2280"/>
                  <a:gd name="T82" fmla="*/ 716 w 788"/>
                  <a:gd name="T83" fmla="*/ 944 h 2280"/>
                  <a:gd name="T84" fmla="*/ 758 w 788"/>
                  <a:gd name="T85" fmla="*/ 946 h 2280"/>
                  <a:gd name="T86" fmla="*/ 788 w 788"/>
                  <a:gd name="T87" fmla="*/ 874 h 2280"/>
                  <a:gd name="T88" fmla="*/ 238 w 788"/>
                  <a:gd name="T89" fmla="*/ 952 h 2280"/>
                  <a:gd name="T90" fmla="*/ 190 w 788"/>
                  <a:gd name="T91" fmla="*/ 884 h 2280"/>
                  <a:gd name="T92" fmla="*/ 210 w 788"/>
                  <a:gd name="T93" fmla="*/ 832 h 2280"/>
                  <a:gd name="T94" fmla="*/ 272 w 788"/>
                  <a:gd name="T95" fmla="*/ 738 h 2280"/>
                  <a:gd name="T96" fmla="*/ 274 w 788"/>
                  <a:gd name="T97" fmla="*/ 868 h 2280"/>
                  <a:gd name="T98" fmla="*/ 564 w 788"/>
                  <a:gd name="T99" fmla="*/ 1608 h 2280"/>
                  <a:gd name="T100" fmla="*/ 538 w 788"/>
                  <a:gd name="T101" fmla="*/ 1630 h 2280"/>
                  <a:gd name="T102" fmla="*/ 480 w 788"/>
                  <a:gd name="T103" fmla="*/ 1668 h 2280"/>
                  <a:gd name="T104" fmla="*/ 504 w 788"/>
                  <a:gd name="T105" fmla="*/ 1514 h 2280"/>
                  <a:gd name="T106" fmla="*/ 540 w 788"/>
                  <a:gd name="T107" fmla="*/ 1510 h 2280"/>
                  <a:gd name="T108" fmla="*/ 560 w 788"/>
                  <a:gd name="T109" fmla="*/ 1568 h 2280"/>
                  <a:gd name="T110" fmla="*/ 564 w 788"/>
                  <a:gd name="T111" fmla="*/ 816 h 2280"/>
                  <a:gd name="T112" fmla="*/ 546 w 788"/>
                  <a:gd name="T113" fmla="*/ 786 h 2280"/>
                  <a:gd name="T114" fmla="*/ 544 w 788"/>
                  <a:gd name="T115" fmla="*/ 722 h 2280"/>
                  <a:gd name="T116" fmla="*/ 584 w 788"/>
                  <a:gd name="T117" fmla="*/ 734 h 2280"/>
                  <a:gd name="T118" fmla="*/ 596 w 788"/>
                  <a:gd name="T119" fmla="*/ 712 h 2280"/>
                  <a:gd name="T120" fmla="*/ 606 w 788"/>
                  <a:gd name="T121" fmla="*/ 682 h 22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788" h="2280">
                    <a:moveTo>
                      <a:pt x="784" y="874"/>
                    </a:moveTo>
                    <a:lnTo>
                      <a:pt x="784" y="874"/>
                    </a:lnTo>
                    <a:lnTo>
                      <a:pt x="774" y="870"/>
                    </a:lnTo>
                    <a:lnTo>
                      <a:pt x="768" y="868"/>
                    </a:lnTo>
                    <a:lnTo>
                      <a:pt x="760" y="870"/>
                    </a:lnTo>
                    <a:lnTo>
                      <a:pt x="752" y="868"/>
                    </a:lnTo>
                    <a:lnTo>
                      <a:pt x="752" y="868"/>
                    </a:lnTo>
                    <a:lnTo>
                      <a:pt x="748" y="864"/>
                    </a:lnTo>
                    <a:lnTo>
                      <a:pt x="740" y="858"/>
                    </a:lnTo>
                    <a:lnTo>
                      <a:pt x="740" y="858"/>
                    </a:lnTo>
                    <a:lnTo>
                      <a:pt x="714" y="848"/>
                    </a:lnTo>
                    <a:lnTo>
                      <a:pt x="692" y="842"/>
                    </a:lnTo>
                    <a:lnTo>
                      <a:pt x="692" y="842"/>
                    </a:lnTo>
                    <a:lnTo>
                      <a:pt x="692" y="838"/>
                    </a:lnTo>
                    <a:lnTo>
                      <a:pt x="694" y="832"/>
                    </a:lnTo>
                    <a:lnTo>
                      <a:pt x="694" y="832"/>
                    </a:lnTo>
                    <a:lnTo>
                      <a:pt x="694" y="828"/>
                    </a:lnTo>
                    <a:lnTo>
                      <a:pt x="690" y="822"/>
                    </a:lnTo>
                    <a:lnTo>
                      <a:pt x="684" y="816"/>
                    </a:lnTo>
                    <a:lnTo>
                      <a:pt x="684" y="816"/>
                    </a:lnTo>
                    <a:lnTo>
                      <a:pt x="662" y="802"/>
                    </a:lnTo>
                    <a:lnTo>
                      <a:pt x="662" y="802"/>
                    </a:lnTo>
                    <a:lnTo>
                      <a:pt x="654" y="800"/>
                    </a:lnTo>
                    <a:lnTo>
                      <a:pt x="650" y="800"/>
                    </a:lnTo>
                    <a:lnTo>
                      <a:pt x="634" y="794"/>
                    </a:lnTo>
                    <a:lnTo>
                      <a:pt x="634" y="794"/>
                    </a:lnTo>
                    <a:lnTo>
                      <a:pt x="612" y="694"/>
                    </a:lnTo>
                    <a:lnTo>
                      <a:pt x="612" y="694"/>
                    </a:lnTo>
                    <a:lnTo>
                      <a:pt x="608" y="654"/>
                    </a:lnTo>
                    <a:lnTo>
                      <a:pt x="604" y="630"/>
                    </a:lnTo>
                    <a:lnTo>
                      <a:pt x="604" y="630"/>
                    </a:lnTo>
                    <a:lnTo>
                      <a:pt x="608" y="618"/>
                    </a:lnTo>
                    <a:lnTo>
                      <a:pt x="608" y="608"/>
                    </a:lnTo>
                    <a:lnTo>
                      <a:pt x="606" y="596"/>
                    </a:lnTo>
                    <a:lnTo>
                      <a:pt x="606" y="596"/>
                    </a:lnTo>
                    <a:lnTo>
                      <a:pt x="598" y="582"/>
                    </a:lnTo>
                    <a:lnTo>
                      <a:pt x="586" y="562"/>
                    </a:lnTo>
                    <a:lnTo>
                      <a:pt x="566" y="528"/>
                    </a:lnTo>
                    <a:lnTo>
                      <a:pt x="566" y="528"/>
                    </a:lnTo>
                    <a:lnTo>
                      <a:pt x="554" y="504"/>
                    </a:lnTo>
                    <a:lnTo>
                      <a:pt x="546" y="488"/>
                    </a:lnTo>
                    <a:lnTo>
                      <a:pt x="540" y="472"/>
                    </a:lnTo>
                    <a:lnTo>
                      <a:pt x="540" y="472"/>
                    </a:lnTo>
                    <a:lnTo>
                      <a:pt x="534" y="454"/>
                    </a:lnTo>
                    <a:lnTo>
                      <a:pt x="524" y="436"/>
                    </a:lnTo>
                    <a:lnTo>
                      <a:pt x="514" y="416"/>
                    </a:lnTo>
                    <a:lnTo>
                      <a:pt x="514" y="416"/>
                    </a:lnTo>
                    <a:lnTo>
                      <a:pt x="514" y="404"/>
                    </a:lnTo>
                    <a:lnTo>
                      <a:pt x="516" y="392"/>
                    </a:lnTo>
                    <a:lnTo>
                      <a:pt x="520" y="378"/>
                    </a:lnTo>
                    <a:lnTo>
                      <a:pt x="520" y="378"/>
                    </a:lnTo>
                    <a:lnTo>
                      <a:pt x="528" y="348"/>
                    </a:lnTo>
                    <a:lnTo>
                      <a:pt x="530" y="332"/>
                    </a:lnTo>
                    <a:lnTo>
                      <a:pt x="530" y="332"/>
                    </a:lnTo>
                    <a:lnTo>
                      <a:pt x="538" y="330"/>
                    </a:lnTo>
                    <a:lnTo>
                      <a:pt x="546" y="326"/>
                    </a:lnTo>
                    <a:lnTo>
                      <a:pt x="554" y="316"/>
                    </a:lnTo>
                    <a:lnTo>
                      <a:pt x="554" y="316"/>
                    </a:lnTo>
                    <a:lnTo>
                      <a:pt x="564" y="300"/>
                    </a:lnTo>
                    <a:lnTo>
                      <a:pt x="576" y="286"/>
                    </a:lnTo>
                    <a:lnTo>
                      <a:pt x="576" y="286"/>
                    </a:lnTo>
                    <a:lnTo>
                      <a:pt x="582" y="276"/>
                    </a:lnTo>
                    <a:lnTo>
                      <a:pt x="584" y="264"/>
                    </a:lnTo>
                    <a:lnTo>
                      <a:pt x="590" y="242"/>
                    </a:lnTo>
                    <a:lnTo>
                      <a:pt x="590" y="242"/>
                    </a:lnTo>
                    <a:lnTo>
                      <a:pt x="594" y="232"/>
                    </a:lnTo>
                    <a:lnTo>
                      <a:pt x="596" y="222"/>
                    </a:lnTo>
                    <a:lnTo>
                      <a:pt x="598" y="204"/>
                    </a:lnTo>
                    <a:lnTo>
                      <a:pt x="598" y="204"/>
                    </a:lnTo>
                    <a:lnTo>
                      <a:pt x="602" y="194"/>
                    </a:lnTo>
                    <a:lnTo>
                      <a:pt x="604" y="188"/>
                    </a:lnTo>
                    <a:lnTo>
                      <a:pt x="604" y="188"/>
                    </a:lnTo>
                    <a:lnTo>
                      <a:pt x="606" y="168"/>
                    </a:lnTo>
                    <a:lnTo>
                      <a:pt x="608" y="140"/>
                    </a:lnTo>
                    <a:lnTo>
                      <a:pt x="608" y="140"/>
                    </a:lnTo>
                    <a:lnTo>
                      <a:pt x="608" y="128"/>
                    </a:lnTo>
                    <a:lnTo>
                      <a:pt x="606" y="110"/>
                    </a:lnTo>
                    <a:lnTo>
                      <a:pt x="602" y="92"/>
                    </a:lnTo>
                    <a:lnTo>
                      <a:pt x="596" y="78"/>
                    </a:lnTo>
                    <a:lnTo>
                      <a:pt x="596" y="78"/>
                    </a:lnTo>
                    <a:lnTo>
                      <a:pt x="588" y="66"/>
                    </a:lnTo>
                    <a:lnTo>
                      <a:pt x="582" y="56"/>
                    </a:lnTo>
                    <a:lnTo>
                      <a:pt x="568" y="40"/>
                    </a:lnTo>
                    <a:lnTo>
                      <a:pt x="568" y="40"/>
                    </a:lnTo>
                    <a:lnTo>
                      <a:pt x="556" y="28"/>
                    </a:lnTo>
                    <a:lnTo>
                      <a:pt x="546" y="16"/>
                    </a:lnTo>
                    <a:lnTo>
                      <a:pt x="546" y="16"/>
                    </a:lnTo>
                    <a:lnTo>
                      <a:pt x="540" y="12"/>
                    </a:lnTo>
                    <a:lnTo>
                      <a:pt x="530" y="8"/>
                    </a:lnTo>
                    <a:lnTo>
                      <a:pt x="512" y="2"/>
                    </a:lnTo>
                    <a:lnTo>
                      <a:pt x="512" y="2"/>
                    </a:lnTo>
                    <a:lnTo>
                      <a:pt x="500" y="0"/>
                    </a:lnTo>
                    <a:lnTo>
                      <a:pt x="488" y="2"/>
                    </a:lnTo>
                    <a:lnTo>
                      <a:pt x="488" y="2"/>
                    </a:lnTo>
                    <a:lnTo>
                      <a:pt x="472" y="6"/>
                    </a:lnTo>
                    <a:lnTo>
                      <a:pt x="472" y="6"/>
                    </a:lnTo>
                    <a:lnTo>
                      <a:pt x="460" y="4"/>
                    </a:lnTo>
                    <a:lnTo>
                      <a:pt x="450" y="6"/>
                    </a:lnTo>
                    <a:lnTo>
                      <a:pt x="446" y="6"/>
                    </a:lnTo>
                    <a:lnTo>
                      <a:pt x="440" y="8"/>
                    </a:lnTo>
                    <a:lnTo>
                      <a:pt x="440" y="8"/>
                    </a:lnTo>
                    <a:lnTo>
                      <a:pt x="420" y="22"/>
                    </a:lnTo>
                    <a:lnTo>
                      <a:pt x="412" y="28"/>
                    </a:lnTo>
                    <a:lnTo>
                      <a:pt x="404" y="38"/>
                    </a:lnTo>
                    <a:lnTo>
                      <a:pt x="404" y="38"/>
                    </a:lnTo>
                    <a:lnTo>
                      <a:pt x="396" y="60"/>
                    </a:lnTo>
                    <a:lnTo>
                      <a:pt x="392" y="70"/>
                    </a:lnTo>
                    <a:lnTo>
                      <a:pt x="390" y="80"/>
                    </a:lnTo>
                    <a:lnTo>
                      <a:pt x="390" y="80"/>
                    </a:lnTo>
                    <a:lnTo>
                      <a:pt x="384" y="118"/>
                    </a:lnTo>
                    <a:lnTo>
                      <a:pt x="384" y="118"/>
                    </a:lnTo>
                    <a:lnTo>
                      <a:pt x="384" y="140"/>
                    </a:lnTo>
                    <a:lnTo>
                      <a:pt x="384" y="154"/>
                    </a:lnTo>
                    <a:lnTo>
                      <a:pt x="384" y="154"/>
                    </a:lnTo>
                    <a:lnTo>
                      <a:pt x="380" y="154"/>
                    </a:lnTo>
                    <a:lnTo>
                      <a:pt x="374" y="154"/>
                    </a:lnTo>
                    <a:lnTo>
                      <a:pt x="372" y="154"/>
                    </a:lnTo>
                    <a:lnTo>
                      <a:pt x="370" y="156"/>
                    </a:lnTo>
                    <a:lnTo>
                      <a:pt x="368" y="160"/>
                    </a:lnTo>
                    <a:lnTo>
                      <a:pt x="368" y="166"/>
                    </a:lnTo>
                    <a:lnTo>
                      <a:pt x="368" y="166"/>
                    </a:lnTo>
                    <a:lnTo>
                      <a:pt x="372" y="190"/>
                    </a:lnTo>
                    <a:lnTo>
                      <a:pt x="378" y="210"/>
                    </a:lnTo>
                    <a:lnTo>
                      <a:pt x="378" y="210"/>
                    </a:lnTo>
                    <a:lnTo>
                      <a:pt x="380" y="218"/>
                    </a:lnTo>
                    <a:lnTo>
                      <a:pt x="384" y="222"/>
                    </a:lnTo>
                    <a:lnTo>
                      <a:pt x="390" y="230"/>
                    </a:lnTo>
                    <a:lnTo>
                      <a:pt x="390" y="230"/>
                    </a:lnTo>
                    <a:lnTo>
                      <a:pt x="394" y="236"/>
                    </a:lnTo>
                    <a:lnTo>
                      <a:pt x="398" y="238"/>
                    </a:lnTo>
                    <a:lnTo>
                      <a:pt x="402" y="282"/>
                    </a:lnTo>
                    <a:lnTo>
                      <a:pt x="402" y="282"/>
                    </a:lnTo>
                    <a:lnTo>
                      <a:pt x="400" y="282"/>
                    </a:lnTo>
                    <a:lnTo>
                      <a:pt x="392" y="290"/>
                    </a:lnTo>
                    <a:lnTo>
                      <a:pt x="392" y="290"/>
                    </a:lnTo>
                    <a:lnTo>
                      <a:pt x="380" y="304"/>
                    </a:lnTo>
                    <a:lnTo>
                      <a:pt x="374" y="314"/>
                    </a:lnTo>
                    <a:lnTo>
                      <a:pt x="374" y="314"/>
                    </a:lnTo>
                    <a:lnTo>
                      <a:pt x="360" y="314"/>
                    </a:lnTo>
                    <a:lnTo>
                      <a:pt x="360" y="314"/>
                    </a:lnTo>
                    <a:lnTo>
                      <a:pt x="354" y="314"/>
                    </a:lnTo>
                    <a:lnTo>
                      <a:pt x="352" y="316"/>
                    </a:lnTo>
                    <a:lnTo>
                      <a:pt x="344" y="328"/>
                    </a:lnTo>
                    <a:lnTo>
                      <a:pt x="344" y="328"/>
                    </a:lnTo>
                    <a:lnTo>
                      <a:pt x="334" y="342"/>
                    </a:lnTo>
                    <a:lnTo>
                      <a:pt x="324" y="354"/>
                    </a:lnTo>
                    <a:lnTo>
                      <a:pt x="324" y="354"/>
                    </a:lnTo>
                    <a:lnTo>
                      <a:pt x="306" y="376"/>
                    </a:lnTo>
                    <a:lnTo>
                      <a:pt x="282" y="410"/>
                    </a:lnTo>
                    <a:lnTo>
                      <a:pt x="282" y="410"/>
                    </a:lnTo>
                    <a:lnTo>
                      <a:pt x="266" y="434"/>
                    </a:lnTo>
                    <a:lnTo>
                      <a:pt x="260" y="444"/>
                    </a:lnTo>
                    <a:lnTo>
                      <a:pt x="256" y="460"/>
                    </a:lnTo>
                    <a:lnTo>
                      <a:pt x="256" y="460"/>
                    </a:lnTo>
                    <a:lnTo>
                      <a:pt x="250" y="496"/>
                    </a:lnTo>
                    <a:lnTo>
                      <a:pt x="248" y="528"/>
                    </a:lnTo>
                    <a:lnTo>
                      <a:pt x="248" y="528"/>
                    </a:lnTo>
                    <a:lnTo>
                      <a:pt x="248" y="546"/>
                    </a:lnTo>
                    <a:lnTo>
                      <a:pt x="248" y="558"/>
                    </a:lnTo>
                    <a:lnTo>
                      <a:pt x="248" y="558"/>
                    </a:lnTo>
                    <a:lnTo>
                      <a:pt x="244" y="584"/>
                    </a:lnTo>
                    <a:lnTo>
                      <a:pt x="244" y="584"/>
                    </a:lnTo>
                    <a:lnTo>
                      <a:pt x="234" y="628"/>
                    </a:lnTo>
                    <a:lnTo>
                      <a:pt x="234" y="628"/>
                    </a:lnTo>
                    <a:lnTo>
                      <a:pt x="228" y="652"/>
                    </a:lnTo>
                    <a:lnTo>
                      <a:pt x="220" y="676"/>
                    </a:lnTo>
                    <a:lnTo>
                      <a:pt x="212" y="698"/>
                    </a:lnTo>
                    <a:lnTo>
                      <a:pt x="206" y="722"/>
                    </a:lnTo>
                    <a:lnTo>
                      <a:pt x="206" y="722"/>
                    </a:lnTo>
                    <a:lnTo>
                      <a:pt x="200" y="748"/>
                    </a:lnTo>
                    <a:lnTo>
                      <a:pt x="192" y="772"/>
                    </a:lnTo>
                    <a:lnTo>
                      <a:pt x="192" y="772"/>
                    </a:lnTo>
                    <a:lnTo>
                      <a:pt x="188" y="784"/>
                    </a:lnTo>
                    <a:lnTo>
                      <a:pt x="186" y="796"/>
                    </a:lnTo>
                    <a:lnTo>
                      <a:pt x="184" y="810"/>
                    </a:lnTo>
                    <a:lnTo>
                      <a:pt x="180" y="820"/>
                    </a:lnTo>
                    <a:lnTo>
                      <a:pt x="180" y="820"/>
                    </a:lnTo>
                    <a:lnTo>
                      <a:pt x="168" y="818"/>
                    </a:lnTo>
                    <a:lnTo>
                      <a:pt x="168" y="818"/>
                    </a:lnTo>
                    <a:lnTo>
                      <a:pt x="166" y="830"/>
                    </a:lnTo>
                    <a:lnTo>
                      <a:pt x="164" y="840"/>
                    </a:lnTo>
                    <a:lnTo>
                      <a:pt x="164" y="840"/>
                    </a:lnTo>
                    <a:lnTo>
                      <a:pt x="180" y="844"/>
                    </a:lnTo>
                    <a:lnTo>
                      <a:pt x="180" y="844"/>
                    </a:lnTo>
                    <a:lnTo>
                      <a:pt x="176" y="862"/>
                    </a:lnTo>
                    <a:lnTo>
                      <a:pt x="176" y="874"/>
                    </a:lnTo>
                    <a:lnTo>
                      <a:pt x="174" y="886"/>
                    </a:lnTo>
                    <a:lnTo>
                      <a:pt x="174" y="886"/>
                    </a:lnTo>
                    <a:lnTo>
                      <a:pt x="162" y="886"/>
                    </a:lnTo>
                    <a:lnTo>
                      <a:pt x="162" y="886"/>
                    </a:lnTo>
                    <a:lnTo>
                      <a:pt x="160" y="886"/>
                    </a:lnTo>
                    <a:lnTo>
                      <a:pt x="156" y="888"/>
                    </a:lnTo>
                    <a:lnTo>
                      <a:pt x="154" y="894"/>
                    </a:lnTo>
                    <a:lnTo>
                      <a:pt x="154" y="902"/>
                    </a:lnTo>
                    <a:lnTo>
                      <a:pt x="154" y="902"/>
                    </a:lnTo>
                    <a:lnTo>
                      <a:pt x="152" y="922"/>
                    </a:lnTo>
                    <a:lnTo>
                      <a:pt x="154" y="932"/>
                    </a:lnTo>
                    <a:lnTo>
                      <a:pt x="154" y="932"/>
                    </a:lnTo>
                    <a:lnTo>
                      <a:pt x="146" y="932"/>
                    </a:lnTo>
                    <a:lnTo>
                      <a:pt x="130" y="930"/>
                    </a:lnTo>
                    <a:lnTo>
                      <a:pt x="130" y="930"/>
                    </a:lnTo>
                    <a:lnTo>
                      <a:pt x="120" y="932"/>
                    </a:lnTo>
                    <a:lnTo>
                      <a:pt x="112" y="936"/>
                    </a:lnTo>
                    <a:lnTo>
                      <a:pt x="106" y="942"/>
                    </a:lnTo>
                    <a:lnTo>
                      <a:pt x="106" y="942"/>
                    </a:lnTo>
                    <a:lnTo>
                      <a:pt x="102" y="940"/>
                    </a:lnTo>
                    <a:lnTo>
                      <a:pt x="98" y="938"/>
                    </a:lnTo>
                    <a:lnTo>
                      <a:pt x="90" y="938"/>
                    </a:lnTo>
                    <a:lnTo>
                      <a:pt x="90" y="938"/>
                    </a:lnTo>
                    <a:lnTo>
                      <a:pt x="82" y="938"/>
                    </a:lnTo>
                    <a:lnTo>
                      <a:pt x="74" y="938"/>
                    </a:lnTo>
                    <a:lnTo>
                      <a:pt x="62" y="940"/>
                    </a:lnTo>
                    <a:lnTo>
                      <a:pt x="48" y="950"/>
                    </a:lnTo>
                    <a:lnTo>
                      <a:pt x="48" y="950"/>
                    </a:lnTo>
                    <a:lnTo>
                      <a:pt x="34" y="962"/>
                    </a:lnTo>
                    <a:lnTo>
                      <a:pt x="24" y="972"/>
                    </a:lnTo>
                    <a:lnTo>
                      <a:pt x="14" y="988"/>
                    </a:lnTo>
                    <a:lnTo>
                      <a:pt x="14" y="988"/>
                    </a:lnTo>
                    <a:lnTo>
                      <a:pt x="12" y="994"/>
                    </a:lnTo>
                    <a:lnTo>
                      <a:pt x="12" y="1004"/>
                    </a:lnTo>
                    <a:lnTo>
                      <a:pt x="12" y="1014"/>
                    </a:lnTo>
                    <a:lnTo>
                      <a:pt x="12" y="1014"/>
                    </a:lnTo>
                    <a:lnTo>
                      <a:pt x="10" y="1018"/>
                    </a:lnTo>
                    <a:lnTo>
                      <a:pt x="4" y="1026"/>
                    </a:lnTo>
                    <a:lnTo>
                      <a:pt x="0" y="1038"/>
                    </a:lnTo>
                    <a:lnTo>
                      <a:pt x="0" y="1046"/>
                    </a:lnTo>
                    <a:lnTo>
                      <a:pt x="0" y="1054"/>
                    </a:lnTo>
                    <a:lnTo>
                      <a:pt x="0" y="1054"/>
                    </a:lnTo>
                    <a:lnTo>
                      <a:pt x="16" y="1104"/>
                    </a:lnTo>
                    <a:lnTo>
                      <a:pt x="24" y="1130"/>
                    </a:lnTo>
                    <a:lnTo>
                      <a:pt x="34" y="1150"/>
                    </a:lnTo>
                    <a:lnTo>
                      <a:pt x="34" y="1150"/>
                    </a:lnTo>
                    <a:lnTo>
                      <a:pt x="42" y="1162"/>
                    </a:lnTo>
                    <a:lnTo>
                      <a:pt x="52" y="1170"/>
                    </a:lnTo>
                    <a:lnTo>
                      <a:pt x="62" y="1174"/>
                    </a:lnTo>
                    <a:lnTo>
                      <a:pt x="70" y="1178"/>
                    </a:lnTo>
                    <a:lnTo>
                      <a:pt x="70" y="1178"/>
                    </a:lnTo>
                    <a:lnTo>
                      <a:pt x="78" y="1180"/>
                    </a:lnTo>
                    <a:lnTo>
                      <a:pt x="86" y="1182"/>
                    </a:lnTo>
                    <a:lnTo>
                      <a:pt x="92" y="1182"/>
                    </a:lnTo>
                    <a:lnTo>
                      <a:pt x="92" y="1182"/>
                    </a:lnTo>
                    <a:lnTo>
                      <a:pt x="92" y="1184"/>
                    </a:lnTo>
                    <a:lnTo>
                      <a:pt x="92" y="1188"/>
                    </a:lnTo>
                    <a:lnTo>
                      <a:pt x="94" y="1196"/>
                    </a:lnTo>
                    <a:lnTo>
                      <a:pt x="102" y="1202"/>
                    </a:lnTo>
                    <a:lnTo>
                      <a:pt x="102" y="1202"/>
                    </a:lnTo>
                    <a:lnTo>
                      <a:pt x="112" y="1208"/>
                    </a:lnTo>
                    <a:lnTo>
                      <a:pt x="122" y="1210"/>
                    </a:lnTo>
                    <a:lnTo>
                      <a:pt x="132" y="1212"/>
                    </a:lnTo>
                    <a:lnTo>
                      <a:pt x="132" y="1212"/>
                    </a:lnTo>
                    <a:lnTo>
                      <a:pt x="130" y="1216"/>
                    </a:lnTo>
                    <a:lnTo>
                      <a:pt x="130" y="1230"/>
                    </a:lnTo>
                    <a:lnTo>
                      <a:pt x="132" y="1248"/>
                    </a:lnTo>
                    <a:lnTo>
                      <a:pt x="136" y="1258"/>
                    </a:lnTo>
                    <a:lnTo>
                      <a:pt x="140" y="1270"/>
                    </a:lnTo>
                    <a:lnTo>
                      <a:pt x="140" y="1270"/>
                    </a:lnTo>
                    <a:lnTo>
                      <a:pt x="156" y="1306"/>
                    </a:lnTo>
                    <a:lnTo>
                      <a:pt x="164" y="1320"/>
                    </a:lnTo>
                    <a:lnTo>
                      <a:pt x="176" y="1342"/>
                    </a:lnTo>
                    <a:lnTo>
                      <a:pt x="176" y="1342"/>
                    </a:lnTo>
                    <a:lnTo>
                      <a:pt x="190" y="1364"/>
                    </a:lnTo>
                    <a:lnTo>
                      <a:pt x="200" y="1384"/>
                    </a:lnTo>
                    <a:lnTo>
                      <a:pt x="210" y="1402"/>
                    </a:lnTo>
                    <a:lnTo>
                      <a:pt x="222" y="1420"/>
                    </a:lnTo>
                    <a:lnTo>
                      <a:pt x="222" y="1420"/>
                    </a:lnTo>
                    <a:lnTo>
                      <a:pt x="234" y="1434"/>
                    </a:lnTo>
                    <a:lnTo>
                      <a:pt x="244" y="1444"/>
                    </a:lnTo>
                    <a:lnTo>
                      <a:pt x="248" y="1448"/>
                    </a:lnTo>
                    <a:lnTo>
                      <a:pt x="250" y="1452"/>
                    </a:lnTo>
                    <a:lnTo>
                      <a:pt x="250" y="1458"/>
                    </a:lnTo>
                    <a:lnTo>
                      <a:pt x="250" y="1464"/>
                    </a:lnTo>
                    <a:lnTo>
                      <a:pt x="250" y="1464"/>
                    </a:lnTo>
                    <a:lnTo>
                      <a:pt x="246" y="1476"/>
                    </a:lnTo>
                    <a:lnTo>
                      <a:pt x="244" y="1488"/>
                    </a:lnTo>
                    <a:lnTo>
                      <a:pt x="242" y="1498"/>
                    </a:lnTo>
                    <a:lnTo>
                      <a:pt x="246" y="1512"/>
                    </a:lnTo>
                    <a:lnTo>
                      <a:pt x="246" y="1512"/>
                    </a:lnTo>
                    <a:lnTo>
                      <a:pt x="252" y="1526"/>
                    </a:lnTo>
                    <a:lnTo>
                      <a:pt x="256" y="1536"/>
                    </a:lnTo>
                    <a:lnTo>
                      <a:pt x="260" y="1540"/>
                    </a:lnTo>
                    <a:lnTo>
                      <a:pt x="264" y="1542"/>
                    </a:lnTo>
                    <a:lnTo>
                      <a:pt x="268" y="1544"/>
                    </a:lnTo>
                    <a:lnTo>
                      <a:pt x="276" y="1544"/>
                    </a:lnTo>
                    <a:lnTo>
                      <a:pt x="276" y="1544"/>
                    </a:lnTo>
                    <a:lnTo>
                      <a:pt x="284" y="1542"/>
                    </a:lnTo>
                    <a:lnTo>
                      <a:pt x="292" y="1540"/>
                    </a:lnTo>
                    <a:lnTo>
                      <a:pt x="304" y="1530"/>
                    </a:lnTo>
                    <a:lnTo>
                      <a:pt x="312" y="1522"/>
                    </a:lnTo>
                    <a:lnTo>
                      <a:pt x="316" y="1516"/>
                    </a:lnTo>
                    <a:lnTo>
                      <a:pt x="316" y="1516"/>
                    </a:lnTo>
                    <a:lnTo>
                      <a:pt x="316" y="1516"/>
                    </a:lnTo>
                    <a:lnTo>
                      <a:pt x="318" y="1520"/>
                    </a:lnTo>
                    <a:lnTo>
                      <a:pt x="318" y="1528"/>
                    </a:lnTo>
                    <a:lnTo>
                      <a:pt x="316" y="1540"/>
                    </a:lnTo>
                    <a:lnTo>
                      <a:pt x="316" y="1540"/>
                    </a:lnTo>
                    <a:lnTo>
                      <a:pt x="312" y="1570"/>
                    </a:lnTo>
                    <a:lnTo>
                      <a:pt x="308" y="1592"/>
                    </a:lnTo>
                    <a:lnTo>
                      <a:pt x="308" y="1592"/>
                    </a:lnTo>
                    <a:lnTo>
                      <a:pt x="304" y="1606"/>
                    </a:lnTo>
                    <a:lnTo>
                      <a:pt x="300" y="1628"/>
                    </a:lnTo>
                    <a:lnTo>
                      <a:pt x="300" y="1628"/>
                    </a:lnTo>
                    <a:lnTo>
                      <a:pt x="298" y="1644"/>
                    </a:lnTo>
                    <a:lnTo>
                      <a:pt x="294" y="1656"/>
                    </a:lnTo>
                    <a:lnTo>
                      <a:pt x="292" y="1664"/>
                    </a:lnTo>
                    <a:lnTo>
                      <a:pt x="292" y="1670"/>
                    </a:lnTo>
                    <a:lnTo>
                      <a:pt x="292" y="1670"/>
                    </a:lnTo>
                    <a:lnTo>
                      <a:pt x="292" y="1674"/>
                    </a:lnTo>
                    <a:lnTo>
                      <a:pt x="290" y="1678"/>
                    </a:lnTo>
                    <a:lnTo>
                      <a:pt x="288" y="1686"/>
                    </a:lnTo>
                    <a:lnTo>
                      <a:pt x="284" y="1696"/>
                    </a:lnTo>
                    <a:lnTo>
                      <a:pt x="284" y="1696"/>
                    </a:lnTo>
                    <a:lnTo>
                      <a:pt x="270" y="1758"/>
                    </a:lnTo>
                    <a:lnTo>
                      <a:pt x="270" y="1758"/>
                    </a:lnTo>
                    <a:lnTo>
                      <a:pt x="264" y="1784"/>
                    </a:lnTo>
                    <a:lnTo>
                      <a:pt x="260" y="1810"/>
                    </a:lnTo>
                    <a:lnTo>
                      <a:pt x="252" y="1870"/>
                    </a:lnTo>
                    <a:lnTo>
                      <a:pt x="252" y="1870"/>
                    </a:lnTo>
                    <a:lnTo>
                      <a:pt x="246" y="1906"/>
                    </a:lnTo>
                    <a:lnTo>
                      <a:pt x="242" y="1948"/>
                    </a:lnTo>
                    <a:lnTo>
                      <a:pt x="238" y="1994"/>
                    </a:lnTo>
                    <a:lnTo>
                      <a:pt x="238" y="1994"/>
                    </a:lnTo>
                    <a:lnTo>
                      <a:pt x="238" y="2000"/>
                    </a:lnTo>
                    <a:lnTo>
                      <a:pt x="236" y="2004"/>
                    </a:lnTo>
                    <a:lnTo>
                      <a:pt x="234" y="2006"/>
                    </a:lnTo>
                    <a:lnTo>
                      <a:pt x="234" y="2006"/>
                    </a:lnTo>
                    <a:lnTo>
                      <a:pt x="224" y="2010"/>
                    </a:lnTo>
                    <a:lnTo>
                      <a:pt x="220" y="2012"/>
                    </a:lnTo>
                    <a:lnTo>
                      <a:pt x="218" y="2016"/>
                    </a:lnTo>
                    <a:lnTo>
                      <a:pt x="218" y="2016"/>
                    </a:lnTo>
                    <a:lnTo>
                      <a:pt x="216" y="2026"/>
                    </a:lnTo>
                    <a:lnTo>
                      <a:pt x="214" y="2030"/>
                    </a:lnTo>
                    <a:lnTo>
                      <a:pt x="210" y="2036"/>
                    </a:lnTo>
                    <a:lnTo>
                      <a:pt x="210" y="2036"/>
                    </a:lnTo>
                    <a:lnTo>
                      <a:pt x="200" y="2048"/>
                    </a:lnTo>
                    <a:lnTo>
                      <a:pt x="196" y="2054"/>
                    </a:lnTo>
                    <a:lnTo>
                      <a:pt x="198" y="2060"/>
                    </a:lnTo>
                    <a:lnTo>
                      <a:pt x="198" y="2060"/>
                    </a:lnTo>
                    <a:lnTo>
                      <a:pt x="200" y="2066"/>
                    </a:lnTo>
                    <a:lnTo>
                      <a:pt x="204" y="2072"/>
                    </a:lnTo>
                    <a:lnTo>
                      <a:pt x="218" y="2086"/>
                    </a:lnTo>
                    <a:lnTo>
                      <a:pt x="234" y="2100"/>
                    </a:lnTo>
                    <a:lnTo>
                      <a:pt x="234" y="2100"/>
                    </a:lnTo>
                    <a:lnTo>
                      <a:pt x="238" y="2114"/>
                    </a:lnTo>
                    <a:lnTo>
                      <a:pt x="242" y="2142"/>
                    </a:lnTo>
                    <a:lnTo>
                      <a:pt x="242" y="2142"/>
                    </a:lnTo>
                    <a:lnTo>
                      <a:pt x="242" y="2154"/>
                    </a:lnTo>
                    <a:lnTo>
                      <a:pt x="240" y="2160"/>
                    </a:lnTo>
                    <a:lnTo>
                      <a:pt x="236" y="2168"/>
                    </a:lnTo>
                    <a:lnTo>
                      <a:pt x="232" y="2180"/>
                    </a:lnTo>
                    <a:lnTo>
                      <a:pt x="232" y="2180"/>
                    </a:lnTo>
                    <a:lnTo>
                      <a:pt x="226" y="2204"/>
                    </a:lnTo>
                    <a:lnTo>
                      <a:pt x="222" y="2222"/>
                    </a:lnTo>
                    <a:lnTo>
                      <a:pt x="222" y="2222"/>
                    </a:lnTo>
                    <a:lnTo>
                      <a:pt x="222" y="2230"/>
                    </a:lnTo>
                    <a:lnTo>
                      <a:pt x="224" y="2234"/>
                    </a:lnTo>
                    <a:lnTo>
                      <a:pt x="228" y="2238"/>
                    </a:lnTo>
                    <a:lnTo>
                      <a:pt x="228" y="2238"/>
                    </a:lnTo>
                    <a:lnTo>
                      <a:pt x="228" y="2242"/>
                    </a:lnTo>
                    <a:lnTo>
                      <a:pt x="226" y="2252"/>
                    </a:lnTo>
                    <a:lnTo>
                      <a:pt x="228" y="2264"/>
                    </a:lnTo>
                    <a:lnTo>
                      <a:pt x="230" y="2270"/>
                    </a:lnTo>
                    <a:lnTo>
                      <a:pt x="234" y="2274"/>
                    </a:lnTo>
                    <a:lnTo>
                      <a:pt x="234" y="2274"/>
                    </a:lnTo>
                    <a:lnTo>
                      <a:pt x="242" y="2276"/>
                    </a:lnTo>
                    <a:lnTo>
                      <a:pt x="256" y="2278"/>
                    </a:lnTo>
                    <a:lnTo>
                      <a:pt x="294" y="2278"/>
                    </a:lnTo>
                    <a:lnTo>
                      <a:pt x="336" y="2278"/>
                    </a:lnTo>
                    <a:lnTo>
                      <a:pt x="368" y="2276"/>
                    </a:lnTo>
                    <a:lnTo>
                      <a:pt x="368" y="2276"/>
                    </a:lnTo>
                    <a:lnTo>
                      <a:pt x="388" y="2274"/>
                    </a:lnTo>
                    <a:lnTo>
                      <a:pt x="410" y="2274"/>
                    </a:lnTo>
                    <a:lnTo>
                      <a:pt x="432" y="2274"/>
                    </a:lnTo>
                    <a:lnTo>
                      <a:pt x="456" y="2276"/>
                    </a:lnTo>
                    <a:lnTo>
                      <a:pt x="456" y="2276"/>
                    </a:lnTo>
                    <a:lnTo>
                      <a:pt x="480" y="2278"/>
                    </a:lnTo>
                    <a:lnTo>
                      <a:pt x="504" y="2280"/>
                    </a:lnTo>
                    <a:lnTo>
                      <a:pt x="538" y="2278"/>
                    </a:lnTo>
                    <a:lnTo>
                      <a:pt x="538" y="2278"/>
                    </a:lnTo>
                    <a:lnTo>
                      <a:pt x="548" y="2278"/>
                    </a:lnTo>
                    <a:lnTo>
                      <a:pt x="554" y="2276"/>
                    </a:lnTo>
                    <a:lnTo>
                      <a:pt x="560" y="2274"/>
                    </a:lnTo>
                    <a:lnTo>
                      <a:pt x="564" y="2266"/>
                    </a:lnTo>
                    <a:lnTo>
                      <a:pt x="564" y="2266"/>
                    </a:lnTo>
                    <a:lnTo>
                      <a:pt x="570" y="2254"/>
                    </a:lnTo>
                    <a:lnTo>
                      <a:pt x="572" y="2246"/>
                    </a:lnTo>
                    <a:lnTo>
                      <a:pt x="570" y="2242"/>
                    </a:lnTo>
                    <a:lnTo>
                      <a:pt x="568" y="2238"/>
                    </a:lnTo>
                    <a:lnTo>
                      <a:pt x="566" y="2238"/>
                    </a:lnTo>
                    <a:lnTo>
                      <a:pt x="562" y="2236"/>
                    </a:lnTo>
                    <a:lnTo>
                      <a:pt x="562" y="2236"/>
                    </a:lnTo>
                    <a:lnTo>
                      <a:pt x="548" y="2236"/>
                    </a:lnTo>
                    <a:lnTo>
                      <a:pt x="534" y="2236"/>
                    </a:lnTo>
                    <a:lnTo>
                      <a:pt x="518" y="2232"/>
                    </a:lnTo>
                    <a:lnTo>
                      <a:pt x="512" y="2230"/>
                    </a:lnTo>
                    <a:lnTo>
                      <a:pt x="506" y="2226"/>
                    </a:lnTo>
                    <a:lnTo>
                      <a:pt x="506" y="2226"/>
                    </a:lnTo>
                    <a:lnTo>
                      <a:pt x="486" y="2210"/>
                    </a:lnTo>
                    <a:lnTo>
                      <a:pt x="474" y="2202"/>
                    </a:lnTo>
                    <a:lnTo>
                      <a:pt x="462" y="2194"/>
                    </a:lnTo>
                    <a:lnTo>
                      <a:pt x="462" y="2194"/>
                    </a:lnTo>
                    <a:lnTo>
                      <a:pt x="454" y="2190"/>
                    </a:lnTo>
                    <a:lnTo>
                      <a:pt x="452" y="2188"/>
                    </a:lnTo>
                    <a:lnTo>
                      <a:pt x="446" y="2178"/>
                    </a:lnTo>
                    <a:lnTo>
                      <a:pt x="446" y="2178"/>
                    </a:lnTo>
                    <a:lnTo>
                      <a:pt x="442" y="2172"/>
                    </a:lnTo>
                    <a:lnTo>
                      <a:pt x="438" y="2166"/>
                    </a:lnTo>
                    <a:lnTo>
                      <a:pt x="432" y="2152"/>
                    </a:lnTo>
                    <a:lnTo>
                      <a:pt x="428" y="2136"/>
                    </a:lnTo>
                    <a:lnTo>
                      <a:pt x="428" y="2136"/>
                    </a:lnTo>
                    <a:lnTo>
                      <a:pt x="430" y="2136"/>
                    </a:lnTo>
                    <a:lnTo>
                      <a:pt x="434" y="2136"/>
                    </a:lnTo>
                    <a:lnTo>
                      <a:pt x="436" y="2132"/>
                    </a:lnTo>
                    <a:lnTo>
                      <a:pt x="436" y="2132"/>
                    </a:lnTo>
                    <a:lnTo>
                      <a:pt x="434" y="2118"/>
                    </a:lnTo>
                    <a:lnTo>
                      <a:pt x="432" y="2112"/>
                    </a:lnTo>
                    <a:lnTo>
                      <a:pt x="432" y="2112"/>
                    </a:lnTo>
                    <a:lnTo>
                      <a:pt x="436" y="2104"/>
                    </a:lnTo>
                    <a:lnTo>
                      <a:pt x="446" y="2082"/>
                    </a:lnTo>
                    <a:lnTo>
                      <a:pt x="446" y="2082"/>
                    </a:lnTo>
                    <a:lnTo>
                      <a:pt x="452" y="2070"/>
                    </a:lnTo>
                    <a:lnTo>
                      <a:pt x="458" y="2064"/>
                    </a:lnTo>
                    <a:lnTo>
                      <a:pt x="466" y="2058"/>
                    </a:lnTo>
                    <a:lnTo>
                      <a:pt x="472" y="2052"/>
                    </a:lnTo>
                    <a:lnTo>
                      <a:pt x="472" y="2052"/>
                    </a:lnTo>
                    <a:lnTo>
                      <a:pt x="480" y="2044"/>
                    </a:lnTo>
                    <a:lnTo>
                      <a:pt x="488" y="2032"/>
                    </a:lnTo>
                    <a:lnTo>
                      <a:pt x="506" y="2000"/>
                    </a:lnTo>
                    <a:lnTo>
                      <a:pt x="506" y="2000"/>
                    </a:lnTo>
                    <a:lnTo>
                      <a:pt x="544" y="1938"/>
                    </a:lnTo>
                    <a:lnTo>
                      <a:pt x="590" y="1864"/>
                    </a:lnTo>
                    <a:lnTo>
                      <a:pt x="590" y="1864"/>
                    </a:lnTo>
                    <a:lnTo>
                      <a:pt x="648" y="1766"/>
                    </a:lnTo>
                    <a:lnTo>
                      <a:pt x="648" y="1766"/>
                    </a:lnTo>
                    <a:lnTo>
                      <a:pt x="676" y="1722"/>
                    </a:lnTo>
                    <a:lnTo>
                      <a:pt x="702" y="1688"/>
                    </a:lnTo>
                    <a:lnTo>
                      <a:pt x="702" y="1688"/>
                    </a:lnTo>
                    <a:lnTo>
                      <a:pt x="716" y="1668"/>
                    </a:lnTo>
                    <a:lnTo>
                      <a:pt x="734" y="1642"/>
                    </a:lnTo>
                    <a:lnTo>
                      <a:pt x="748" y="1616"/>
                    </a:lnTo>
                    <a:lnTo>
                      <a:pt x="754" y="1606"/>
                    </a:lnTo>
                    <a:lnTo>
                      <a:pt x="756" y="1596"/>
                    </a:lnTo>
                    <a:lnTo>
                      <a:pt x="756" y="1596"/>
                    </a:lnTo>
                    <a:lnTo>
                      <a:pt x="754" y="1584"/>
                    </a:lnTo>
                    <a:lnTo>
                      <a:pt x="750" y="1566"/>
                    </a:lnTo>
                    <a:lnTo>
                      <a:pt x="742" y="1526"/>
                    </a:lnTo>
                    <a:lnTo>
                      <a:pt x="722" y="1452"/>
                    </a:lnTo>
                    <a:lnTo>
                      <a:pt x="722" y="1452"/>
                    </a:lnTo>
                    <a:lnTo>
                      <a:pt x="714" y="1426"/>
                    </a:lnTo>
                    <a:lnTo>
                      <a:pt x="704" y="1398"/>
                    </a:lnTo>
                    <a:lnTo>
                      <a:pt x="686" y="1342"/>
                    </a:lnTo>
                    <a:lnTo>
                      <a:pt x="686" y="1342"/>
                    </a:lnTo>
                    <a:lnTo>
                      <a:pt x="678" y="1316"/>
                    </a:lnTo>
                    <a:lnTo>
                      <a:pt x="668" y="1294"/>
                    </a:lnTo>
                    <a:lnTo>
                      <a:pt x="658" y="1276"/>
                    </a:lnTo>
                    <a:lnTo>
                      <a:pt x="658" y="1276"/>
                    </a:lnTo>
                    <a:lnTo>
                      <a:pt x="664" y="1240"/>
                    </a:lnTo>
                    <a:lnTo>
                      <a:pt x="664" y="1240"/>
                    </a:lnTo>
                    <a:lnTo>
                      <a:pt x="664" y="1228"/>
                    </a:lnTo>
                    <a:lnTo>
                      <a:pt x="664" y="1218"/>
                    </a:lnTo>
                    <a:lnTo>
                      <a:pt x="662" y="1200"/>
                    </a:lnTo>
                    <a:lnTo>
                      <a:pt x="662" y="1200"/>
                    </a:lnTo>
                    <a:lnTo>
                      <a:pt x="662" y="1190"/>
                    </a:lnTo>
                    <a:lnTo>
                      <a:pt x="658" y="1180"/>
                    </a:lnTo>
                    <a:lnTo>
                      <a:pt x="650" y="1152"/>
                    </a:lnTo>
                    <a:lnTo>
                      <a:pt x="650" y="1152"/>
                    </a:lnTo>
                    <a:lnTo>
                      <a:pt x="630" y="1104"/>
                    </a:lnTo>
                    <a:lnTo>
                      <a:pt x="630" y="1104"/>
                    </a:lnTo>
                    <a:lnTo>
                      <a:pt x="618" y="1062"/>
                    </a:lnTo>
                    <a:lnTo>
                      <a:pt x="612" y="1044"/>
                    </a:lnTo>
                    <a:lnTo>
                      <a:pt x="604" y="1028"/>
                    </a:lnTo>
                    <a:lnTo>
                      <a:pt x="604" y="1028"/>
                    </a:lnTo>
                    <a:lnTo>
                      <a:pt x="590" y="998"/>
                    </a:lnTo>
                    <a:lnTo>
                      <a:pt x="582" y="984"/>
                    </a:lnTo>
                    <a:lnTo>
                      <a:pt x="588" y="964"/>
                    </a:lnTo>
                    <a:lnTo>
                      <a:pt x="580" y="958"/>
                    </a:lnTo>
                    <a:lnTo>
                      <a:pt x="580" y="958"/>
                    </a:lnTo>
                    <a:lnTo>
                      <a:pt x="582" y="956"/>
                    </a:lnTo>
                    <a:lnTo>
                      <a:pt x="584" y="952"/>
                    </a:lnTo>
                    <a:lnTo>
                      <a:pt x="584" y="948"/>
                    </a:lnTo>
                    <a:lnTo>
                      <a:pt x="584" y="948"/>
                    </a:lnTo>
                    <a:lnTo>
                      <a:pt x="586" y="932"/>
                    </a:lnTo>
                    <a:lnTo>
                      <a:pt x="586" y="932"/>
                    </a:lnTo>
                    <a:lnTo>
                      <a:pt x="592" y="936"/>
                    </a:lnTo>
                    <a:lnTo>
                      <a:pt x="600" y="938"/>
                    </a:lnTo>
                    <a:lnTo>
                      <a:pt x="610" y="940"/>
                    </a:lnTo>
                    <a:lnTo>
                      <a:pt x="610" y="940"/>
                    </a:lnTo>
                    <a:lnTo>
                      <a:pt x="614" y="940"/>
                    </a:lnTo>
                    <a:lnTo>
                      <a:pt x="618" y="938"/>
                    </a:lnTo>
                    <a:lnTo>
                      <a:pt x="624" y="932"/>
                    </a:lnTo>
                    <a:lnTo>
                      <a:pt x="630" y="922"/>
                    </a:lnTo>
                    <a:lnTo>
                      <a:pt x="648" y="924"/>
                    </a:lnTo>
                    <a:lnTo>
                      <a:pt x="648" y="924"/>
                    </a:lnTo>
                    <a:lnTo>
                      <a:pt x="648" y="926"/>
                    </a:lnTo>
                    <a:lnTo>
                      <a:pt x="652" y="930"/>
                    </a:lnTo>
                    <a:lnTo>
                      <a:pt x="656" y="930"/>
                    </a:lnTo>
                    <a:lnTo>
                      <a:pt x="656" y="930"/>
                    </a:lnTo>
                    <a:lnTo>
                      <a:pt x="682" y="938"/>
                    </a:lnTo>
                    <a:lnTo>
                      <a:pt x="686" y="932"/>
                    </a:lnTo>
                    <a:lnTo>
                      <a:pt x="686" y="932"/>
                    </a:lnTo>
                    <a:lnTo>
                      <a:pt x="690" y="936"/>
                    </a:lnTo>
                    <a:lnTo>
                      <a:pt x="698" y="940"/>
                    </a:lnTo>
                    <a:lnTo>
                      <a:pt x="698" y="940"/>
                    </a:lnTo>
                    <a:lnTo>
                      <a:pt x="716" y="944"/>
                    </a:lnTo>
                    <a:lnTo>
                      <a:pt x="716" y="944"/>
                    </a:lnTo>
                    <a:lnTo>
                      <a:pt x="718" y="944"/>
                    </a:lnTo>
                    <a:lnTo>
                      <a:pt x="722" y="942"/>
                    </a:lnTo>
                    <a:lnTo>
                      <a:pt x="722" y="942"/>
                    </a:lnTo>
                    <a:lnTo>
                      <a:pt x="730" y="940"/>
                    </a:lnTo>
                    <a:lnTo>
                      <a:pt x="734" y="936"/>
                    </a:lnTo>
                    <a:lnTo>
                      <a:pt x="734" y="936"/>
                    </a:lnTo>
                    <a:lnTo>
                      <a:pt x="740" y="938"/>
                    </a:lnTo>
                    <a:lnTo>
                      <a:pt x="746" y="944"/>
                    </a:lnTo>
                    <a:lnTo>
                      <a:pt x="746" y="944"/>
                    </a:lnTo>
                    <a:lnTo>
                      <a:pt x="748" y="944"/>
                    </a:lnTo>
                    <a:lnTo>
                      <a:pt x="752" y="946"/>
                    </a:lnTo>
                    <a:lnTo>
                      <a:pt x="758" y="946"/>
                    </a:lnTo>
                    <a:lnTo>
                      <a:pt x="758" y="946"/>
                    </a:lnTo>
                    <a:lnTo>
                      <a:pt x="762" y="948"/>
                    </a:lnTo>
                    <a:lnTo>
                      <a:pt x="764" y="948"/>
                    </a:lnTo>
                    <a:lnTo>
                      <a:pt x="768" y="946"/>
                    </a:lnTo>
                    <a:lnTo>
                      <a:pt x="768" y="946"/>
                    </a:lnTo>
                    <a:lnTo>
                      <a:pt x="778" y="932"/>
                    </a:lnTo>
                    <a:lnTo>
                      <a:pt x="782" y="922"/>
                    </a:lnTo>
                    <a:lnTo>
                      <a:pt x="784" y="908"/>
                    </a:lnTo>
                    <a:lnTo>
                      <a:pt x="784" y="908"/>
                    </a:lnTo>
                    <a:lnTo>
                      <a:pt x="788" y="886"/>
                    </a:lnTo>
                    <a:lnTo>
                      <a:pt x="788" y="878"/>
                    </a:lnTo>
                    <a:lnTo>
                      <a:pt x="788" y="874"/>
                    </a:lnTo>
                    <a:lnTo>
                      <a:pt x="784" y="874"/>
                    </a:lnTo>
                    <a:lnTo>
                      <a:pt x="784" y="874"/>
                    </a:lnTo>
                    <a:close/>
                    <a:moveTo>
                      <a:pt x="270" y="894"/>
                    </a:moveTo>
                    <a:lnTo>
                      <a:pt x="270" y="894"/>
                    </a:lnTo>
                    <a:lnTo>
                      <a:pt x="264" y="916"/>
                    </a:lnTo>
                    <a:lnTo>
                      <a:pt x="258" y="936"/>
                    </a:lnTo>
                    <a:lnTo>
                      <a:pt x="258" y="936"/>
                    </a:lnTo>
                    <a:lnTo>
                      <a:pt x="256" y="940"/>
                    </a:lnTo>
                    <a:lnTo>
                      <a:pt x="254" y="944"/>
                    </a:lnTo>
                    <a:lnTo>
                      <a:pt x="248" y="948"/>
                    </a:lnTo>
                    <a:lnTo>
                      <a:pt x="238" y="952"/>
                    </a:lnTo>
                    <a:lnTo>
                      <a:pt x="238" y="952"/>
                    </a:lnTo>
                    <a:lnTo>
                      <a:pt x="240" y="942"/>
                    </a:lnTo>
                    <a:lnTo>
                      <a:pt x="240" y="916"/>
                    </a:lnTo>
                    <a:lnTo>
                      <a:pt x="240" y="916"/>
                    </a:lnTo>
                    <a:lnTo>
                      <a:pt x="238" y="904"/>
                    </a:lnTo>
                    <a:lnTo>
                      <a:pt x="234" y="896"/>
                    </a:lnTo>
                    <a:lnTo>
                      <a:pt x="228" y="892"/>
                    </a:lnTo>
                    <a:lnTo>
                      <a:pt x="218" y="888"/>
                    </a:lnTo>
                    <a:lnTo>
                      <a:pt x="218" y="888"/>
                    </a:lnTo>
                    <a:lnTo>
                      <a:pt x="206" y="886"/>
                    </a:lnTo>
                    <a:lnTo>
                      <a:pt x="190" y="886"/>
                    </a:lnTo>
                    <a:lnTo>
                      <a:pt x="190" y="886"/>
                    </a:lnTo>
                    <a:lnTo>
                      <a:pt x="190" y="884"/>
                    </a:lnTo>
                    <a:lnTo>
                      <a:pt x="190" y="884"/>
                    </a:lnTo>
                    <a:lnTo>
                      <a:pt x="190" y="870"/>
                    </a:lnTo>
                    <a:lnTo>
                      <a:pt x="194" y="854"/>
                    </a:lnTo>
                    <a:lnTo>
                      <a:pt x="194" y="854"/>
                    </a:lnTo>
                    <a:lnTo>
                      <a:pt x="202" y="854"/>
                    </a:lnTo>
                    <a:lnTo>
                      <a:pt x="212" y="854"/>
                    </a:lnTo>
                    <a:lnTo>
                      <a:pt x="212" y="854"/>
                    </a:lnTo>
                    <a:lnTo>
                      <a:pt x="214" y="844"/>
                    </a:lnTo>
                    <a:lnTo>
                      <a:pt x="218" y="834"/>
                    </a:lnTo>
                    <a:lnTo>
                      <a:pt x="218" y="834"/>
                    </a:lnTo>
                    <a:lnTo>
                      <a:pt x="210" y="832"/>
                    </a:lnTo>
                    <a:lnTo>
                      <a:pt x="210" y="832"/>
                    </a:lnTo>
                    <a:lnTo>
                      <a:pt x="232" y="728"/>
                    </a:lnTo>
                    <a:lnTo>
                      <a:pt x="244" y="676"/>
                    </a:lnTo>
                    <a:lnTo>
                      <a:pt x="258" y="626"/>
                    </a:lnTo>
                    <a:lnTo>
                      <a:pt x="258" y="626"/>
                    </a:lnTo>
                    <a:lnTo>
                      <a:pt x="258" y="628"/>
                    </a:lnTo>
                    <a:lnTo>
                      <a:pt x="258" y="628"/>
                    </a:lnTo>
                    <a:lnTo>
                      <a:pt x="264" y="646"/>
                    </a:lnTo>
                    <a:lnTo>
                      <a:pt x="266" y="656"/>
                    </a:lnTo>
                    <a:lnTo>
                      <a:pt x="268" y="674"/>
                    </a:lnTo>
                    <a:lnTo>
                      <a:pt x="268" y="674"/>
                    </a:lnTo>
                    <a:lnTo>
                      <a:pt x="270" y="708"/>
                    </a:lnTo>
                    <a:lnTo>
                      <a:pt x="272" y="738"/>
                    </a:lnTo>
                    <a:lnTo>
                      <a:pt x="272" y="738"/>
                    </a:lnTo>
                    <a:lnTo>
                      <a:pt x="274" y="760"/>
                    </a:lnTo>
                    <a:lnTo>
                      <a:pt x="270" y="780"/>
                    </a:lnTo>
                    <a:lnTo>
                      <a:pt x="270" y="780"/>
                    </a:lnTo>
                    <a:lnTo>
                      <a:pt x="266" y="800"/>
                    </a:lnTo>
                    <a:lnTo>
                      <a:pt x="264" y="810"/>
                    </a:lnTo>
                    <a:lnTo>
                      <a:pt x="266" y="826"/>
                    </a:lnTo>
                    <a:lnTo>
                      <a:pt x="266" y="826"/>
                    </a:lnTo>
                    <a:lnTo>
                      <a:pt x="270" y="852"/>
                    </a:lnTo>
                    <a:lnTo>
                      <a:pt x="272" y="860"/>
                    </a:lnTo>
                    <a:lnTo>
                      <a:pt x="274" y="868"/>
                    </a:lnTo>
                    <a:lnTo>
                      <a:pt x="274" y="868"/>
                    </a:lnTo>
                    <a:lnTo>
                      <a:pt x="276" y="874"/>
                    </a:lnTo>
                    <a:lnTo>
                      <a:pt x="276" y="878"/>
                    </a:lnTo>
                    <a:lnTo>
                      <a:pt x="270" y="894"/>
                    </a:lnTo>
                    <a:lnTo>
                      <a:pt x="270" y="894"/>
                    </a:lnTo>
                    <a:close/>
                    <a:moveTo>
                      <a:pt x="562" y="1584"/>
                    </a:moveTo>
                    <a:lnTo>
                      <a:pt x="562" y="1584"/>
                    </a:lnTo>
                    <a:lnTo>
                      <a:pt x="562" y="1586"/>
                    </a:lnTo>
                    <a:lnTo>
                      <a:pt x="562" y="1590"/>
                    </a:lnTo>
                    <a:lnTo>
                      <a:pt x="560" y="1592"/>
                    </a:lnTo>
                    <a:lnTo>
                      <a:pt x="562" y="1598"/>
                    </a:lnTo>
                    <a:lnTo>
                      <a:pt x="562" y="1598"/>
                    </a:lnTo>
                    <a:lnTo>
                      <a:pt x="564" y="1608"/>
                    </a:lnTo>
                    <a:lnTo>
                      <a:pt x="562" y="1610"/>
                    </a:lnTo>
                    <a:lnTo>
                      <a:pt x="560" y="1612"/>
                    </a:lnTo>
                    <a:lnTo>
                      <a:pt x="560" y="1612"/>
                    </a:lnTo>
                    <a:lnTo>
                      <a:pt x="558" y="1612"/>
                    </a:lnTo>
                    <a:lnTo>
                      <a:pt x="554" y="1610"/>
                    </a:lnTo>
                    <a:lnTo>
                      <a:pt x="548" y="1610"/>
                    </a:lnTo>
                    <a:lnTo>
                      <a:pt x="542" y="1610"/>
                    </a:lnTo>
                    <a:lnTo>
                      <a:pt x="542" y="1610"/>
                    </a:lnTo>
                    <a:lnTo>
                      <a:pt x="538" y="1614"/>
                    </a:lnTo>
                    <a:lnTo>
                      <a:pt x="536" y="1618"/>
                    </a:lnTo>
                    <a:lnTo>
                      <a:pt x="538" y="1630"/>
                    </a:lnTo>
                    <a:lnTo>
                      <a:pt x="538" y="1630"/>
                    </a:lnTo>
                    <a:lnTo>
                      <a:pt x="538" y="1634"/>
                    </a:lnTo>
                    <a:lnTo>
                      <a:pt x="534" y="1636"/>
                    </a:lnTo>
                    <a:lnTo>
                      <a:pt x="524" y="1642"/>
                    </a:lnTo>
                    <a:lnTo>
                      <a:pt x="524" y="1642"/>
                    </a:lnTo>
                    <a:lnTo>
                      <a:pt x="516" y="1648"/>
                    </a:lnTo>
                    <a:lnTo>
                      <a:pt x="500" y="1662"/>
                    </a:lnTo>
                    <a:lnTo>
                      <a:pt x="500" y="1662"/>
                    </a:lnTo>
                    <a:lnTo>
                      <a:pt x="484" y="1680"/>
                    </a:lnTo>
                    <a:lnTo>
                      <a:pt x="480" y="1688"/>
                    </a:lnTo>
                    <a:lnTo>
                      <a:pt x="480" y="1688"/>
                    </a:lnTo>
                    <a:lnTo>
                      <a:pt x="478" y="1676"/>
                    </a:lnTo>
                    <a:lnTo>
                      <a:pt x="480" y="1668"/>
                    </a:lnTo>
                    <a:lnTo>
                      <a:pt x="482" y="1660"/>
                    </a:lnTo>
                    <a:lnTo>
                      <a:pt x="482" y="1660"/>
                    </a:lnTo>
                    <a:lnTo>
                      <a:pt x="488" y="1646"/>
                    </a:lnTo>
                    <a:lnTo>
                      <a:pt x="496" y="1626"/>
                    </a:lnTo>
                    <a:lnTo>
                      <a:pt x="496" y="1626"/>
                    </a:lnTo>
                    <a:lnTo>
                      <a:pt x="498" y="1616"/>
                    </a:lnTo>
                    <a:lnTo>
                      <a:pt x="498" y="1606"/>
                    </a:lnTo>
                    <a:lnTo>
                      <a:pt x="498" y="1596"/>
                    </a:lnTo>
                    <a:lnTo>
                      <a:pt x="500" y="1580"/>
                    </a:lnTo>
                    <a:lnTo>
                      <a:pt x="500" y="1580"/>
                    </a:lnTo>
                    <a:lnTo>
                      <a:pt x="502" y="1548"/>
                    </a:lnTo>
                    <a:lnTo>
                      <a:pt x="504" y="1514"/>
                    </a:lnTo>
                    <a:lnTo>
                      <a:pt x="504" y="1514"/>
                    </a:lnTo>
                    <a:lnTo>
                      <a:pt x="514" y="1454"/>
                    </a:lnTo>
                    <a:lnTo>
                      <a:pt x="514" y="1454"/>
                    </a:lnTo>
                    <a:lnTo>
                      <a:pt x="518" y="1464"/>
                    </a:lnTo>
                    <a:lnTo>
                      <a:pt x="522" y="1474"/>
                    </a:lnTo>
                    <a:lnTo>
                      <a:pt x="526" y="1486"/>
                    </a:lnTo>
                    <a:lnTo>
                      <a:pt x="526" y="1486"/>
                    </a:lnTo>
                    <a:lnTo>
                      <a:pt x="528" y="1496"/>
                    </a:lnTo>
                    <a:lnTo>
                      <a:pt x="532" y="1502"/>
                    </a:lnTo>
                    <a:lnTo>
                      <a:pt x="536" y="1506"/>
                    </a:lnTo>
                    <a:lnTo>
                      <a:pt x="540" y="1510"/>
                    </a:lnTo>
                    <a:lnTo>
                      <a:pt x="540" y="1510"/>
                    </a:lnTo>
                    <a:lnTo>
                      <a:pt x="544" y="1522"/>
                    </a:lnTo>
                    <a:lnTo>
                      <a:pt x="548" y="1526"/>
                    </a:lnTo>
                    <a:lnTo>
                      <a:pt x="552" y="1530"/>
                    </a:lnTo>
                    <a:lnTo>
                      <a:pt x="552" y="1530"/>
                    </a:lnTo>
                    <a:lnTo>
                      <a:pt x="556" y="1532"/>
                    </a:lnTo>
                    <a:lnTo>
                      <a:pt x="558" y="1538"/>
                    </a:lnTo>
                    <a:lnTo>
                      <a:pt x="562" y="1552"/>
                    </a:lnTo>
                    <a:lnTo>
                      <a:pt x="562" y="1552"/>
                    </a:lnTo>
                    <a:lnTo>
                      <a:pt x="564" y="1562"/>
                    </a:lnTo>
                    <a:lnTo>
                      <a:pt x="564" y="1566"/>
                    </a:lnTo>
                    <a:lnTo>
                      <a:pt x="560" y="1568"/>
                    </a:lnTo>
                    <a:lnTo>
                      <a:pt x="560" y="1568"/>
                    </a:lnTo>
                    <a:lnTo>
                      <a:pt x="558" y="1570"/>
                    </a:lnTo>
                    <a:lnTo>
                      <a:pt x="556" y="1570"/>
                    </a:lnTo>
                    <a:lnTo>
                      <a:pt x="558" y="1576"/>
                    </a:lnTo>
                    <a:lnTo>
                      <a:pt x="562" y="1584"/>
                    </a:lnTo>
                    <a:lnTo>
                      <a:pt x="562" y="1584"/>
                    </a:lnTo>
                    <a:close/>
                    <a:moveTo>
                      <a:pt x="584" y="792"/>
                    </a:moveTo>
                    <a:lnTo>
                      <a:pt x="584" y="792"/>
                    </a:lnTo>
                    <a:lnTo>
                      <a:pt x="580" y="794"/>
                    </a:lnTo>
                    <a:lnTo>
                      <a:pt x="574" y="798"/>
                    </a:lnTo>
                    <a:lnTo>
                      <a:pt x="570" y="804"/>
                    </a:lnTo>
                    <a:lnTo>
                      <a:pt x="570" y="804"/>
                    </a:lnTo>
                    <a:lnTo>
                      <a:pt x="564" y="816"/>
                    </a:lnTo>
                    <a:lnTo>
                      <a:pt x="562" y="830"/>
                    </a:lnTo>
                    <a:lnTo>
                      <a:pt x="562" y="830"/>
                    </a:lnTo>
                    <a:lnTo>
                      <a:pt x="558" y="842"/>
                    </a:lnTo>
                    <a:lnTo>
                      <a:pt x="556" y="846"/>
                    </a:lnTo>
                    <a:lnTo>
                      <a:pt x="556" y="846"/>
                    </a:lnTo>
                    <a:lnTo>
                      <a:pt x="548" y="830"/>
                    </a:lnTo>
                    <a:lnTo>
                      <a:pt x="548" y="830"/>
                    </a:lnTo>
                    <a:lnTo>
                      <a:pt x="540" y="804"/>
                    </a:lnTo>
                    <a:lnTo>
                      <a:pt x="540" y="804"/>
                    </a:lnTo>
                    <a:lnTo>
                      <a:pt x="544" y="800"/>
                    </a:lnTo>
                    <a:lnTo>
                      <a:pt x="546" y="794"/>
                    </a:lnTo>
                    <a:lnTo>
                      <a:pt x="546" y="786"/>
                    </a:lnTo>
                    <a:lnTo>
                      <a:pt x="546" y="786"/>
                    </a:lnTo>
                    <a:lnTo>
                      <a:pt x="546" y="782"/>
                    </a:lnTo>
                    <a:lnTo>
                      <a:pt x="542" y="778"/>
                    </a:lnTo>
                    <a:lnTo>
                      <a:pt x="540" y="772"/>
                    </a:lnTo>
                    <a:lnTo>
                      <a:pt x="538" y="764"/>
                    </a:lnTo>
                    <a:lnTo>
                      <a:pt x="538" y="764"/>
                    </a:lnTo>
                    <a:lnTo>
                      <a:pt x="536" y="750"/>
                    </a:lnTo>
                    <a:lnTo>
                      <a:pt x="536" y="746"/>
                    </a:lnTo>
                    <a:lnTo>
                      <a:pt x="538" y="738"/>
                    </a:lnTo>
                    <a:lnTo>
                      <a:pt x="538" y="738"/>
                    </a:lnTo>
                    <a:lnTo>
                      <a:pt x="542" y="724"/>
                    </a:lnTo>
                    <a:lnTo>
                      <a:pt x="544" y="722"/>
                    </a:lnTo>
                    <a:lnTo>
                      <a:pt x="544" y="722"/>
                    </a:lnTo>
                    <a:lnTo>
                      <a:pt x="544" y="722"/>
                    </a:lnTo>
                    <a:lnTo>
                      <a:pt x="550" y="720"/>
                    </a:lnTo>
                    <a:lnTo>
                      <a:pt x="558" y="712"/>
                    </a:lnTo>
                    <a:lnTo>
                      <a:pt x="558" y="712"/>
                    </a:lnTo>
                    <a:lnTo>
                      <a:pt x="564" y="706"/>
                    </a:lnTo>
                    <a:lnTo>
                      <a:pt x="570" y="700"/>
                    </a:lnTo>
                    <a:lnTo>
                      <a:pt x="574" y="694"/>
                    </a:lnTo>
                    <a:lnTo>
                      <a:pt x="574" y="694"/>
                    </a:lnTo>
                    <a:lnTo>
                      <a:pt x="580" y="722"/>
                    </a:lnTo>
                    <a:lnTo>
                      <a:pt x="580" y="722"/>
                    </a:lnTo>
                    <a:lnTo>
                      <a:pt x="584" y="734"/>
                    </a:lnTo>
                    <a:lnTo>
                      <a:pt x="588" y="744"/>
                    </a:lnTo>
                    <a:lnTo>
                      <a:pt x="588" y="744"/>
                    </a:lnTo>
                    <a:lnTo>
                      <a:pt x="598" y="784"/>
                    </a:lnTo>
                    <a:lnTo>
                      <a:pt x="584" y="792"/>
                    </a:lnTo>
                    <a:close/>
                    <a:moveTo>
                      <a:pt x="610" y="760"/>
                    </a:moveTo>
                    <a:lnTo>
                      <a:pt x="610" y="760"/>
                    </a:lnTo>
                    <a:lnTo>
                      <a:pt x="602" y="742"/>
                    </a:lnTo>
                    <a:lnTo>
                      <a:pt x="602" y="742"/>
                    </a:lnTo>
                    <a:lnTo>
                      <a:pt x="602" y="734"/>
                    </a:lnTo>
                    <a:lnTo>
                      <a:pt x="602" y="724"/>
                    </a:lnTo>
                    <a:lnTo>
                      <a:pt x="602" y="724"/>
                    </a:lnTo>
                    <a:lnTo>
                      <a:pt x="596" y="712"/>
                    </a:lnTo>
                    <a:lnTo>
                      <a:pt x="590" y="694"/>
                    </a:lnTo>
                    <a:lnTo>
                      <a:pt x="590" y="694"/>
                    </a:lnTo>
                    <a:lnTo>
                      <a:pt x="586" y="682"/>
                    </a:lnTo>
                    <a:lnTo>
                      <a:pt x="588" y="680"/>
                    </a:lnTo>
                    <a:lnTo>
                      <a:pt x="588" y="680"/>
                    </a:lnTo>
                    <a:lnTo>
                      <a:pt x="592" y="672"/>
                    </a:lnTo>
                    <a:lnTo>
                      <a:pt x="596" y="662"/>
                    </a:lnTo>
                    <a:lnTo>
                      <a:pt x="596" y="662"/>
                    </a:lnTo>
                    <a:lnTo>
                      <a:pt x="602" y="650"/>
                    </a:lnTo>
                    <a:lnTo>
                      <a:pt x="602" y="650"/>
                    </a:lnTo>
                    <a:lnTo>
                      <a:pt x="606" y="682"/>
                    </a:lnTo>
                    <a:lnTo>
                      <a:pt x="606" y="682"/>
                    </a:lnTo>
                    <a:lnTo>
                      <a:pt x="610" y="728"/>
                    </a:lnTo>
                    <a:lnTo>
                      <a:pt x="610" y="728"/>
                    </a:lnTo>
                    <a:lnTo>
                      <a:pt x="610" y="750"/>
                    </a:lnTo>
                    <a:lnTo>
                      <a:pt x="610" y="760"/>
                    </a:lnTo>
                    <a:lnTo>
                      <a:pt x="610" y="7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12542" tIns="56271" rIns="112542" bIns="56271" numCol="1" anchor="t" anchorCtr="0" compatLnSpc="1">
                <a:prstTxWarp prst="textNoShape">
                  <a:avLst/>
                </a:prstTxWarp>
                <a:scene3d>
                  <a:camera prst="orthographicFront"/>
                  <a:lightRig rig="threePt" dir="t"/>
                </a:scene3d>
                <a:sp3d>
                  <a:bevelT w="1270" h="1270"/>
                </a:sp3d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21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1356603" y="2814067"/>
                <a:ext cx="209061" cy="389250"/>
              </a:xfrm>
              <a:custGeom>
                <a:avLst/>
                <a:gdLst>
                  <a:gd name="T0" fmla="*/ 820 w 840"/>
                  <a:gd name="T1" fmla="*/ 680 h 1564"/>
                  <a:gd name="T2" fmla="*/ 754 w 840"/>
                  <a:gd name="T3" fmla="*/ 614 h 1564"/>
                  <a:gd name="T4" fmla="*/ 710 w 840"/>
                  <a:gd name="T5" fmla="*/ 550 h 1564"/>
                  <a:gd name="T6" fmla="*/ 662 w 840"/>
                  <a:gd name="T7" fmla="*/ 442 h 1564"/>
                  <a:gd name="T8" fmla="*/ 566 w 840"/>
                  <a:gd name="T9" fmla="*/ 340 h 1564"/>
                  <a:gd name="T10" fmla="*/ 528 w 840"/>
                  <a:gd name="T11" fmla="*/ 248 h 1564"/>
                  <a:gd name="T12" fmla="*/ 568 w 840"/>
                  <a:gd name="T13" fmla="*/ 204 h 1564"/>
                  <a:gd name="T14" fmla="*/ 578 w 840"/>
                  <a:gd name="T15" fmla="*/ 146 h 1564"/>
                  <a:gd name="T16" fmla="*/ 542 w 840"/>
                  <a:gd name="T17" fmla="*/ 44 h 1564"/>
                  <a:gd name="T18" fmla="*/ 494 w 840"/>
                  <a:gd name="T19" fmla="*/ 18 h 1564"/>
                  <a:gd name="T20" fmla="*/ 442 w 840"/>
                  <a:gd name="T21" fmla="*/ 2 h 1564"/>
                  <a:gd name="T22" fmla="*/ 402 w 840"/>
                  <a:gd name="T23" fmla="*/ 26 h 1564"/>
                  <a:gd name="T24" fmla="*/ 364 w 840"/>
                  <a:gd name="T25" fmla="*/ 68 h 1564"/>
                  <a:gd name="T26" fmla="*/ 294 w 840"/>
                  <a:gd name="T27" fmla="*/ 118 h 1564"/>
                  <a:gd name="T28" fmla="*/ 346 w 840"/>
                  <a:gd name="T29" fmla="*/ 140 h 1564"/>
                  <a:gd name="T30" fmla="*/ 352 w 840"/>
                  <a:gd name="T31" fmla="*/ 248 h 1564"/>
                  <a:gd name="T32" fmla="*/ 212 w 840"/>
                  <a:gd name="T33" fmla="*/ 334 h 1564"/>
                  <a:gd name="T34" fmla="*/ 172 w 840"/>
                  <a:gd name="T35" fmla="*/ 386 h 1564"/>
                  <a:gd name="T36" fmla="*/ 212 w 840"/>
                  <a:gd name="T37" fmla="*/ 444 h 1564"/>
                  <a:gd name="T38" fmla="*/ 264 w 840"/>
                  <a:gd name="T39" fmla="*/ 476 h 1564"/>
                  <a:gd name="T40" fmla="*/ 240 w 840"/>
                  <a:gd name="T41" fmla="*/ 638 h 1564"/>
                  <a:gd name="T42" fmla="*/ 178 w 840"/>
                  <a:gd name="T43" fmla="*/ 814 h 1564"/>
                  <a:gd name="T44" fmla="*/ 234 w 840"/>
                  <a:gd name="T45" fmla="*/ 880 h 1564"/>
                  <a:gd name="T46" fmla="*/ 246 w 840"/>
                  <a:gd name="T47" fmla="*/ 974 h 1564"/>
                  <a:gd name="T48" fmla="*/ 300 w 840"/>
                  <a:gd name="T49" fmla="*/ 1092 h 1564"/>
                  <a:gd name="T50" fmla="*/ 266 w 840"/>
                  <a:gd name="T51" fmla="*/ 1136 h 1564"/>
                  <a:gd name="T52" fmla="*/ 150 w 840"/>
                  <a:gd name="T53" fmla="*/ 1226 h 1564"/>
                  <a:gd name="T54" fmla="*/ 84 w 840"/>
                  <a:gd name="T55" fmla="*/ 1268 h 1564"/>
                  <a:gd name="T56" fmla="*/ 18 w 840"/>
                  <a:gd name="T57" fmla="*/ 1298 h 1564"/>
                  <a:gd name="T58" fmla="*/ 34 w 840"/>
                  <a:gd name="T59" fmla="*/ 1446 h 1564"/>
                  <a:gd name="T60" fmla="*/ 122 w 840"/>
                  <a:gd name="T61" fmla="*/ 1540 h 1564"/>
                  <a:gd name="T62" fmla="*/ 128 w 840"/>
                  <a:gd name="T63" fmla="*/ 1484 h 1564"/>
                  <a:gd name="T64" fmla="*/ 132 w 840"/>
                  <a:gd name="T65" fmla="*/ 1424 h 1564"/>
                  <a:gd name="T66" fmla="*/ 152 w 840"/>
                  <a:gd name="T67" fmla="*/ 1394 h 1564"/>
                  <a:gd name="T68" fmla="*/ 166 w 840"/>
                  <a:gd name="T69" fmla="*/ 1374 h 1564"/>
                  <a:gd name="T70" fmla="*/ 208 w 840"/>
                  <a:gd name="T71" fmla="*/ 1342 h 1564"/>
                  <a:gd name="T72" fmla="*/ 350 w 840"/>
                  <a:gd name="T73" fmla="*/ 1248 h 1564"/>
                  <a:gd name="T74" fmla="*/ 338 w 840"/>
                  <a:gd name="T75" fmla="*/ 1368 h 1564"/>
                  <a:gd name="T76" fmla="*/ 336 w 840"/>
                  <a:gd name="T77" fmla="*/ 1418 h 1564"/>
                  <a:gd name="T78" fmla="*/ 324 w 840"/>
                  <a:gd name="T79" fmla="*/ 1480 h 1564"/>
                  <a:gd name="T80" fmla="*/ 334 w 840"/>
                  <a:gd name="T81" fmla="*/ 1540 h 1564"/>
                  <a:gd name="T82" fmla="*/ 544 w 840"/>
                  <a:gd name="T83" fmla="*/ 1562 h 1564"/>
                  <a:gd name="T84" fmla="*/ 572 w 840"/>
                  <a:gd name="T85" fmla="*/ 1528 h 1564"/>
                  <a:gd name="T86" fmla="*/ 498 w 840"/>
                  <a:gd name="T87" fmla="*/ 1476 h 1564"/>
                  <a:gd name="T88" fmla="*/ 474 w 840"/>
                  <a:gd name="T89" fmla="*/ 1438 h 1564"/>
                  <a:gd name="T90" fmla="*/ 476 w 840"/>
                  <a:gd name="T91" fmla="*/ 1422 h 1564"/>
                  <a:gd name="T92" fmla="*/ 452 w 840"/>
                  <a:gd name="T93" fmla="*/ 1376 h 1564"/>
                  <a:gd name="T94" fmla="*/ 504 w 840"/>
                  <a:gd name="T95" fmla="*/ 1314 h 1564"/>
                  <a:gd name="T96" fmla="*/ 506 w 840"/>
                  <a:gd name="T97" fmla="*/ 1154 h 1564"/>
                  <a:gd name="T98" fmla="*/ 502 w 840"/>
                  <a:gd name="T99" fmla="*/ 982 h 1564"/>
                  <a:gd name="T100" fmla="*/ 496 w 840"/>
                  <a:gd name="T101" fmla="*/ 922 h 1564"/>
                  <a:gd name="T102" fmla="*/ 514 w 840"/>
                  <a:gd name="T103" fmla="*/ 876 h 1564"/>
                  <a:gd name="T104" fmla="*/ 546 w 840"/>
                  <a:gd name="T105" fmla="*/ 668 h 1564"/>
                  <a:gd name="T106" fmla="*/ 578 w 840"/>
                  <a:gd name="T107" fmla="*/ 592 h 1564"/>
                  <a:gd name="T108" fmla="*/ 642 w 840"/>
                  <a:gd name="T109" fmla="*/ 634 h 1564"/>
                  <a:gd name="T110" fmla="*/ 754 w 840"/>
                  <a:gd name="T111" fmla="*/ 680 h 1564"/>
                  <a:gd name="T112" fmla="*/ 786 w 840"/>
                  <a:gd name="T113" fmla="*/ 728 h 1564"/>
                  <a:gd name="T114" fmla="*/ 800 w 840"/>
                  <a:gd name="T115" fmla="*/ 748 h 1564"/>
                  <a:gd name="T116" fmla="*/ 796 w 840"/>
                  <a:gd name="T117" fmla="*/ 776 h 1564"/>
                  <a:gd name="T118" fmla="*/ 840 w 840"/>
                  <a:gd name="T119" fmla="*/ 754 h 1564"/>
                  <a:gd name="T120" fmla="*/ 354 w 840"/>
                  <a:gd name="T121" fmla="*/ 316 h 1564"/>
                  <a:gd name="T122" fmla="*/ 372 w 840"/>
                  <a:gd name="T123" fmla="*/ 304 h 15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840" h="1564">
                    <a:moveTo>
                      <a:pt x="840" y="736"/>
                    </a:moveTo>
                    <a:lnTo>
                      <a:pt x="840" y="736"/>
                    </a:lnTo>
                    <a:lnTo>
                      <a:pt x="838" y="726"/>
                    </a:lnTo>
                    <a:lnTo>
                      <a:pt x="836" y="714"/>
                    </a:lnTo>
                    <a:lnTo>
                      <a:pt x="836" y="714"/>
                    </a:lnTo>
                    <a:lnTo>
                      <a:pt x="838" y="704"/>
                    </a:lnTo>
                    <a:lnTo>
                      <a:pt x="836" y="700"/>
                    </a:lnTo>
                    <a:lnTo>
                      <a:pt x="834" y="696"/>
                    </a:lnTo>
                    <a:lnTo>
                      <a:pt x="834" y="696"/>
                    </a:lnTo>
                    <a:lnTo>
                      <a:pt x="820" y="680"/>
                    </a:lnTo>
                    <a:lnTo>
                      <a:pt x="820" y="680"/>
                    </a:lnTo>
                    <a:lnTo>
                      <a:pt x="810" y="672"/>
                    </a:lnTo>
                    <a:lnTo>
                      <a:pt x="800" y="664"/>
                    </a:lnTo>
                    <a:lnTo>
                      <a:pt x="800" y="664"/>
                    </a:lnTo>
                    <a:lnTo>
                      <a:pt x="792" y="654"/>
                    </a:lnTo>
                    <a:lnTo>
                      <a:pt x="788" y="648"/>
                    </a:lnTo>
                    <a:lnTo>
                      <a:pt x="782" y="644"/>
                    </a:lnTo>
                    <a:lnTo>
                      <a:pt x="782" y="644"/>
                    </a:lnTo>
                    <a:lnTo>
                      <a:pt x="768" y="630"/>
                    </a:lnTo>
                    <a:lnTo>
                      <a:pt x="754" y="614"/>
                    </a:lnTo>
                    <a:lnTo>
                      <a:pt x="754" y="614"/>
                    </a:lnTo>
                    <a:lnTo>
                      <a:pt x="736" y="592"/>
                    </a:lnTo>
                    <a:lnTo>
                      <a:pt x="724" y="576"/>
                    </a:lnTo>
                    <a:lnTo>
                      <a:pt x="724" y="576"/>
                    </a:lnTo>
                    <a:lnTo>
                      <a:pt x="728" y="576"/>
                    </a:lnTo>
                    <a:lnTo>
                      <a:pt x="730" y="576"/>
                    </a:lnTo>
                    <a:lnTo>
                      <a:pt x="730" y="574"/>
                    </a:lnTo>
                    <a:lnTo>
                      <a:pt x="730" y="574"/>
                    </a:lnTo>
                    <a:lnTo>
                      <a:pt x="710" y="550"/>
                    </a:lnTo>
                    <a:lnTo>
                      <a:pt x="710" y="550"/>
                    </a:lnTo>
                    <a:lnTo>
                      <a:pt x="708" y="548"/>
                    </a:lnTo>
                    <a:lnTo>
                      <a:pt x="706" y="542"/>
                    </a:lnTo>
                    <a:lnTo>
                      <a:pt x="704" y="530"/>
                    </a:lnTo>
                    <a:lnTo>
                      <a:pt x="704" y="530"/>
                    </a:lnTo>
                    <a:lnTo>
                      <a:pt x="694" y="510"/>
                    </a:lnTo>
                    <a:lnTo>
                      <a:pt x="682" y="486"/>
                    </a:lnTo>
                    <a:lnTo>
                      <a:pt x="682" y="486"/>
                    </a:lnTo>
                    <a:lnTo>
                      <a:pt x="672" y="462"/>
                    </a:lnTo>
                    <a:lnTo>
                      <a:pt x="668" y="450"/>
                    </a:lnTo>
                    <a:lnTo>
                      <a:pt x="662" y="442"/>
                    </a:lnTo>
                    <a:lnTo>
                      <a:pt x="662" y="442"/>
                    </a:lnTo>
                    <a:lnTo>
                      <a:pt x="648" y="428"/>
                    </a:lnTo>
                    <a:lnTo>
                      <a:pt x="632" y="410"/>
                    </a:lnTo>
                    <a:lnTo>
                      <a:pt x="632" y="410"/>
                    </a:lnTo>
                    <a:lnTo>
                      <a:pt x="608" y="382"/>
                    </a:lnTo>
                    <a:lnTo>
                      <a:pt x="608" y="382"/>
                    </a:lnTo>
                    <a:lnTo>
                      <a:pt x="594" y="364"/>
                    </a:lnTo>
                    <a:lnTo>
                      <a:pt x="580" y="348"/>
                    </a:lnTo>
                    <a:lnTo>
                      <a:pt x="580" y="348"/>
                    </a:lnTo>
                    <a:lnTo>
                      <a:pt x="566" y="340"/>
                    </a:lnTo>
                    <a:lnTo>
                      <a:pt x="548" y="330"/>
                    </a:lnTo>
                    <a:lnTo>
                      <a:pt x="548" y="330"/>
                    </a:lnTo>
                    <a:lnTo>
                      <a:pt x="536" y="324"/>
                    </a:lnTo>
                    <a:lnTo>
                      <a:pt x="526" y="318"/>
                    </a:lnTo>
                    <a:lnTo>
                      <a:pt x="526" y="318"/>
                    </a:lnTo>
                    <a:lnTo>
                      <a:pt x="510" y="304"/>
                    </a:lnTo>
                    <a:lnTo>
                      <a:pt x="510" y="304"/>
                    </a:lnTo>
                    <a:lnTo>
                      <a:pt x="520" y="278"/>
                    </a:lnTo>
                    <a:lnTo>
                      <a:pt x="520" y="278"/>
                    </a:lnTo>
                    <a:lnTo>
                      <a:pt x="528" y="248"/>
                    </a:lnTo>
                    <a:lnTo>
                      <a:pt x="528" y="248"/>
                    </a:lnTo>
                    <a:lnTo>
                      <a:pt x="540" y="244"/>
                    </a:lnTo>
                    <a:lnTo>
                      <a:pt x="540" y="244"/>
                    </a:lnTo>
                    <a:lnTo>
                      <a:pt x="548" y="240"/>
                    </a:lnTo>
                    <a:lnTo>
                      <a:pt x="554" y="234"/>
                    </a:lnTo>
                    <a:lnTo>
                      <a:pt x="558" y="228"/>
                    </a:lnTo>
                    <a:lnTo>
                      <a:pt x="558" y="228"/>
                    </a:lnTo>
                    <a:lnTo>
                      <a:pt x="564" y="214"/>
                    </a:lnTo>
                    <a:lnTo>
                      <a:pt x="568" y="204"/>
                    </a:lnTo>
                    <a:lnTo>
                      <a:pt x="568" y="204"/>
                    </a:lnTo>
                    <a:lnTo>
                      <a:pt x="570" y="194"/>
                    </a:lnTo>
                    <a:lnTo>
                      <a:pt x="568" y="188"/>
                    </a:lnTo>
                    <a:lnTo>
                      <a:pt x="568" y="188"/>
                    </a:lnTo>
                    <a:lnTo>
                      <a:pt x="564" y="182"/>
                    </a:lnTo>
                    <a:lnTo>
                      <a:pt x="564" y="182"/>
                    </a:lnTo>
                    <a:lnTo>
                      <a:pt x="568" y="180"/>
                    </a:lnTo>
                    <a:lnTo>
                      <a:pt x="572" y="176"/>
                    </a:lnTo>
                    <a:lnTo>
                      <a:pt x="574" y="172"/>
                    </a:lnTo>
                    <a:lnTo>
                      <a:pt x="574" y="172"/>
                    </a:lnTo>
                    <a:lnTo>
                      <a:pt x="578" y="146"/>
                    </a:lnTo>
                    <a:lnTo>
                      <a:pt x="580" y="128"/>
                    </a:lnTo>
                    <a:lnTo>
                      <a:pt x="580" y="114"/>
                    </a:lnTo>
                    <a:lnTo>
                      <a:pt x="580" y="114"/>
                    </a:lnTo>
                    <a:lnTo>
                      <a:pt x="574" y="84"/>
                    </a:lnTo>
                    <a:lnTo>
                      <a:pt x="568" y="70"/>
                    </a:lnTo>
                    <a:lnTo>
                      <a:pt x="566" y="66"/>
                    </a:lnTo>
                    <a:lnTo>
                      <a:pt x="562" y="62"/>
                    </a:lnTo>
                    <a:lnTo>
                      <a:pt x="562" y="62"/>
                    </a:lnTo>
                    <a:lnTo>
                      <a:pt x="550" y="52"/>
                    </a:lnTo>
                    <a:lnTo>
                      <a:pt x="542" y="44"/>
                    </a:lnTo>
                    <a:lnTo>
                      <a:pt x="542" y="44"/>
                    </a:lnTo>
                    <a:lnTo>
                      <a:pt x="538" y="38"/>
                    </a:lnTo>
                    <a:lnTo>
                      <a:pt x="532" y="32"/>
                    </a:lnTo>
                    <a:lnTo>
                      <a:pt x="532" y="32"/>
                    </a:lnTo>
                    <a:lnTo>
                      <a:pt x="526" y="28"/>
                    </a:lnTo>
                    <a:lnTo>
                      <a:pt x="518" y="26"/>
                    </a:lnTo>
                    <a:lnTo>
                      <a:pt x="510" y="24"/>
                    </a:lnTo>
                    <a:lnTo>
                      <a:pt x="502" y="20"/>
                    </a:lnTo>
                    <a:lnTo>
                      <a:pt x="502" y="20"/>
                    </a:lnTo>
                    <a:lnTo>
                      <a:pt x="494" y="18"/>
                    </a:lnTo>
                    <a:lnTo>
                      <a:pt x="490" y="16"/>
                    </a:lnTo>
                    <a:lnTo>
                      <a:pt x="484" y="14"/>
                    </a:lnTo>
                    <a:lnTo>
                      <a:pt x="484" y="14"/>
                    </a:lnTo>
                    <a:lnTo>
                      <a:pt x="480" y="10"/>
                    </a:lnTo>
                    <a:lnTo>
                      <a:pt x="476" y="6"/>
                    </a:lnTo>
                    <a:lnTo>
                      <a:pt x="470" y="4"/>
                    </a:lnTo>
                    <a:lnTo>
                      <a:pt x="470" y="4"/>
                    </a:lnTo>
                    <a:lnTo>
                      <a:pt x="464" y="2"/>
                    </a:lnTo>
                    <a:lnTo>
                      <a:pt x="452" y="0"/>
                    </a:lnTo>
                    <a:lnTo>
                      <a:pt x="442" y="2"/>
                    </a:lnTo>
                    <a:lnTo>
                      <a:pt x="434" y="4"/>
                    </a:lnTo>
                    <a:lnTo>
                      <a:pt x="434" y="4"/>
                    </a:lnTo>
                    <a:lnTo>
                      <a:pt x="426" y="10"/>
                    </a:lnTo>
                    <a:lnTo>
                      <a:pt x="422" y="14"/>
                    </a:lnTo>
                    <a:lnTo>
                      <a:pt x="416" y="16"/>
                    </a:lnTo>
                    <a:lnTo>
                      <a:pt x="416" y="16"/>
                    </a:lnTo>
                    <a:lnTo>
                      <a:pt x="412" y="18"/>
                    </a:lnTo>
                    <a:lnTo>
                      <a:pt x="408" y="22"/>
                    </a:lnTo>
                    <a:lnTo>
                      <a:pt x="406" y="24"/>
                    </a:lnTo>
                    <a:lnTo>
                      <a:pt x="402" y="26"/>
                    </a:lnTo>
                    <a:lnTo>
                      <a:pt x="402" y="26"/>
                    </a:lnTo>
                    <a:lnTo>
                      <a:pt x="394" y="30"/>
                    </a:lnTo>
                    <a:lnTo>
                      <a:pt x="388" y="32"/>
                    </a:lnTo>
                    <a:lnTo>
                      <a:pt x="382" y="36"/>
                    </a:lnTo>
                    <a:lnTo>
                      <a:pt x="382" y="36"/>
                    </a:lnTo>
                    <a:lnTo>
                      <a:pt x="372" y="44"/>
                    </a:lnTo>
                    <a:lnTo>
                      <a:pt x="368" y="50"/>
                    </a:lnTo>
                    <a:lnTo>
                      <a:pt x="366" y="56"/>
                    </a:lnTo>
                    <a:lnTo>
                      <a:pt x="366" y="56"/>
                    </a:lnTo>
                    <a:lnTo>
                      <a:pt x="364" y="68"/>
                    </a:lnTo>
                    <a:lnTo>
                      <a:pt x="362" y="72"/>
                    </a:lnTo>
                    <a:lnTo>
                      <a:pt x="354" y="78"/>
                    </a:lnTo>
                    <a:lnTo>
                      <a:pt x="354" y="78"/>
                    </a:lnTo>
                    <a:lnTo>
                      <a:pt x="346" y="82"/>
                    </a:lnTo>
                    <a:lnTo>
                      <a:pt x="324" y="92"/>
                    </a:lnTo>
                    <a:lnTo>
                      <a:pt x="324" y="92"/>
                    </a:lnTo>
                    <a:lnTo>
                      <a:pt x="312" y="98"/>
                    </a:lnTo>
                    <a:lnTo>
                      <a:pt x="300" y="106"/>
                    </a:lnTo>
                    <a:lnTo>
                      <a:pt x="294" y="114"/>
                    </a:lnTo>
                    <a:lnTo>
                      <a:pt x="294" y="118"/>
                    </a:lnTo>
                    <a:lnTo>
                      <a:pt x="296" y="120"/>
                    </a:lnTo>
                    <a:lnTo>
                      <a:pt x="296" y="120"/>
                    </a:lnTo>
                    <a:lnTo>
                      <a:pt x="308" y="122"/>
                    </a:lnTo>
                    <a:lnTo>
                      <a:pt x="322" y="122"/>
                    </a:lnTo>
                    <a:lnTo>
                      <a:pt x="340" y="120"/>
                    </a:lnTo>
                    <a:lnTo>
                      <a:pt x="340" y="120"/>
                    </a:lnTo>
                    <a:lnTo>
                      <a:pt x="342" y="126"/>
                    </a:lnTo>
                    <a:lnTo>
                      <a:pt x="346" y="132"/>
                    </a:lnTo>
                    <a:lnTo>
                      <a:pt x="346" y="140"/>
                    </a:lnTo>
                    <a:lnTo>
                      <a:pt x="346" y="140"/>
                    </a:lnTo>
                    <a:lnTo>
                      <a:pt x="346" y="156"/>
                    </a:lnTo>
                    <a:lnTo>
                      <a:pt x="348" y="168"/>
                    </a:lnTo>
                    <a:lnTo>
                      <a:pt x="348" y="168"/>
                    </a:lnTo>
                    <a:lnTo>
                      <a:pt x="348" y="182"/>
                    </a:lnTo>
                    <a:lnTo>
                      <a:pt x="348" y="204"/>
                    </a:lnTo>
                    <a:lnTo>
                      <a:pt x="348" y="204"/>
                    </a:lnTo>
                    <a:lnTo>
                      <a:pt x="348" y="218"/>
                    </a:lnTo>
                    <a:lnTo>
                      <a:pt x="350" y="232"/>
                    </a:lnTo>
                    <a:lnTo>
                      <a:pt x="352" y="248"/>
                    </a:lnTo>
                    <a:lnTo>
                      <a:pt x="352" y="248"/>
                    </a:lnTo>
                    <a:lnTo>
                      <a:pt x="344" y="254"/>
                    </a:lnTo>
                    <a:lnTo>
                      <a:pt x="328" y="264"/>
                    </a:lnTo>
                    <a:lnTo>
                      <a:pt x="328" y="264"/>
                    </a:lnTo>
                    <a:lnTo>
                      <a:pt x="296" y="286"/>
                    </a:lnTo>
                    <a:lnTo>
                      <a:pt x="256" y="310"/>
                    </a:lnTo>
                    <a:lnTo>
                      <a:pt x="256" y="310"/>
                    </a:lnTo>
                    <a:lnTo>
                      <a:pt x="230" y="324"/>
                    </a:lnTo>
                    <a:lnTo>
                      <a:pt x="220" y="330"/>
                    </a:lnTo>
                    <a:lnTo>
                      <a:pt x="212" y="334"/>
                    </a:lnTo>
                    <a:lnTo>
                      <a:pt x="212" y="334"/>
                    </a:lnTo>
                    <a:lnTo>
                      <a:pt x="200" y="336"/>
                    </a:lnTo>
                    <a:lnTo>
                      <a:pt x="196" y="338"/>
                    </a:lnTo>
                    <a:lnTo>
                      <a:pt x="192" y="344"/>
                    </a:lnTo>
                    <a:lnTo>
                      <a:pt x="192" y="344"/>
                    </a:lnTo>
                    <a:lnTo>
                      <a:pt x="190" y="356"/>
                    </a:lnTo>
                    <a:lnTo>
                      <a:pt x="188" y="362"/>
                    </a:lnTo>
                    <a:lnTo>
                      <a:pt x="184" y="368"/>
                    </a:lnTo>
                    <a:lnTo>
                      <a:pt x="184" y="368"/>
                    </a:lnTo>
                    <a:lnTo>
                      <a:pt x="178" y="376"/>
                    </a:lnTo>
                    <a:lnTo>
                      <a:pt x="172" y="386"/>
                    </a:lnTo>
                    <a:lnTo>
                      <a:pt x="170" y="396"/>
                    </a:lnTo>
                    <a:lnTo>
                      <a:pt x="172" y="402"/>
                    </a:lnTo>
                    <a:lnTo>
                      <a:pt x="172" y="406"/>
                    </a:lnTo>
                    <a:lnTo>
                      <a:pt x="172" y="406"/>
                    </a:lnTo>
                    <a:lnTo>
                      <a:pt x="180" y="424"/>
                    </a:lnTo>
                    <a:lnTo>
                      <a:pt x="186" y="432"/>
                    </a:lnTo>
                    <a:lnTo>
                      <a:pt x="192" y="438"/>
                    </a:lnTo>
                    <a:lnTo>
                      <a:pt x="192" y="438"/>
                    </a:lnTo>
                    <a:lnTo>
                      <a:pt x="202" y="442"/>
                    </a:lnTo>
                    <a:lnTo>
                      <a:pt x="212" y="444"/>
                    </a:lnTo>
                    <a:lnTo>
                      <a:pt x="232" y="446"/>
                    </a:lnTo>
                    <a:lnTo>
                      <a:pt x="232" y="446"/>
                    </a:lnTo>
                    <a:lnTo>
                      <a:pt x="240" y="446"/>
                    </a:lnTo>
                    <a:lnTo>
                      <a:pt x="244" y="446"/>
                    </a:lnTo>
                    <a:lnTo>
                      <a:pt x="248" y="450"/>
                    </a:lnTo>
                    <a:lnTo>
                      <a:pt x="254" y="454"/>
                    </a:lnTo>
                    <a:lnTo>
                      <a:pt x="254" y="454"/>
                    </a:lnTo>
                    <a:lnTo>
                      <a:pt x="258" y="462"/>
                    </a:lnTo>
                    <a:lnTo>
                      <a:pt x="262" y="470"/>
                    </a:lnTo>
                    <a:lnTo>
                      <a:pt x="264" y="476"/>
                    </a:lnTo>
                    <a:lnTo>
                      <a:pt x="268" y="482"/>
                    </a:lnTo>
                    <a:lnTo>
                      <a:pt x="268" y="482"/>
                    </a:lnTo>
                    <a:lnTo>
                      <a:pt x="274" y="486"/>
                    </a:lnTo>
                    <a:lnTo>
                      <a:pt x="278" y="492"/>
                    </a:lnTo>
                    <a:lnTo>
                      <a:pt x="280" y="500"/>
                    </a:lnTo>
                    <a:lnTo>
                      <a:pt x="278" y="510"/>
                    </a:lnTo>
                    <a:lnTo>
                      <a:pt x="278" y="510"/>
                    </a:lnTo>
                    <a:lnTo>
                      <a:pt x="262" y="568"/>
                    </a:lnTo>
                    <a:lnTo>
                      <a:pt x="250" y="608"/>
                    </a:lnTo>
                    <a:lnTo>
                      <a:pt x="240" y="638"/>
                    </a:lnTo>
                    <a:lnTo>
                      <a:pt x="240" y="638"/>
                    </a:lnTo>
                    <a:lnTo>
                      <a:pt x="226" y="680"/>
                    </a:lnTo>
                    <a:lnTo>
                      <a:pt x="208" y="722"/>
                    </a:lnTo>
                    <a:lnTo>
                      <a:pt x="208" y="722"/>
                    </a:lnTo>
                    <a:lnTo>
                      <a:pt x="200" y="744"/>
                    </a:lnTo>
                    <a:lnTo>
                      <a:pt x="192" y="766"/>
                    </a:lnTo>
                    <a:lnTo>
                      <a:pt x="180" y="800"/>
                    </a:lnTo>
                    <a:lnTo>
                      <a:pt x="180" y="800"/>
                    </a:lnTo>
                    <a:lnTo>
                      <a:pt x="178" y="810"/>
                    </a:lnTo>
                    <a:lnTo>
                      <a:pt x="178" y="814"/>
                    </a:lnTo>
                    <a:lnTo>
                      <a:pt x="182" y="818"/>
                    </a:lnTo>
                    <a:lnTo>
                      <a:pt x="192" y="824"/>
                    </a:lnTo>
                    <a:lnTo>
                      <a:pt x="192" y="824"/>
                    </a:lnTo>
                    <a:lnTo>
                      <a:pt x="230" y="842"/>
                    </a:lnTo>
                    <a:lnTo>
                      <a:pt x="230" y="842"/>
                    </a:lnTo>
                    <a:lnTo>
                      <a:pt x="232" y="846"/>
                    </a:lnTo>
                    <a:lnTo>
                      <a:pt x="234" y="852"/>
                    </a:lnTo>
                    <a:lnTo>
                      <a:pt x="234" y="862"/>
                    </a:lnTo>
                    <a:lnTo>
                      <a:pt x="234" y="862"/>
                    </a:lnTo>
                    <a:lnTo>
                      <a:pt x="234" y="880"/>
                    </a:lnTo>
                    <a:lnTo>
                      <a:pt x="232" y="886"/>
                    </a:lnTo>
                    <a:lnTo>
                      <a:pt x="230" y="894"/>
                    </a:lnTo>
                    <a:lnTo>
                      <a:pt x="230" y="894"/>
                    </a:lnTo>
                    <a:lnTo>
                      <a:pt x="228" y="900"/>
                    </a:lnTo>
                    <a:lnTo>
                      <a:pt x="226" y="908"/>
                    </a:lnTo>
                    <a:lnTo>
                      <a:pt x="228" y="918"/>
                    </a:lnTo>
                    <a:lnTo>
                      <a:pt x="232" y="932"/>
                    </a:lnTo>
                    <a:lnTo>
                      <a:pt x="232" y="932"/>
                    </a:lnTo>
                    <a:lnTo>
                      <a:pt x="240" y="962"/>
                    </a:lnTo>
                    <a:lnTo>
                      <a:pt x="246" y="974"/>
                    </a:lnTo>
                    <a:lnTo>
                      <a:pt x="254" y="988"/>
                    </a:lnTo>
                    <a:lnTo>
                      <a:pt x="254" y="988"/>
                    </a:lnTo>
                    <a:lnTo>
                      <a:pt x="272" y="1022"/>
                    </a:lnTo>
                    <a:lnTo>
                      <a:pt x="288" y="1052"/>
                    </a:lnTo>
                    <a:lnTo>
                      <a:pt x="288" y="1052"/>
                    </a:lnTo>
                    <a:lnTo>
                      <a:pt x="294" y="1066"/>
                    </a:lnTo>
                    <a:lnTo>
                      <a:pt x="302" y="1078"/>
                    </a:lnTo>
                    <a:lnTo>
                      <a:pt x="310" y="1090"/>
                    </a:lnTo>
                    <a:lnTo>
                      <a:pt x="310" y="1090"/>
                    </a:lnTo>
                    <a:lnTo>
                      <a:pt x="300" y="1092"/>
                    </a:lnTo>
                    <a:lnTo>
                      <a:pt x="290" y="1096"/>
                    </a:lnTo>
                    <a:lnTo>
                      <a:pt x="286" y="1100"/>
                    </a:lnTo>
                    <a:lnTo>
                      <a:pt x="284" y="1104"/>
                    </a:lnTo>
                    <a:lnTo>
                      <a:pt x="284" y="1104"/>
                    </a:lnTo>
                    <a:lnTo>
                      <a:pt x="280" y="1114"/>
                    </a:lnTo>
                    <a:lnTo>
                      <a:pt x="278" y="1122"/>
                    </a:lnTo>
                    <a:lnTo>
                      <a:pt x="276" y="1128"/>
                    </a:lnTo>
                    <a:lnTo>
                      <a:pt x="272" y="1132"/>
                    </a:lnTo>
                    <a:lnTo>
                      <a:pt x="272" y="1132"/>
                    </a:lnTo>
                    <a:lnTo>
                      <a:pt x="266" y="1136"/>
                    </a:lnTo>
                    <a:lnTo>
                      <a:pt x="260" y="1142"/>
                    </a:lnTo>
                    <a:lnTo>
                      <a:pt x="246" y="1158"/>
                    </a:lnTo>
                    <a:lnTo>
                      <a:pt x="246" y="1158"/>
                    </a:lnTo>
                    <a:lnTo>
                      <a:pt x="238" y="1166"/>
                    </a:lnTo>
                    <a:lnTo>
                      <a:pt x="230" y="1174"/>
                    </a:lnTo>
                    <a:lnTo>
                      <a:pt x="200" y="1192"/>
                    </a:lnTo>
                    <a:lnTo>
                      <a:pt x="200" y="1192"/>
                    </a:lnTo>
                    <a:lnTo>
                      <a:pt x="168" y="1210"/>
                    </a:lnTo>
                    <a:lnTo>
                      <a:pt x="158" y="1216"/>
                    </a:lnTo>
                    <a:lnTo>
                      <a:pt x="150" y="1226"/>
                    </a:lnTo>
                    <a:lnTo>
                      <a:pt x="150" y="1226"/>
                    </a:lnTo>
                    <a:lnTo>
                      <a:pt x="142" y="1238"/>
                    </a:lnTo>
                    <a:lnTo>
                      <a:pt x="136" y="1248"/>
                    </a:lnTo>
                    <a:lnTo>
                      <a:pt x="132" y="1256"/>
                    </a:lnTo>
                    <a:lnTo>
                      <a:pt x="128" y="1260"/>
                    </a:lnTo>
                    <a:lnTo>
                      <a:pt x="126" y="1262"/>
                    </a:lnTo>
                    <a:lnTo>
                      <a:pt x="126" y="1262"/>
                    </a:lnTo>
                    <a:lnTo>
                      <a:pt x="106" y="1266"/>
                    </a:lnTo>
                    <a:lnTo>
                      <a:pt x="84" y="1268"/>
                    </a:lnTo>
                    <a:lnTo>
                      <a:pt x="84" y="1268"/>
                    </a:lnTo>
                    <a:lnTo>
                      <a:pt x="74" y="1268"/>
                    </a:lnTo>
                    <a:lnTo>
                      <a:pt x="66" y="1270"/>
                    </a:lnTo>
                    <a:lnTo>
                      <a:pt x="60" y="1274"/>
                    </a:lnTo>
                    <a:lnTo>
                      <a:pt x="52" y="1278"/>
                    </a:lnTo>
                    <a:lnTo>
                      <a:pt x="52" y="1278"/>
                    </a:lnTo>
                    <a:lnTo>
                      <a:pt x="32" y="1294"/>
                    </a:lnTo>
                    <a:lnTo>
                      <a:pt x="32" y="1294"/>
                    </a:lnTo>
                    <a:lnTo>
                      <a:pt x="30" y="1296"/>
                    </a:lnTo>
                    <a:lnTo>
                      <a:pt x="18" y="1298"/>
                    </a:lnTo>
                    <a:lnTo>
                      <a:pt x="18" y="1298"/>
                    </a:lnTo>
                    <a:lnTo>
                      <a:pt x="10" y="1298"/>
                    </a:lnTo>
                    <a:lnTo>
                      <a:pt x="4" y="1302"/>
                    </a:lnTo>
                    <a:lnTo>
                      <a:pt x="2" y="1308"/>
                    </a:lnTo>
                    <a:lnTo>
                      <a:pt x="0" y="1316"/>
                    </a:lnTo>
                    <a:lnTo>
                      <a:pt x="0" y="1316"/>
                    </a:lnTo>
                    <a:lnTo>
                      <a:pt x="4" y="1332"/>
                    </a:lnTo>
                    <a:lnTo>
                      <a:pt x="12" y="1362"/>
                    </a:lnTo>
                    <a:lnTo>
                      <a:pt x="26" y="1422"/>
                    </a:lnTo>
                    <a:lnTo>
                      <a:pt x="26" y="1422"/>
                    </a:lnTo>
                    <a:lnTo>
                      <a:pt x="34" y="1446"/>
                    </a:lnTo>
                    <a:lnTo>
                      <a:pt x="44" y="1470"/>
                    </a:lnTo>
                    <a:lnTo>
                      <a:pt x="54" y="1490"/>
                    </a:lnTo>
                    <a:lnTo>
                      <a:pt x="66" y="1506"/>
                    </a:lnTo>
                    <a:lnTo>
                      <a:pt x="66" y="1506"/>
                    </a:lnTo>
                    <a:lnTo>
                      <a:pt x="80" y="1518"/>
                    </a:lnTo>
                    <a:lnTo>
                      <a:pt x="94" y="1528"/>
                    </a:lnTo>
                    <a:lnTo>
                      <a:pt x="110" y="1536"/>
                    </a:lnTo>
                    <a:lnTo>
                      <a:pt x="120" y="1540"/>
                    </a:lnTo>
                    <a:lnTo>
                      <a:pt x="120" y="1540"/>
                    </a:lnTo>
                    <a:lnTo>
                      <a:pt x="122" y="1540"/>
                    </a:lnTo>
                    <a:lnTo>
                      <a:pt x="126" y="1538"/>
                    </a:lnTo>
                    <a:lnTo>
                      <a:pt x="132" y="1534"/>
                    </a:lnTo>
                    <a:lnTo>
                      <a:pt x="138" y="1528"/>
                    </a:lnTo>
                    <a:lnTo>
                      <a:pt x="138" y="1528"/>
                    </a:lnTo>
                    <a:lnTo>
                      <a:pt x="140" y="1520"/>
                    </a:lnTo>
                    <a:lnTo>
                      <a:pt x="140" y="1510"/>
                    </a:lnTo>
                    <a:lnTo>
                      <a:pt x="138" y="1502"/>
                    </a:lnTo>
                    <a:lnTo>
                      <a:pt x="138" y="1502"/>
                    </a:lnTo>
                    <a:lnTo>
                      <a:pt x="134" y="1492"/>
                    </a:lnTo>
                    <a:lnTo>
                      <a:pt x="128" y="1484"/>
                    </a:lnTo>
                    <a:lnTo>
                      <a:pt x="122" y="1478"/>
                    </a:lnTo>
                    <a:lnTo>
                      <a:pt x="122" y="1478"/>
                    </a:lnTo>
                    <a:lnTo>
                      <a:pt x="124" y="1474"/>
                    </a:lnTo>
                    <a:lnTo>
                      <a:pt x="124" y="1466"/>
                    </a:lnTo>
                    <a:lnTo>
                      <a:pt x="124" y="1466"/>
                    </a:lnTo>
                    <a:lnTo>
                      <a:pt x="124" y="1450"/>
                    </a:lnTo>
                    <a:lnTo>
                      <a:pt x="126" y="1434"/>
                    </a:lnTo>
                    <a:lnTo>
                      <a:pt x="126" y="1434"/>
                    </a:lnTo>
                    <a:lnTo>
                      <a:pt x="128" y="1428"/>
                    </a:lnTo>
                    <a:lnTo>
                      <a:pt x="132" y="1424"/>
                    </a:lnTo>
                    <a:lnTo>
                      <a:pt x="136" y="1418"/>
                    </a:lnTo>
                    <a:lnTo>
                      <a:pt x="136" y="1412"/>
                    </a:lnTo>
                    <a:lnTo>
                      <a:pt x="136" y="1412"/>
                    </a:lnTo>
                    <a:lnTo>
                      <a:pt x="136" y="1408"/>
                    </a:lnTo>
                    <a:lnTo>
                      <a:pt x="136" y="1404"/>
                    </a:lnTo>
                    <a:lnTo>
                      <a:pt x="138" y="1400"/>
                    </a:lnTo>
                    <a:lnTo>
                      <a:pt x="138" y="1400"/>
                    </a:lnTo>
                    <a:lnTo>
                      <a:pt x="142" y="1398"/>
                    </a:lnTo>
                    <a:lnTo>
                      <a:pt x="148" y="1396"/>
                    </a:lnTo>
                    <a:lnTo>
                      <a:pt x="152" y="1394"/>
                    </a:lnTo>
                    <a:lnTo>
                      <a:pt x="152" y="1394"/>
                    </a:lnTo>
                    <a:lnTo>
                      <a:pt x="154" y="1390"/>
                    </a:lnTo>
                    <a:lnTo>
                      <a:pt x="154" y="1386"/>
                    </a:lnTo>
                    <a:lnTo>
                      <a:pt x="150" y="1376"/>
                    </a:lnTo>
                    <a:lnTo>
                      <a:pt x="150" y="1376"/>
                    </a:lnTo>
                    <a:lnTo>
                      <a:pt x="150" y="1370"/>
                    </a:lnTo>
                    <a:lnTo>
                      <a:pt x="152" y="1370"/>
                    </a:lnTo>
                    <a:lnTo>
                      <a:pt x="160" y="1372"/>
                    </a:lnTo>
                    <a:lnTo>
                      <a:pt x="160" y="1372"/>
                    </a:lnTo>
                    <a:lnTo>
                      <a:pt x="166" y="1374"/>
                    </a:lnTo>
                    <a:lnTo>
                      <a:pt x="174" y="1376"/>
                    </a:lnTo>
                    <a:lnTo>
                      <a:pt x="178" y="1376"/>
                    </a:lnTo>
                    <a:lnTo>
                      <a:pt x="182" y="1374"/>
                    </a:lnTo>
                    <a:lnTo>
                      <a:pt x="184" y="1372"/>
                    </a:lnTo>
                    <a:lnTo>
                      <a:pt x="184" y="1368"/>
                    </a:lnTo>
                    <a:lnTo>
                      <a:pt x="184" y="1368"/>
                    </a:lnTo>
                    <a:lnTo>
                      <a:pt x="186" y="1362"/>
                    </a:lnTo>
                    <a:lnTo>
                      <a:pt x="188" y="1358"/>
                    </a:lnTo>
                    <a:lnTo>
                      <a:pt x="196" y="1350"/>
                    </a:lnTo>
                    <a:lnTo>
                      <a:pt x="208" y="1342"/>
                    </a:lnTo>
                    <a:lnTo>
                      <a:pt x="220" y="1338"/>
                    </a:lnTo>
                    <a:lnTo>
                      <a:pt x="220" y="1338"/>
                    </a:lnTo>
                    <a:lnTo>
                      <a:pt x="260" y="1324"/>
                    </a:lnTo>
                    <a:lnTo>
                      <a:pt x="282" y="1312"/>
                    </a:lnTo>
                    <a:lnTo>
                      <a:pt x="302" y="1302"/>
                    </a:lnTo>
                    <a:lnTo>
                      <a:pt x="302" y="1302"/>
                    </a:lnTo>
                    <a:lnTo>
                      <a:pt x="316" y="1286"/>
                    </a:lnTo>
                    <a:lnTo>
                      <a:pt x="334" y="1268"/>
                    </a:lnTo>
                    <a:lnTo>
                      <a:pt x="350" y="1248"/>
                    </a:lnTo>
                    <a:lnTo>
                      <a:pt x="350" y="1248"/>
                    </a:lnTo>
                    <a:lnTo>
                      <a:pt x="354" y="1262"/>
                    </a:lnTo>
                    <a:lnTo>
                      <a:pt x="356" y="1292"/>
                    </a:lnTo>
                    <a:lnTo>
                      <a:pt x="356" y="1292"/>
                    </a:lnTo>
                    <a:lnTo>
                      <a:pt x="354" y="1322"/>
                    </a:lnTo>
                    <a:lnTo>
                      <a:pt x="354" y="1334"/>
                    </a:lnTo>
                    <a:lnTo>
                      <a:pt x="350" y="1342"/>
                    </a:lnTo>
                    <a:lnTo>
                      <a:pt x="350" y="1342"/>
                    </a:lnTo>
                    <a:lnTo>
                      <a:pt x="340" y="1358"/>
                    </a:lnTo>
                    <a:lnTo>
                      <a:pt x="338" y="1364"/>
                    </a:lnTo>
                    <a:lnTo>
                      <a:pt x="338" y="1368"/>
                    </a:lnTo>
                    <a:lnTo>
                      <a:pt x="338" y="1372"/>
                    </a:lnTo>
                    <a:lnTo>
                      <a:pt x="338" y="1372"/>
                    </a:lnTo>
                    <a:lnTo>
                      <a:pt x="342" y="1378"/>
                    </a:lnTo>
                    <a:lnTo>
                      <a:pt x="342" y="1384"/>
                    </a:lnTo>
                    <a:lnTo>
                      <a:pt x="340" y="1388"/>
                    </a:lnTo>
                    <a:lnTo>
                      <a:pt x="338" y="1394"/>
                    </a:lnTo>
                    <a:lnTo>
                      <a:pt x="338" y="1394"/>
                    </a:lnTo>
                    <a:lnTo>
                      <a:pt x="334" y="1400"/>
                    </a:lnTo>
                    <a:lnTo>
                      <a:pt x="334" y="1404"/>
                    </a:lnTo>
                    <a:lnTo>
                      <a:pt x="336" y="1418"/>
                    </a:lnTo>
                    <a:lnTo>
                      <a:pt x="336" y="1418"/>
                    </a:lnTo>
                    <a:lnTo>
                      <a:pt x="338" y="1424"/>
                    </a:lnTo>
                    <a:lnTo>
                      <a:pt x="338" y="1430"/>
                    </a:lnTo>
                    <a:lnTo>
                      <a:pt x="336" y="1436"/>
                    </a:lnTo>
                    <a:lnTo>
                      <a:pt x="332" y="1444"/>
                    </a:lnTo>
                    <a:lnTo>
                      <a:pt x="332" y="1444"/>
                    </a:lnTo>
                    <a:lnTo>
                      <a:pt x="326" y="1454"/>
                    </a:lnTo>
                    <a:lnTo>
                      <a:pt x="322" y="1464"/>
                    </a:lnTo>
                    <a:lnTo>
                      <a:pt x="322" y="1472"/>
                    </a:lnTo>
                    <a:lnTo>
                      <a:pt x="324" y="1480"/>
                    </a:lnTo>
                    <a:lnTo>
                      <a:pt x="324" y="1480"/>
                    </a:lnTo>
                    <a:lnTo>
                      <a:pt x="332" y="1490"/>
                    </a:lnTo>
                    <a:lnTo>
                      <a:pt x="334" y="1496"/>
                    </a:lnTo>
                    <a:lnTo>
                      <a:pt x="334" y="1502"/>
                    </a:lnTo>
                    <a:lnTo>
                      <a:pt x="334" y="1502"/>
                    </a:lnTo>
                    <a:lnTo>
                      <a:pt x="332" y="1510"/>
                    </a:lnTo>
                    <a:lnTo>
                      <a:pt x="330" y="1520"/>
                    </a:lnTo>
                    <a:lnTo>
                      <a:pt x="330" y="1532"/>
                    </a:lnTo>
                    <a:lnTo>
                      <a:pt x="332" y="1536"/>
                    </a:lnTo>
                    <a:lnTo>
                      <a:pt x="334" y="1540"/>
                    </a:lnTo>
                    <a:lnTo>
                      <a:pt x="334" y="1540"/>
                    </a:lnTo>
                    <a:lnTo>
                      <a:pt x="340" y="1542"/>
                    </a:lnTo>
                    <a:lnTo>
                      <a:pt x="350" y="1546"/>
                    </a:lnTo>
                    <a:lnTo>
                      <a:pt x="382" y="1554"/>
                    </a:lnTo>
                    <a:lnTo>
                      <a:pt x="418" y="1562"/>
                    </a:lnTo>
                    <a:lnTo>
                      <a:pt x="452" y="1564"/>
                    </a:lnTo>
                    <a:lnTo>
                      <a:pt x="452" y="1564"/>
                    </a:lnTo>
                    <a:lnTo>
                      <a:pt x="510" y="1564"/>
                    </a:lnTo>
                    <a:lnTo>
                      <a:pt x="534" y="1564"/>
                    </a:lnTo>
                    <a:lnTo>
                      <a:pt x="544" y="1562"/>
                    </a:lnTo>
                    <a:lnTo>
                      <a:pt x="552" y="1560"/>
                    </a:lnTo>
                    <a:lnTo>
                      <a:pt x="552" y="1560"/>
                    </a:lnTo>
                    <a:lnTo>
                      <a:pt x="562" y="1556"/>
                    </a:lnTo>
                    <a:lnTo>
                      <a:pt x="570" y="1552"/>
                    </a:lnTo>
                    <a:lnTo>
                      <a:pt x="576" y="1546"/>
                    </a:lnTo>
                    <a:lnTo>
                      <a:pt x="578" y="1542"/>
                    </a:lnTo>
                    <a:lnTo>
                      <a:pt x="578" y="1542"/>
                    </a:lnTo>
                    <a:lnTo>
                      <a:pt x="576" y="1536"/>
                    </a:lnTo>
                    <a:lnTo>
                      <a:pt x="576" y="1532"/>
                    </a:lnTo>
                    <a:lnTo>
                      <a:pt x="572" y="1528"/>
                    </a:lnTo>
                    <a:lnTo>
                      <a:pt x="572" y="1528"/>
                    </a:lnTo>
                    <a:lnTo>
                      <a:pt x="568" y="1524"/>
                    </a:lnTo>
                    <a:lnTo>
                      <a:pt x="562" y="1518"/>
                    </a:lnTo>
                    <a:lnTo>
                      <a:pt x="554" y="1512"/>
                    </a:lnTo>
                    <a:lnTo>
                      <a:pt x="554" y="1512"/>
                    </a:lnTo>
                    <a:lnTo>
                      <a:pt x="534" y="1502"/>
                    </a:lnTo>
                    <a:lnTo>
                      <a:pt x="520" y="1496"/>
                    </a:lnTo>
                    <a:lnTo>
                      <a:pt x="520" y="1496"/>
                    </a:lnTo>
                    <a:lnTo>
                      <a:pt x="506" y="1484"/>
                    </a:lnTo>
                    <a:lnTo>
                      <a:pt x="498" y="1476"/>
                    </a:lnTo>
                    <a:lnTo>
                      <a:pt x="490" y="1472"/>
                    </a:lnTo>
                    <a:lnTo>
                      <a:pt x="490" y="1472"/>
                    </a:lnTo>
                    <a:lnTo>
                      <a:pt x="490" y="1470"/>
                    </a:lnTo>
                    <a:lnTo>
                      <a:pt x="488" y="1466"/>
                    </a:lnTo>
                    <a:lnTo>
                      <a:pt x="484" y="1460"/>
                    </a:lnTo>
                    <a:lnTo>
                      <a:pt x="484" y="1460"/>
                    </a:lnTo>
                    <a:lnTo>
                      <a:pt x="472" y="1446"/>
                    </a:lnTo>
                    <a:lnTo>
                      <a:pt x="472" y="1446"/>
                    </a:lnTo>
                    <a:lnTo>
                      <a:pt x="472" y="1442"/>
                    </a:lnTo>
                    <a:lnTo>
                      <a:pt x="474" y="1438"/>
                    </a:lnTo>
                    <a:lnTo>
                      <a:pt x="472" y="1432"/>
                    </a:lnTo>
                    <a:lnTo>
                      <a:pt x="472" y="1432"/>
                    </a:lnTo>
                    <a:lnTo>
                      <a:pt x="470" y="1428"/>
                    </a:lnTo>
                    <a:lnTo>
                      <a:pt x="468" y="1424"/>
                    </a:lnTo>
                    <a:lnTo>
                      <a:pt x="464" y="1422"/>
                    </a:lnTo>
                    <a:lnTo>
                      <a:pt x="464" y="1422"/>
                    </a:lnTo>
                    <a:lnTo>
                      <a:pt x="466" y="1424"/>
                    </a:lnTo>
                    <a:lnTo>
                      <a:pt x="472" y="1424"/>
                    </a:lnTo>
                    <a:lnTo>
                      <a:pt x="474" y="1424"/>
                    </a:lnTo>
                    <a:lnTo>
                      <a:pt x="476" y="1422"/>
                    </a:lnTo>
                    <a:lnTo>
                      <a:pt x="476" y="1418"/>
                    </a:lnTo>
                    <a:lnTo>
                      <a:pt x="476" y="1412"/>
                    </a:lnTo>
                    <a:lnTo>
                      <a:pt x="476" y="1412"/>
                    </a:lnTo>
                    <a:lnTo>
                      <a:pt x="474" y="1402"/>
                    </a:lnTo>
                    <a:lnTo>
                      <a:pt x="470" y="1394"/>
                    </a:lnTo>
                    <a:lnTo>
                      <a:pt x="464" y="1390"/>
                    </a:lnTo>
                    <a:lnTo>
                      <a:pt x="458" y="1386"/>
                    </a:lnTo>
                    <a:lnTo>
                      <a:pt x="458" y="1386"/>
                    </a:lnTo>
                    <a:lnTo>
                      <a:pt x="454" y="1382"/>
                    </a:lnTo>
                    <a:lnTo>
                      <a:pt x="452" y="1376"/>
                    </a:lnTo>
                    <a:lnTo>
                      <a:pt x="456" y="1370"/>
                    </a:lnTo>
                    <a:lnTo>
                      <a:pt x="464" y="1362"/>
                    </a:lnTo>
                    <a:lnTo>
                      <a:pt x="464" y="1362"/>
                    </a:lnTo>
                    <a:lnTo>
                      <a:pt x="476" y="1356"/>
                    </a:lnTo>
                    <a:lnTo>
                      <a:pt x="486" y="1350"/>
                    </a:lnTo>
                    <a:lnTo>
                      <a:pt x="490" y="1344"/>
                    </a:lnTo>
                    <a:lnTo>
                      <a:pt x="496" y="1338"/>
                    </a:lnTo>
                    <a:lnTo>
                      <a:pt x="500" y="1328"/>
                    </a:lnTo>
                    <a:lnTo>
                      <a:pt x="504" y="1314"/>
                    </a:lnTo>
                    <a:lnTo>
                      <a:pt x="504" y="1314"/>
                    </a:lnTo>
                    <a:lnTo>
                      <a:pt x="508" y="1290"/>
                    </a:lnTo>
                    <a:lnTo>
                      <a:pt x="510" y="1276"/>
                    </a:lnTo>
                    <a:lnTo>
                      <a:pt x="510" y="1264"/>
                    </a:lnTo>
                    <a:lnTo>
                      <a:pt x="508" y="1250"/>
                    </a:lnTo>
                    <a:lnTo>
                      <a:pt x="508" y="1250"/>
                    </a:lnTo>
                    <a:lnTo>
                      <a:pt x="500" y="1222"/>
                    </a:lnTo>
                    <a:lnTo>
                      <a:pt x="498" y="1210"/>
                    </a:lnTo>
                    <a:lnTo>
                      <a:pt x="498" y="1198"/>
                    </a:lnTo>
                    <a:lnTo>
                      <a:pt x="498" y="1198"/>
                    </a:lnTo>
                    <a:lnTo>
                      <a:pt x="506" y="1154"/>
                    </a:lnTo>
                    <a:lnTo>
                      <a:pt x="512" y="1100"/>
                    </a:lnTo>
                    <a:lnTo>
                      <a:pt x="512" y="1100"/>
                    </a:lnTo>
                    <a:lnTo>
                      <a:pt x="512" y="1080"/>
                    </a:lnTo>
                    <a:lnTo>
                      <a:pt x="510" y="1064"/>
                    </a:lnTo>
                    <a:lnTo>
                      <a:pt x="506" y="1048"/>
                    </a:lnTo>
                    <a:lnTo>
                      <a:pt x="504" y="1028"/>
                    </a:lnTo>
                    <a:lnTo>
                      <a:pt x="504" y="1028"/>
                    </a:lnTo>
                    <a:lnTo>
                      <a:pt x="506" y="1008"/>
                    </a:lnTo>
                    <a:lnTo>
                      <a:pt x="504" y="994"/>
                    </a:lnTo>
                    <a:lnTo>
                      <a:pt x="502" y="982"/>
                    </a:lnTo>
                    <a:lnTo>
                      <a:pt x="498" y="974"/>
                    </a:lnTo>
                    <a:lnTo>
                      <a:pt x="498" y="974"/>
                    </a:lnTo>
                    <a:lnTo>
                      <a:pt x="482" y="956"/>
                    </a:lnTo>
                    <a:lnTo>
                      <a:pt x="482" y="956"/>
                    </a:lnTo>
                    <a:lnTo>
                      <a:pt x="484" y="958"/>
                    </a:lnTo>
                    <a:lnTo>
                      <a:pt x="486" y="958"/>
                    </a:lnTo>
                    <a:lnTo>
                      <a:pt x="490" y="952"/>
                    </a:lnTo>
                    <a:lnTo>
                      <a:pt x="494" y="942"/>
                    </a:lnTo>
                    <a:lnTo>
                      <a:pt x="494" y="942"/>
                    </a:lnTo>
                    <a:lnTo>
                      <a:pt x="496" y="922"/>
                    </a:lnTo>
                    <a:lnTo>
                      <a:pt x="496" y="900"/>
                    </a:lnTo>
                    <a:lnTo>
                      <a:pt x="494" y="878"/>
                    </a:lnTo>
                    <a:lnTo>
                      <a:pt x="494" y="878"/>
                    </a:lnTo>
                    <a:lnTo>
                      <a:pt x="500" y="886"/>
                    </a:lnTo>
                    <a:lnTo>
                      <a:pt x="504" y="890"/>
                    </a:lnTo>
                    <a:lnTo>
                      <a:pt x="506" y="890"/>
                    </a:lnTo>
                    <a:lnTo>
                      <a:pt x="510" y="890"/>
                    </a:lnTo>
                    <a:lnTo>
                      <a:pt x="510" y="890"/>
                    </a:lnTo>
                    <a:lnTo>
                      <a:pt x="514" y="884"/>
                    </a:lnTo>
                    <a:lnTo>
                      <a:pt x="514" y="876"/>
                    </a:lnTo>
                    <a:lnTo>
                      <a:pt x="518" y="844"/>
                    </a:lnTo>
                    <a:lnTo>
                      <a:pt x="518" y="844"/>
                    </a:lnTo>
                    <a:lnTo>
                      <a:pt x="520" y="806"/>
                    </a:lnTo>
                    <a:lnTo>
                      <a:pt x="522" y="784"/>
                    </a:lnTo>
                    <a:lnTo>
                      <a:pt x="526" y="754"/>
                    </a:lnTo>
                    <a:lnTo>
                      <a:pt x="526" y="754"/>
                    </a:lnTo>
                    <a:lnTo>
                      <a:pt x="532" y="726"/>
                    </a:lnTo>
                    <a:lnTo>
                      <a:pt x="538" y="702"/>
                    </a:lnTo>
                    <a:lnTo>
                      <a:pt x="544" y="684"/>
                    </a:lnTo>
                    <a:lnTo>
                      <a:pt x="546" y="668"/>
                    </a:lnTo>
                    <a:lnTo>
                      <a:pt x="546" y="668"/>
                    </a:lnTo>
                    <a:lnTo>
                      <a:pt x="550" y="640"/>
                    </a:lnTo>
                    <a:lnTo>
                      <a:pt x="554" y="610"/>
                    </a:lnTo>
                    <a:lnTo>
                      <a:pt x="554" y="610"/>
                    </a:lnTo>
                    <a:lnTo>
                      <a:pt x="564" y="562"/>
                    </a:lnTo>
                    <a:lnTo>
                      <a:pt x="564" y="562"/>
                    </a:lnTo>
                    <a:lnTo>
                      <a:pt x="564" y="566"/>
                    </a:lnTo>
                    <a:lnTo>
                      <a:pt x="566" y="572"/>
                    </a:lnTo>
                    <a:lnTo>
                      <a:pt x="570" y="582"/>
                    </a:lnTo>
                    <a:lnTo>
                      <a:pt x="578" y="592"/>
                    </a:lnTo>
                    <a:lnTo>
                      <a:pt x="578" y="592"/>
                    </a:lnTo>
                    <a:lnTo>
                      <a:pt x="596" y="612"/>
                    </a:lnTo>
                    <a:lnTo>
                      <a:pt x="604" y="618"/>
                    </a:lnTo>
                    <a:lnTo>
                      <a:pt x="612" y="622"/>
                    </a:lnTo>
                    <a:lnTo>
                      <a:pt x="612" y="622"/>
                    </a:lnTo>
                    <a:lnTo>
                      <a:pt x="626" y="630"/>
                    </a:lnTo>
                    <a:lnTo>
                      <a:pt x="630" y="634"/>
                    </a:lnTo>
                    <a:lnTo>
                      <a:pt x="636" y="636"/>
                    </a:lnTo>
                    <a:lnTo>
                      <a:pt x="636" y="636"/>
                    </a:lnTo>
                    <a:lnTo>
                      <a:pt x="642" y="634"/>
                    </a:lnTo>
                    <a:lnTo>
                      <a:pt x="650" y="630"/>
                    </a:lnTo>
                    <a:lnTo>
                      <a:pt x="656" y="622"/>
                    </a:lnTo>
                    <a:lnTo>
                      <a:pt x="656" y="622"/>
                    </a:lnTo>
                    <a:lnTo>
                      <a:pt x="670" y="632"/>
                    </a:lnTo>
                    <a:lnTo>
                      <a:pt x="686" y="642"/>
                    </a:lnTo>
                    <a:lnTo>
                      <a:pt x="706" y="652"/>
                    </a:lnTo>
                    <a:lnTo>
                      <a:pt x="706" y="652"/>
                    </a:lnTo>
                    <a:lnTo>
                      <a:pt x="726" y="662"/>
                    </a:lnTo>
                    <a:lnTo>
                      <a:pt x="740" y="670"/>
                    </a:lnTo>
                    <a:lnTo>
                      <a:pt x="754" y="680"/>
                    </a:lnTo>
                    <a:lnTo>
                      <a:pt x="754" y="680"/>
                    </a:lnTo>
                    <a:lnTo>
                      <a:pt x="754" y="686"/>
                    </a:lnTo>
                    <a:lnTo>
                      <a:pt x="758" y="692"/>
                    </a:lnTo>
                    <a:lnTo>
                      <a:pt x="762" y="700"/>
                    </a:lnTo>
                    <a:lnTo>
                      <a:pt x="762" y="700"/>
                    </a:lnTo>
                    <a:lnTo>
                      <a:pt x="774" y="712"/>
                    </a:lnTo>
                    <a:lnTo>
                      <a:pt x="780" y="722"/>
                    </a:lnTo>
                    <a:lnTo>
                      <a:pt x="780" y="722"/>
                    </a:lnTo>
                    <a:lnTo>
                      <a:pt x="782" y="726"/>
                    </a:lnTo>
                    <a:lnTo>
                      <a:pt x="786" y="728"/>
                    </a:lnTo>
                    <a:lnTo>
                      <a:pt x="790" y="730"/>
                    </a:lnTo>
                    <a:lnTo>
                      <a:pt x="790" y="730"/>
                    </a:lnTo>
                    <a:lnTo>
                      <a:pt x="796" y="728"/>
                    </a:lnTo>
                    <a:lnTo>
                      <a:pt x="796" y="728"/>
                    </a:lnTo>
                    <a:lnTo>
                      <a:pt x="794" y="732"/>
                    </a:lnTo>
                    <a:lnTo>
                      <a:pt x="794" y="736"/>
                    </a:lnTo>
                    <a:lnTo>
                      <a:pt x="794" y="740"/>
                    </a:lnTo>
                    <a:lnTo>
                      <a:pt x="794" y="740"/>
                    </a:lnTo>
                    <a:lnTo>
                      <a:pt x="796" y="746"/>
                    </a:lnTo>
                    <a:lnTo>
                      <a:pt x="800" y="748"/>
                    </a:lnTo>
                    <a:lnTo>
                      <a:pt x="800" y="748"/>
                    </a:lnTo>
                    <a:lnTo>
                      <a:pt x="796" y="750"/>
                    </a:lnTo>
                    <a:lnTo>
                      <a:pt x="792" y="758"/>
                    </a:lnTo>
                    <a:lnTo>
                      <a:pt x="792" y="758"/>
                    </a:lnTo>
                    <a:lnTo>
                      <a:pt x="792" y="764"/>
                    </a:lnTo>
                    <a:lnTo>
                      <a:pt x="794" y="768"/>
                    </a:lnTo>
                    <a:lnTo>
                      <a:pt x="794" y="768"/>
                    </a:lnTo>
                    <a:lnTo>
                      <a:pt x="796" y="770"/>
                    </a:lnTo>
                    <a:lnTo>
                      <a:pt x="796" y="774"/>
                    </a:lnTo>
                    <a:lnTo>
                      <a:pt x="796" y="776"/>
                    </a:lnTo>
                    <a:lnTo>
                      <a:pt x="798" y="778"/>
                    </a:lnTo>
                    <a:lnTo>
                      <a:pt x="798" y="778"/>
                    </a:lnTo>
                    <a:lnTo>
                      <a:pt x="802" y="780"/>
                    </a:lnTo>
                    <a:lnTo>
                      <a:pt x="806" y="778"/>
                    </a:lnTo>
                    <a:lnTo>
                      <a:pt x="814" y="776"/>
                    </a:lnTo>
                    <a:lnTo>
                      <a:pt x="814" y="776"/>
                    </a:lnTo>
                    <a:lnTo>
                      <a:pt x="820" y="772"/>
                    </a:lnTo>
                    <a:lnTo>
                      <a:pt x="826" y="768"/>
                    </a:lnTo>
                    <a:lnTo>
                      <a:pt x="826" y="768"/>
                    </a:lnTo>
                    <a:lnTo>
                      <a:pt x="840" y="754"/>
                    </a:lnTo>
                    <a:lnTo>
                      <a:pt x="840" y="754"/>
                    </a:lnTo>
                    <a:lnTo>
                      <a:pt x="840" y="746"/>
                    </a:lnTo>
                    <a:lnTo>
                      <a:pt x="840" y="736"/>
                    </a:lnTo>
                    <a:lnTo>
                      <a:pt x="840" y="736"/>
                    </a:lnTo>
                    <a:close/>
                    <a:moveTo>
                      <a:pt x="370" y="316"/>
                    </a:moveTo>
                    <a:lnTo>
                      <a:pt x="370" y="316"/>
                    </a:lnTo>
                    <a:lnTo>
                      <a:pt x="364" y="320"/>
                    </a:lnTo>
                    <a:lnTo>
                      <a:pt x="356" y="318"/>
                    </a:lnTo>
                    <a:lnTo>
                      <a:pt x="356" y="318"/>
                    </a:lnTo>
                    <a:lnTo>
                      <a:pt x="354" y="316"/>
                    </a:lnTo>
                    <a:lnTo>
                      <a:pt x="352" y="318"/>
                    </a:lnTo>
                    <a:lnTo>
                      <a:pt x="352" y="318"/>
                    </a:lnTo>
                    <a:lnTo>
                      <a:pt x="346" y="322"/>
                    </a:lnTo>
                    <a:lnTo>
                      <a:pt x="346" y="322"/>
                    </a:lnTo>
                    <a:lnTo>
                      <a:pt x="348" y="320"/>
                    </a:lnTo>
                    <a:lnTo>
                      <a:pt x="352" y="318"/>
                    </a:lnTo>
                    <a:lnTo>
                      <a:pt x="352" y="318"/>
                    </a:lnTo>
                    <a:lnTo>
                      <a:pt x="362" y="310"/>
                    </a:lnTo>
                    <a:lnTo>
                      <a:pt x="372" y="304"/>
                    </a:lnTo>
                    <a:lnTo>
                      <a:pt x="372" y="304"/>
                    </a:lnTo>
                    <a:lnTo>
                      <a:pt x="376" y="302"/>
                    </a:lnTo>
                    <a:lnTo>
                      <a:pt x="378" y="304"/>
                    </a:lnTo>
                    <a:lnTo>
                      <a:pt x="380" y="306"/>
                    </a:lnTo>
                    <a:lnTo>
                      <a:pt x="380" y="306"/>
                    </a:lnTo>
                    <a:lnTo>
                      <a:pt x="370" y="316"/>
                    </a:lnTo>
                    <a:lnTo>
                      <a:pt x="370" y="31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12542" tIns="56271" rIns="112542" bIns="56271" numCol="1" anchor="t" anchorCtr="0" compatLnSpc="1">
                <a:prstTxWarp prst="textNoShape">
                  <a:avLst/>
                </a:prstTxWarp>
                <a:scene3d>
                  <a:camera prst="orthographicFront"/>
                  <a:lightRig rig="threePt" dir="t"/>
                </a:scene3d>
                <a:sp3d>
                  <a:bevelT w="1270" h="1270"/>
                </a:sp3d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21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</p:grpSp>
      <p:cxnSp>
        <p:nvCxnSpPr>
          <p:cNvPr id="14" name="직선 연결선 13"/>
          <p:cNvCxnSpPr/>
          <p:nvPr/>
        </p:nvCxnSpPr>
        <p:spPr>
          <a:xfrm flipV="1">
            <a:off x="960664" y="2454123"/>
            <a:ext cx="10807351" cy="23371"/>
          </a:xfrm>
          <a:prstGeom prst="line">
            <a:avLst/>
          </a:prstGeom>
          <a:ln w="38100" cap="sq">
            <a:gradFill flip="none" rotWithShape="1">
              <a:gsLst>
                <a:gs pos="58000">
                  <a:srgbClr val="EC9609"/>
                </a:gs>
                <a:gs pos="21000">
                  <a:schemeClr val="accent1">
                    <a:lumMod val="5000"/>
                    <a:lumOff val="95000"/>
                    <a:alpha val="80000"/>
                  </a:schemeClr>
                </a:gs>
                <a:gs pos="82000">
                  <a:srgbClr val="C60023"/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DAE2E5B-0023-47AC-A4FA-CB2F9AE87A58}"/>
              </a:ext>
            </a:extLst>
          </p:cNvPr>
          <p:cNvSpPr/>
          <p:nvPr/>
        </p:nvSpPr>
        <p:spPr>
          <a:xfrm>
            <a:off x="68536" y="65832"/>
            <a:ext cx="12072664" cy="6741368"/>
          </a:xfrm>
          <a:prstGeom prst="rect">
            <a:avLst/>
          </a:prstGeom>
          <a:noFill/>
          <a:ln w="38100">
            <a:solidFill>
              <a:srgbClr val="93CD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21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08925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A804049B-3767-45BD-9F77-9878A9E12A0A}"/>
              </a:ext>
            </a:extLst>
          </p:cNvPr>
          <p:cNvSpPr/>
          <p:nvPr/>
        </p:nvSpPr>
        <p:spPr>
          <a:xfrm>
            <a:off x="1199456" y="1988840"/>
            <a:ext cx="10031814" cy="3888432"/>
          </a:xfrm>
          <a:prstGeom prst="rect">
            <a:avLst/>
          </a:prstGeom>
          <a:pattFill prst="dkUpDiag">
            <a:fgClr>
              <a:srgbClr val="EFEFF1"/>
            </a:fgClr>
            <a:bgClr>
              <a:schemeClr val="bg1"/>
            </a:bgClr>
          </a:pattFill>
          <a:ln w="9525" algn="ctr">
            <a:solidFill>
              <a:schemeClr val="accent3">
                <a:lumMod val="50000"/>
              </a:schemeClr>
            </a:solidFill>
            <a:round/>
            <a:headEnd/>
            <a:tailEnd/>
          </a:ln>
          <a:effectLst>
            <a:innerShdw blurRad="63500" dist="25400" dir="13500000">
              <a:prstClr val="black">
                <a:alpha val="20000"/>
              </a:prstClr>
            </a:innerShdw>
          </a:effec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2200" dirty="0" smtClean="0">
                <a:solidFill>
                  <a:srgbClr val="FF000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1. </a:t>
            </a:r>
            <a:r>
              <a:rPr lang="ko-KR" altLang="en-US" sz="2200" dirty="0" smtClean="0">
                <a:solidFill>
                  <a:srgbClr val="FF000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친환경적인 </a:t>
            </a:r>
            <a:r>
              <a:rPr lang="ko-KR" altLang="en-US" sz="2200" dirty="0">
                <a:solidFill>
                  <a:srgbClr val="FF000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시설 운영</a:t>
            </a:r>
            <a:r>
              <a:rPr lang="en-US" altLang="ko-KR" sz="2200" dirty="0">
                <a:solidFill>
                  <a:srgbClr val="FF000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: </a:t>
            </a:r>
            <a:endParaRPr lang="en-US" altLang="ko-KR" sz="2200" dirty="0" smtClean="0">
              <a:solidFill>
                <a:srgbClr val="FF0000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2200" dirty="0" smtClean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스포츠 </a:t>
            </a:r>
            <a:r>
              <a:rPr lang="ko-KR" altLang="en-US" sz="22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시설의 건물과 인프라 구축</a:t>
            </a:r>
            <a:r>
              <a:rPr lang="en-US" altLang="ko-KR" sz="22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, </a:t>
            </a:r>
            <a:r>
              <a:rPr lang="ko-KR" altLang="en-US" sz="22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운영 과정에서 </a:t>
            </a:r>
            <a:r>
              <a:rPr lang="ko-KR" altLang="en-US" sz="2200" dirty="0" smtClean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친환경적인 </a:t>
            </a:r>
            <a:r>
              <a:rPr lang="ko-KR" altLang="en-US" sz="22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방식을 </a:t>
            </a:r>
            <a:r>
              <a:rPr lang="ko-KR" altLang="en-US" sz="2200" dirty="0" smtClean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채택</a:t>
            </a:r>
            <a:r>
              <a:rPr lang="en-US" altLang="ko-KR" sz="2200" dirty="0" smtClean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.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2200" dirty="0" smtClean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에너지 </a:t>
            </a:r>
            <a:r>
              <a:rPr lang="ko-KR" altLang="en-US" sz="22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효율성을 높이고 재생에너지를 사용하여 탄소 배출을 </a:t>
            </a:r>
            <a:r>
              <a:rPr lang="ko-KR" altLang="en-US" sz="2200" dirty="0" smtClean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최소화</a:t>
            </a:r>
            <a:r>
              <a:rPr lang="en-US" altLang="ko-KR" sz="2200" dirty="0" smtClean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.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ko-KR" sz="220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2200" dirty="0" smtClean="0">
                <a:solidFill>
                  <a:srgbClr val="FF000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2. </a:t>
            </a:r>
            <a:r>
              <a:rPr lang="ko-KR" altLang="en-US" sz="2200" dirty="0" smtClean="0">
                <a:solidFill>
                  <a:srgbClr val="FF000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자원 </a:t>
            </a:r>
            <a:r>
              <a:rPr lang="ko-KR" altLang="en-US" sz="2200" dirty="0">
                <a:solidFill>
                  <a:srgbClr val="FF000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관리</a:t>
            </a:r>
            <a:r>
              <a:rPr lang="en-US" altLang="ko-KR" sz="2200" dirty="0">
                <a:solidFill>
                  <a:srgbClr val="FF000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: </a:t>
            </a:r>
            <a:endParaRPr lang="en-US" altLang="ko-KR" sz="2200" dirty="0" smtClean="0">
              <a:solidFill>
                <a:srgbClr val="FF0000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2200" dirty="0" smtClean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물과 </a:t>
            </a:r>
            <a:r>
              <a:rPr lang="ko-KR" altLang="en-US" sz="22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전기 사용을 최소화하고 재활용을 적극적으로 도입하여 </a:t>
            </a:r>
            <a:r>
              <a:rPr lang="ko-KR" altLang="en-US" sz="2200" dirty="0" smtClean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자원의</a:t>
            </a:r>
            <a:endParaRPr lang="en-US" altLang="ko-KR" sz="2200" dirty="0" smtClean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2200" dirty="0" smtClean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효율적인 사용 지향</a:t>
            </a:r>
            <a:r>
              <a:rPr lang="en-US" altLang="ko-KR" sz="2200" dirty="0" smtClean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.</a:t>
            </a:r>
            <a:endParaRPr lang="en-US" altLang="ko-KR" sz="220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ko-KR" sz="2200" dirty="0" smtClean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2200" dirty="0" smtClean="0">
                <a:solidFill>
                  <a:srgbClr val="FF000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3. </a:t>
            </a:r>
            <a:r>
              <a:rPr lang="ko-KR" altLang="en-US" sz="2200" dirty="0" smtClean="0">
                <a:solidFill>
                  <a:srgbClr val="FF000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지속 </a:t>
            </a:r>
            <a:r>
              <a:rPr lang="ko-KR" altLang="en-US" sz="2200" dirty="0">
                <a:solidFill>
                  <a:srgbClr val="FF000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가능한 이벤트</a:t>
            </a:r>
            <a:r>
              <a:rPr lang="en-US" altLang="ko-KR" sz="2200" dirty="0">
                <a:solidFill>
                  <a:srgbClr val="FF000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: </a:t>
            </a:r>
            <a:endParaRPr lang="en-US" altLang="ko-KR" sz="2200" dirty="0" smtClean="0">
              <a:solidFill>
                <a:srgbClr val="FF0000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2200" dirty="0" smtClean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스포츠 </a:t>
            </a:r>
            <a:r>
              <a:rPr lang="ko-KR" altLang="en-US" sz="22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이벤트를 개최할 때</a:t>
            </a:r>
            <a:r>
              <a:rPr lang="en-US" altLang="ko-KR" sz="22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, </a:t>
            </a:r>
            <a:r>
              <a:rPr lang="ko-KR" altLang="en-US" sz="22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환경 친화적인 방식으로 </a:t>
            </a:r>
            <a:endParaRPr lang="en-US" altLang="ko-KR" sz="2200" dirty="0" smtClean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2200" dirty="0" smtClean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이벤트를 </a:t>
            </a:r>
            <a:r>
              <a:rPr lang="ko-KR" altLang="en-US" sz="22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기획하고 </a:t>
            </a:r>
            <a:r>
              <a:rPr lang="ko-KR" altLang="en-US" sz="2200" dirty="0" smtClean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운영</a:t>
            </a:r>
            <a:r>
              <a:rPr lang="en-US" altLang="ko-KR" sz="2200" dirty="0" smtClean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, </a:t>
            </a:r>
            <a:r>
              <a:rPr lang="ko-KR" altLang="en-US" sz="22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폐기물 처리와 쓰레기 줄이기 등을 고려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51789D0-91CF-42CC-9905-55DE7D0EBAE7}"/>
              </a:ext>
            </a:extLst>
          </p:cNvPr>
          <p:cNvSpPr txBox="1"/>
          <p:nvPr/>
        </p:nvSpPr>
        <p:spPr>
          <a:xfrm>
            <a:off x="479376" y="294096"/>
            <a:ext cx="5256584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>
              <a:defRPr sz="2800" b="1" spc="-185">
                <a:solidFill>
                  <a:srgbClr val="0033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defRPr>
            </a:lvl1pPr>
          </a:lstStyle>
          <a:p>
            <a:r>
              <a:rPr lang="en-US" altLang="ko-KR" sz="3200" dirty="0" smtClean="0"/>
              <a:t>1. </a:t>
            </a:r>
            <a:r>
              <a:rPr lang="ko-KR" altLang="en-US" sz="3200" dirty="0" smtClean="0"/>
              <a:t>스포츠산업의 </a:t>
            </a:r>
            <a:r>
              <a:rPr lang="en-US" altLang="ko-KR" sz="3200" dirty="0" smtClean="0"/>
              <a:t>ESG</a:t>
            </a:r>
            <a:r>
              <a:rPr lang="ko-KR" altLang="en-US" sz="3200" dirty="0" smtClean="0"/>
              <a:t> 적용</a:t>
            </a:r>
            <a:endParaRPr lang="ko-KR" altLang="en-US" sz="3200" dirty="0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4C6B9852-E1DB-4F6B-9D25-7F56F9C00571}"/>
              </a:ext>
            </a:extLst>
          </p:cNvPr>
          <p:cNvGrpSpPr/>
          <p:nvPr/>
        </p:nvGrpSpPr>
        <p:grpSpPr>
          <a:xfrm>
            <a:off x="746775" y="1085564"/>
            <a:ext cx="8024412" cy="532453"/>
            <a:chOff x="746775" y="1085564"/>
            <a:chExt cx="5140726" cy="532453"/>
          </a:xfrm>
        </p:grpSpPr>
        <p:grpSp>
          <p:nvGrpSpPr>
            <p:cNvPr id="18" name="그룹 152">
              <a:extLst>
                <a:ext uri="{FF2B5EF4-FFF2-40B4-BE49-F238E27FC236}">
                  <a16:creationId xmlns:a16="http://schemas.microsoft.com/office/drawing/2014/main" id="{15A33492-F113-47FF-AB2C-61494863CA2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46775" y="1150312"/>
              <a:ext cx="166207" cy="299467"/>
              <a:chOff x="3000359" y="1036491"/>
              <a:chExt cx="316769" cy="375125"/>
            </a:xfrm>
          </p:grpSpPr>
          <p:sp>
            <p:nvSpPr>
              <p:cNvPr id="20" name="AutoShape 25">
                <a:extLst>
                  <a:ext uri="{FF2B5EF4-FFF2-40B4-BE49-F238E27FC236}">
                    <a16:creationId xmlns:a16="http://schemas.microsoft.com/office/drawing/2014/main" id="{632AC200-AEA0-471F-A3B8-8FB1AB48B5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00359" y="1154115"/>
                <a:ext cx="294747" cy="226864"/>
              </a:xfrm>
              <a:prstGeom prst="roundRect">
                <a:avLst>
                  <a:gd name="adj" fmla="val 12102"/>
                </a:avLst>
              </a:prstGeom>
              <a:noFill/>
              <a:ln w="4826">
                <a:solidFill>
                  <a:srgbClr val="C0C0C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 sz="1700" dirty="0">
                  <a:latin typeface="경기천년바탕 Regular" panose="02020503020101020101" pitchFamily="18" charset="-127"/>
                  <a:ea typeface="경기천년바탕 Regular" panose="02020503020101020101" pitchFamily="18" charset="-127"/>
                </a:endParaRPr>
              </a:p>
            </p:txBody>
          </p:sp>
          <p:sp>
            <p:nvSpPr>
              <p:cNvPr id="21" name="Freeform 26">
                <a:extLst>
                  <a:ext uri="{FF2B5EF4-FFF2-40B4-BE49-F238E27FC236}">
                    <a16:creationId xmlns:a16="http://schemas.microsoft.com/office/drawing/2014/main" id="{39D72D6C-D44C-4FA5-8B23-7FFB96449C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19371" y="1036491"/>
                <a:ext cx="297757" cy="375125"/>
              </a:xfrm>
              <a:custGeom>
                <a:avLst/>
                <a:gdLst>
                  <a:gd name="T0" fmla="*/ 7183602 w 1392"/>
                  <a:gd name="T1" fmla="*/ 29675950 h 2210"/>
                  <a:gd name="T2" fmla="*/ 0 w 1392"/>
                  <a:gd name="T3" fmla="*/ 46934079 h 2210"/>
                  <a:gd name="T4" fmla="*/ 24570726 w 1392"/>
                  <a:gd name="T5" fmla="*/ 63673643 h 2210"/>
                  <a:gd name="T6" fmla="*/ 63691981 w 1392"/>
                  <a:gd name="T7" fmla="*/ 7404560 h 2210"/>
                  <a:gd name="T8" fmla="*/ 63691981 w 1392"/>
                  <a:gd name="T9" fmla="*/ 0 h 2210"/>
                  <a:gd name="T10" fmla="*/ 20041056 w 1392"/>
                  <a:gd name="T11" fmla="*/ 47423948 h 2210"/>
                  <a:gd name="T12" fmla="*/ 7183602 w 1392"/>
                  <a:gd name="T13" fmla="*/ 29675950 h 221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392"/>
                  <a:gd name="T22" fmla="*/ 0 h 2210"/>
                  <a:gd name="T23" fmla="*/ 1392 w 1392"/>
                  <a:gd name="T24" fmla="*/ 2210 h 2210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392" h="2210">
                    <a:moveTo>
                      <a:pt x="157" y="1030"/>
                    </a:moveTo>
                    <a:lnTo>
                      <a:pt x="0" y="1629"/>
                    </a:lnTo>
                    <a:lnTo>
                      <a:pt x="537" y="2210"/>
                    </a:lnTo>
                    <a:lnTo>
                      <a:pt x="1392" y="257"/>
                    </a:lnTo>
                    <a:lnTo>
                      <a:pt x="1392" y="0"/>
                    </a:lnTo>
                    <a:lnTo>
                      <a:pt x="438" y="1646"/>
                    </a:lnTo>
                    <a:lnTo>
                      <a:pt x="157" y="1030"/>
                    </a:lnTo>
                    <a:close/>
                  </a:path>
                </a:pathLst>
              </a:custGeom>
              <a:solidFill>
                <a:srgbClr val="00539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 dirty="0">
                  <a:latin typeface="경기천년바탕 Regular" panose="02020503020101020101" pitchFamily="18" charset="-127"/>
                  <a:ea typeface="경기천년바탕 Regular" panose="02020503020101020101" pitchFamily="18" charset="-127"/>
                </a:endParaRPr>
              </a:p>
            </p:txBody>
          </p:sp>
        </p:grp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C0AA3AFD-BD55-420C-A206-2A62D97C9D0D}"/>
                </a:ext>
              </a:extLst>
            </p:cNvPr>
            <p:cNvSpPr/>
            <p:nvPr/>
          </p:nvSpPr>
          <p:spPr>
            <a:xfrm>
              <a:off x="942422" y="1085564"/>
              <a:ext cx="4945079" cy="532453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 indent="-85725">
                <a:lnSpc>
                  <a:spcPct val="130000"/>
                </a:lnSpc>
              </a:pPr>
              <a:r>
                <a:rPr lang="ko-KR" altLang="en-US" sz="2200" b="1" spc="-185" dirty="0" smtClean="0">
                  <a:solidFill>
                    <a:srgbClr val="0070C0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환경 </a:t>
              </a:r>
              <a:r>
                <a:rPr lang="en-US" altLang="ko-KR" sz="2200" b="1" spc="-185" dirty="0">
                  <a:solidFill>
                    <a:srgbClr val="0070C0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(</a:t>
              </a:r>
              <a:r>
                <a:rPr lang="en-US" altLang="ko-KR" sz="2200" b="1" spc="-185" dirty="0" smtClean="0">
                  <a:solidFill>
                    <a:srgbClr val="0070C0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Environmental)</a:t>
              </a:r>
              <a:endParaRPr lang="ko-KR" altLang="en-US" sz="2200" b="1" spc="-185" dirty="0">
                <a:solidFill>
                  <a:srgbClr val="0070C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9745992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A804049B-3767-45BD-9F77-9878A9E12A0A}"/>
              </a:ext>
            </a:extLst>
          </p:cNvPr>
          <p:cNvSpPr/>
          <p:nvPr/>
        </p:nvSpPr>
        <p:spPr>
          <a:xfrm>
            <a:off x="1199456" y="1988840"/>
            <a:ext cx="10153128" cy="3888432"/>
          </a:xfrm>
          <a:prstGeom prst="rect">
            <a:avLst/>
          </a:prstGeom>
          <a:pattFill prst="dkUpDiag">
            <a:fgClr>
              <a:srgbClr val="EFEFF1"/>
            </a:fgClr>
            <a:bgClr>
              <a:schemeClr val="bg1"/>
            </a:bgClr>
          </a:pattFill>
          <a:ln w="9525" algn="ctr">
            <a:solidFill>
              <a:schemeClr val="accent3">
                <a:lumMod val="50000"/>
              </a:schemeClr>
            </a:solidFill>
            <a:round/>
            <a:headEnd/>
            <a:tailEnd/>
          </a:ln>
          <a:effectLst>
            <a:innerShdw blurRad="63500" dist="25400" dir="13500000">
              <a:prstClr val="black">
                <a:alpha val="20000"/>
              </a:prstClr>
            </a:innerShdw>
          </a:effec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2200" dirty="0" smtClean="0">
                <a:solidFill>
                  <a:srgbClr val="FF000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1. </a:t>
            </a:r>
            <a:r>
              <a:rPr lang="ko-KR" altLang="en-US" sz="2200" dirty="0" smtClean="0">
                <a:solidFill>
                  <a:srgbClr val="FF000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양성과 </a:t>
            </a:r>
            <a:r>
              <a:rPr lang="ko-KR" altLang="en-US" sz="2200" dirty="0">
                <a:solidFill>
                  <a:srgbClr val="FF000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포용</a:t>
            </a:r>
            <a:r>
              <a:rPr lang="en-US" altLang="ko-KR" sz="2200" dirty="0">
                <a:solidFill>
                  <a:srgbClr val="FF000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: </a:t>
            </a:r>
            <a:endParaRPr lang="en-US" altLang="ko-KR" sz="2200" dirty="0" smtClean="0">
              <a:solidFill>
                <a:srgbClr val="FF0000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2200" dirty="0" smtClean="0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스포츠 </a:t>
            </a:r>
            <a:r>
              <a:rPr lang="ko-KR" altLang="en-US" sz="2200" dirty="0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산업은 다양한 인종</a:t>
            </a:r>
            <a:r>
              <a:rPr lang="en-US" altLang="ko-KR" sz="2200" dirty="0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, </a:t>
            </a:r>
            <a:r>
              <a:rPr lang="ko-KR" altLang="en-US" sz="2200" dirty="0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성별</a:t>
            </a:r>
            <a:r>
              <a:rPr lang="en-US" altLang="ko-KR" sz="2200" dirty="0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, </a:t>
            </a:r>
            <a:r>
              <a:rPr lang="ko-KR" altLang="en-US" sz="2200" dirty="0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능력 등 다양성을 존중하고 </a:t>
            </a:r>
            <a:r>
              <a:rPr lang="ko-KR" altLang="en-US" sz="2200" dirty="0" smtClean="0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포용하는 방향으로 </a:t>
            </a:r>
            <a:endParaRPr lang="en-US" altLang="ko-KR" sz="2200" dirty="0" smtClean="0">
              <a:solidFill>
                <a:prstClr val="black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2200" dirty="0" smtClean="0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운영</a:t>
            </a:r>
            <a:r>
              <a:rPr lang="en-US" altLang="ko-KR" sz="2200" dirty="0" smtClean="0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. </a:t>
            </a:r>
            <a:r>
              <a:rPr lang="ko-KR" altLang="en-US" sz="2200" dirty="0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인종차별과 성차별을 예방하고 모든 </a:t>
            </a:r>
            <a:r>
              <a:rPr lang="ko-KR" altLang="en-US" sz="2200" dirty="0" smtClean="0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이해관계자들을 포함하는 사회적 환경</a:t>
            </a:r>
            <a:endParaRPr lang="en-US" altLang="ko-KR" sz="2200" dirty="0" smtClean="0">
              <a:solidFill>
                <a:prstClr val="black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2200" dirty="0" smtClean="0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을 조성</a:t>
            </a:r>
            <a:r>
              <a:rPr lang="en-US" altLang="ko-KR" sz="2200" dirty="0" smtClean="0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.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endParaRPr lang="en-US" altLang="ko-KR" sz="2200" dirty="0">
              <a:solidFill>
                <a:prstClr val="black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2200" dirty="0" smtClean="0">
                <a:solidFill>
                  <a:srgbClr val="FF000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2. </a:t>
            </a:r>
            <a:r>
              <a:rPr lang="ko-KR" altLang="en-US" sz="2200" dirty="0" smtClean="0">
                <a:solidFill>
                  <a:srgbClr val="FF000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사회적 </a:t>
            </a:r>
            <a:r>
              <a:rPr lang="ko-KR" altLang="en-US" sz="2200" dirty="0">
                <a:solidFill>
                  <a:srgbClr val="FF000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기여</a:t>
            </a:r>
            <a:r>
              <a:rPr lang="en-US" altLang="ko-KR" sz="2200" dirty="0" smtClean="0">
                <a:solidFill>
                  <a:srgbClr val="FF000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: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2200" dirty="0" smtClean="0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</a:t>
            </a:r>
            <a:r>
              <a:rPr lang="ko-KR" altLang="en-US" sz="2200" dirty="0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스포츠 산업은 지역사회와의 상생을 추구하며 사회적 기여를 </a:t>
            </a:r>
            <a:r>
              <a:rPr lang="ko-KR" altLang="en-US" sz="2200" dirty="0" smtClean="0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강화</a:t>
            </a:r>
            <a:endParaRPr lang="en-US" altLang="ko-KR" sz="2200" dirty="0" smtClean="0">
              <a:solidFill>
                <a:prstClr val="black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2200" dirty="0" smtClean="0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지역 </a:t>
            </a:r>
            <a:r>
              <a:rPr lang="ko-KR" altLang="en-US" sz="2200" dirty="0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커뮤니티와의 협력을 통해 교육</a:t>
            </a:r>
            <a:r>
              <a:rPr lang="en-US" altLang="ko-KR" sz="2200" dirty="0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, </a:t>
            </a:r>
            <a:r>
              <a:rPr lang="ko-KR" altLang="en-US" sz="2200" dirty="0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건강</a:t>
            </a:r>
            <a:r>
              <a:rPr lang="en-US" altLang="ko-KR" sz="2200" dirty="0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, </a:t>
            </a:r>
            <a:r>
              <a:rPr lang="ko-KR" altLang="en-US" sz="2200" dirty="0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문화 등 다양한 사회적 </a:t>
            </a:r>
            <a:r>
              <a:rPr lang="ko-KR" altLang="en-US" sz="2200" dirty="0" smtClean="0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이슈에 기여</a:t>
            </a:r>
            <a:r>
              <a:rPr lang="en-US" altLang="ko-KR" sz="2200" dirty="0" smtClean="0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.</a:t>
            </a:r>
            <a:endParaRPr lang="en-US" altLang="ko-KR" sz="2200" dirty="0">
              <a:solidFill>
                <a:prstClr val="black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51789D0-91CF-42CC-9905-55DE7D0EBAE7}"/>
              </a:ext>
            </a:extLst>
          </p:cNvPr>
          <p:cNvSpPr txBox="1"/>
          <p:nvPr/>
        </p:nvSpPr>
        <p:spPr>
          <a:xfrm>
            <a:off x="479376" y="294096"/>
            <a:ext cx="5256584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>
              <a:defRPr sz="2800" b="1" spc="-185">
                <a:solidFill>
                  <a:srgbClr val="0033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-185" normalizeH="0" baseline="0" noProof="0" dirty="0" smtClean="0">
                <a:ln>
                  <a:noFill/>
                </a:ln>
                <a:solidFill>
                  <a:srgbClr val="003300"/>
                </a:solidFill>
                <a:effectLst/>
                <a:uLnTx/>
                <a:uFillTx/>
                <a:ea typeface="경기천년제목 Medium" panose="02020603020101020101" pitchFamily="18" charset="-127"/>
                <a:cs typeface="+mn-cs"/>
              </a:rPr>
              <a:t>1. </a:t>
            </a:r>
            <a:r>
              <a:rPr kumimoji="0" lang="ko-KR" altLang="en-US" sz="3200" b="1" i="0" u="none" strike="noStrike" kern="1200" cap="none" spc="-185" normalizeH="0" baseline="0" noProof="0" dirty="0" smtClean="0">
                <a:ln>
                  <a:noFill/>
                </a:ln>
                <a:solidFill>
                  <a:srgbClr val="003300"/>
                </a:solidFill>
                <a:effectLst/>
                <a:uLnTx/>
                <a:uFillTx/>
                <a:ea typeface="경기천년제목 Medium" panose="02020603020101020101" pitchFamily="18" charset="-127"/>
                <a:cs typeface="+mn-cs"/>
              </a:rPr>
              <a:t>스포츠산업의 </a:t>
            </a:r>
            <a:r>
              <a:rPr kumimoji="0" lang="en-US" altLang="ko-KR" sz="3200" b="1" i="0" u="none" strike="noStrike" kern="1200" cap="none" spc="-185" normalizeH="0" baseline="0" noProof="0" dirty="0" smtClean="0">
                <a:ln>
                  <a:noFill/>
                </a:ln>
                <a:solidFill>
                  <a:srgbClr val="003300"/>
                </a:solidFill>
                <a:effectLst/>
                <a:uLnTx/>
                <a:uFillTx/>
                <a:ea typeface="경기천년제목 Medium" panose="02020603020101020101" pitchFamily="18" charset="-127"/>
                <a:cs typeface="+mn-cs"/>
              </a:rPr>
              <a:t>ESG</a:t>
            </a:r>
            <a:r>
              <a:rPr kumimoji="0" lang="ko-KR" altLang="en-US" sz="3200" b="1" i="0" u="none" strike="noStrike" kern="1200" cap="none" spc="-185" normalizeH="0" baseline="0" noProof="0" dirty="0" smtClean="0">
                <a:ln>
                  <a:noFill/>
                </a:ln>
                <a:solidFill>
                  <a:srgbClr val="003300"/>
                </a:solidFill>
                <a:effectLst/>
                <a:uLnTx/>
                <a:uFillTx/>
                <a:ea typeface="경기천년제목 Medium" panose="02020603020101020101" pitchFamily="18" charset="-127"/>
                <a:cs typeface="+mn-cs"/>
              </a:rPr>
              <a:t> 적용</a:t>
            </a:r>
            <a:endParaRPr kumimoji="0" lang="ko-KR" altLang="en-US" sz="3200" b="1" i="0" u="none" strike="noStrike" kern="1200" cap="none" spc="-185" normalizeH="0" baseline="0" noProof="0" dirty="0">
              <a:ln>
                <a:noFill/>
              </a:ln>
              <a:solidFill>
                <a:srgbClr val="003300"/>
              </a:solidFill>
              <a:effectLst/>
              <a:uLnTx/>
              <a:uFillTx/>
              <a:ea typeface="경기천년제목 Medium" panose="02020603020101020101" pitchFamily="18" charset="-127"/>
              <a:cs typeface="+mn-cs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4C6B9852-E1DB-4F6B-9D25-7F56F9C00571}"/>
              </a:ext>
            </a:extLst>
          </p:cNvPr>
          <p:cNvGrpSpPr/>
          <p:nvPr/>
        </p:nvGrpSpPr>
        <p:grpSpPr>
          <a:xfrm>
            <a:off x="746775" y="1085564"/>
            <a:ext cx="8024412" cy="532453"/>
            <a:chOff x="746775" y="1085564"/>
            <a:chExt cx="5140726" cy="532453"/>
          </a:xfrm>
        </p:grpSpPr>
        <p:grpSp>
          <p:nvGrpSpPr>
            <p:cNvPr id="18" name="그룹 152">
              <a:extLst>
                <a:ext uri="{FF2B5EF4-FFF2-40B4-BE49-F238E27FC236}">
                  <a16:creationId xmlns:a16="http://schemas.microsoft.com/office/drawing/2014/main" id="{15A33492-F113-47FF-AB2C-61494863CA2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46775" y="1150312"/>
              <a:ext cx="166207" cy="299467"/>
              <a:chOff x="3000359" y="1036491"/>
              <a:chExt cx="316769" cy="375125"/>
            </a:xfrm>
          </p:grpSpPr>
          <p:sp>
            <p:nvSpPr>
              <p:cNvPr id="20" name="AutoShape 25">
                <a:extLst>
                  <a:ext uri="{FF2B5EF4-FFF2-40B4-BE49-F238E27FC236}">
                    <a16:creationId xmlns:a16="http://schemas.microsoft.com/office/drawing/2014/main" id="{632AC200-AEA0-471F-A3B8-8FB1AB48B5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00359" y="1154115"/>
                <a:ext cx="294747" cy="226864"/>
              </a:xfrm>
              <a:prstGeom prst="roundRect">
                <a:avLst>
                  <a:gd name="adj" fmla="val 12102"/>
                </a:avLst>
              </a:prstGeom>
              <a:noFill/>
              <a:ln w="4826">
                <a:solidFill>
                  <a:srgbClr val="C0C0C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7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바탕 Regular" panose="02020503020101020101" pitchFamily="18" charset="-127"/>
                  <a:ea typeface="경기천년바탕 Regular" panose="02020503020101020101" pitchFamily="18" charset="-127"/>
                  <a:cs typeface="+mn-cs"/>
                </a:endParaRPr>
              </a:p>
            </p:txBody>
          </p:sp>
          <p:sp>
            <p:nvSpPr>
              <p:cNvPr id="21" name="Freeform 26">
                <a:extLst>
                  <a:ext uri="{FF2B5EF4-FFF2-40B4-BE49-F238E27FC236}">
                    <a16:creationId xmlns:a16="http://schemas.microsoft.com/office/drawing/2014/main" id="{39D72D6C-D44C-4FA5-8B23-7FFB96449C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19371" y="1036491"/>
                <a:ext cx="297757" cy="375125"/>
              </a:xfrm>
              <a:custGeom>
                <a:avLst/>
                <a:gdLst>
                  <a:gd name="T0" fmla="*/ 7183602 w 1392"/>
                  <a:gd name="T1" fmla="*/ 29675950 h 2210"/>
                  <a:gd name="T2" fmla="*/ 0 w 1392"/>
                  <a:gd name="T3" fmla="*/ 46934079 h 2210"/>
                  <a:gd name="T4" fmla="*/ 24570726 w 1392"/>
                  <a:gd name="T5" fmla="*/ 63673643 h 2210"/>
                  <a:gd name="T6" fmla="*/ 63691981 w 1392"/>
                  <a:gd name="T7" fmla="*/ 7404560 h 2210"/>
                  <a:gd name="T8" fmla="*/ 63691981 w 1392"/>
                  <a:gd name="T9" fmla="*/ 0 h 2210"/>
                  <a:gd name="T10" fmla="*/ 20041056 w 1392"/>
                  <a:gd name="T11" fmla="*/ 47423948 h 2210"/>
                  <a:gd name="T12" fmla="*/ 7183602 w 1392"/>
                  <a:gd name="T13" fmla="*/ 29675950 h 221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392"/>
                  <a:gd name="T22" fmla="*/ 0 h 2210"/>
                  <a:gd name="T23" fmla="*/ 1392 w 1392"/>
                  <a:gd name="T24" fmla="*/ 2210 h 2210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392" h="2210">
                    <a:moveTo>
                      <a:pt x="157" y="1030"/>
                    </a:moveTo>
                    <a:lnTo>
                      <a:pt x="0" y="1629"/>
                    </a:lnTo>
                    <a:lnTo>
                      <a:pt x="537" y="2210"/>
                    </a:lnTo>
                    <a:lnTo>
                      <a:pt x="1392" y="257"/>
                    </a:lnTo>
                    <a:lnTo>
                      <a:pt x="1392" y="0"/>
                    </a:lnTo>
                    <a:lnTo>
                      <a:pt x="438" y="1646"/>
                    </a:lnTo>
                    <a:lnTo>
                      <a:pt x="157" y="1030"/>
                    </a:lnTo>
                    <a:close/>
                  </a:path>
                </a:pathLst>
              </a:custGeom>
              <a:solidFill>
                <a:srgbClr val="00539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바탕 Regular" panose="02020503020101020101" pitchFamily="18" charset="-127"/>
                  <a:ea typeface="경기천년바탕 Regular" panose="02020503020101020101" pitchFamily="18" charset="-127"/>
                  <a:cs typeface="+mn-cs"/>
                </a:endParaRPr>
              </a:p>
            </p:txBody>
          </p:sp>
        </p:grp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C0AA3AFD-BD55-420C-A206-2A62D97C9D0D}"/>
                </a:ext>
              </a:extLst>
            </p:cNvPr>
            <p:cNvSpPr/>
            <p:nvPr/>
          </p:nvSpPr>
          <p:spPr>
            <a:xfrm>
              <a:off x="942422" y="1085564"/>
              <a:ext cx="4945079" cy="532453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 lvl="0" indent="-85725">
                <a:lnSpc>
                  <a:spcPct val="130000"/>
                </a:lnSpc>
              </a:pPr>
              <a:r>
                <a:rPr kumimoji="0" lang="ko-KR" altLang="en-US" sz="2200" b="1" i="0" u="none" strike="noStrike" kern="1200" cap="none" spc="-185" normalizeH="0" baseline="0" noProof="0" dirty="0" smtClean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사회 </a:t>
              </a:r>
              <a:r>
                <a:rPr lang="en-US" altLang="ko-KR" sz="2200" b="1" spc="-185" dirty="0" smtClean="0">
                  <a:solidFill>
                    <a:srgbClr val="0070C0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(Social)</a:t>
              </a:r>
              <a:endParaRPr kumimoji="0" lang="ko-KR" altLang="en-US" sz="2200" b="1" i="0" u="none" strike="noStrike" kern="1200" cap="none" spc="-185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8853757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A804049B-3767-45BD-9F77-9878A9E12A0A}"/>
              </a:ext>
            </a:extLst>
          </p:cNvPr>
          <p:cNvSpPr/>
          <p:nvPr/>
        </p:nvSpPr>
        <p:spPr>
          <a:xfrm>
            <a:off x="1199456" y="1772816"/>
            <a:ext cx="10031814" cy="4392488"/>
          </a:xfrm>
          <a:prstGeom prst="rect">
            <a:avLst/>
          </a:prstGeom>
          <a:pattFill prst="dkUpDiag">
            <a:fgClr>
              <a:srgbClr val="EFEFF1"/>
            </a:fgClr>
            <a:bgClr>
              <a:schemeClr val="bg1"/>
            </a:bgClr>
          </a:pattFill>
          <a:ln w="9525" algn="ctr">
            <a:solidFill>
              <a:schemeClr val="accent3">
                <a:lumMod val="50000"/>
              </a:schemeClr>
            </a:solidFill>
            <a:round/>
            <a:headEnd/>
            <a:tailEnd/>
          </a:ln>
          <a:effectLst>
            <a:innerShdw blurRad="63500" dist="25400" dir="13500000">
              <a:prstClr val="black">
                <a:alpha val="20000"/>
              </a:prstClr>
            </a:innerShdw>
          </a:effec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2200" dirty="0" smtClean="0">
                <a:solidFill>
                  <a:srgbClr val="FF000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1. </a:t>
            </a:r>
            <a:r>
              <a:rPr lang="ko-KR" altLang="en-US" sz="2200" dirty="0" smtClean="0">
                <a:solidFill>
                  <a:srgbClr val="FF000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투명성과 </a:t>
            </a:r>
            <a:r>
              <a:rPr lang="ko-KR" altLang="en-US" sz="2200" dirty="0">
                <a:solidFill>
                  <a:srgbClr val="FF000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공정성</a:t>
            </a:r>
            <a:r>
              <a:rPr lang="en-US" altLang="ko-KR" sz="2200" dirty="0">
                <a:solidFill>
                  <a:srgbClr val="FF000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: </a:t>
            </a:r>
            <a:endParaRPr lang="en-US" altLang="ko-KR" sz="2200" dirty="0" smtClean="0">
              <a:solidFill>
                <a:srgbClr val="FF0000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2200" dirty="0" smtClean="0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스포츠 </a:t>
            </a:r>
            <a:r>
              <a:rPr lang="ko-KR" altLang="en-US" sz="2200" dirty="0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산업의 경영과 의사결정은 투명하고 공정한 절차를 </a:t>
            </a:r>
            <a:r>
              <a:rPr lang="ko-KR" altLang="en-US" sz="2200" dirty="0" smtClean="0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따름</a:t>
            </a:r>
            <a:r>
              <a:rPr lang="en-US" altLang="ko-KR" sz="2200" dirty="0" smtClean="0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. 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2200" dirty="0" smtClean="0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투명한 </a:t>
            </a:r>
            <a:r>
              <a:rPr lang="ko-KR" altLang="en-US" sz="2200" dirty="0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거버넌스와 재무 보고를 통해 이해관계자들에게 신뢰를 </a:t>
            </a:r>
            <a:r>
              <a:rPr lang="ko-KR" altLang="en-US" sz="2200" dirty="0" smtClean="0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제공</a:t>
            </a:r>
            <a:r>
              <a:rPr lang="en-US" altLang="ko-KR" sz="2200" dirty="0" smtClean="0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.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endParaRPr lang="en-US" altLang="ko-KR" sz="2200" dirty="0">
              <a:solidFill>
                <a:prstClr val="black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2200" dirty="0" smtClean="0">
                <a:solidFill>
                  <a:srgbClr val="FF000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2. </a:t>
            </a:r>
            <a:r>
              <a:rPr lang="ko-KR" altLang="en-US" sz="2200" dirty="0" smtClean="0">
                <a:solidFill>
                  <a:srgbClr val="FF000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부패 </a:t>
            </a:r>
            <a:r>
              <a:rPr lang="ko-KR" altLang="en-US" sz="2200" dirty="0">
                <a:solidFill>
                  <a:srgbClr val="FF000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방지</a:t>
            </a:r>
            <a:r>
              <a:rPr lang="en-US" altLang="ko-KR" sz="2200" dirty="0">
                <a:solidFill>
                  <a:srgbClr val="FF000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: </a:t>
            </a:r>
            <a:endParaRPr lang="en-US" altLang="ko-KR" sz="2200" dirty="0" smtClean="0">
              <a:solidFill>
                <a:srgbClr val="FF0000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2200" dirty="0" smtClean="0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부정부패와 </a:t>
            </a:r>
            <a:r>
              <a:rPr lang="ko-KR" altLang="en-US" sz="2200" dirty="0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타당하지 않은 경영 활동을 방지하고 거버넌스 </a:t>
            </a:r>
            <a:r>
              <a:rPr lang="ko-KR" altLang="en-US" sz="2200" dirty="0" smtClean="0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원칙을</a:t>
            </a:r>
            <a:endParaRPr lang="en-US" altLang="ko-KR" sz="2200" dirty="0" smtClean="0">
              <a:solidFill>
                <a:prstClr val="black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2200" dirty="0" smtClean="0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준수하여 </a:t>
            </a:r>
            <a:r>
              <a:rPr lang="ko-KR" altLang="en-US" sz="2200" dirty="0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정직한 경영을 </a:t>
            </a:r>
            <a:r>
              <a:rPr lang="ko-KR" altLang="en-US" sz="2200" dirty="0" smtClean="0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실현</a:t>
            </a:r>
            <a:r>
              <a:rPr lang="en-US" altLang="ko-KR" sz="2200" dirty="0" smtClean="0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.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endParaRPr lang="en-US" altLang="ko-KR" sz="2200" dirty="0">
              <a:solidFill>
                <a:prstClr val="black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2200" dirty="0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스포츠 산업에서 </a:t>
            </a:r>
            <a:r>
              <a:rPr lang="en-US" altLang="ko-KR" sz="2200" dirty="0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ESG</a:t>
            </a:r>
            <a:r>
              <a:rPr lang="ko-KR" altLang="en-US" sz="2200" dirty="0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를 적용하는 것은 기업의 지속 가능성과 사회적 가치를 </a:t>
            </a:r>
            <a:endParaRPr lang="en-US" altLang="ko-KR" sz="2200" dirty="0" smtClean="0">
              <a:solidFill>
                <a:prstClr val="black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2200" dirty="0" smtClean="0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향상시키는 </a:t>
            </a:r>
            <a:r>
              <a:rPr lang="ko-KR" altLang="en-US" sz="2200" dirty="0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중요한 방법 중 </a:t>
            </a:r>
            <a:r>
              <a:rPr lang="ko-KR" altLang="en-US" sz="2200" dirty="0" smtClean="0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하나</a:t>
            </a:r>
            <a:r>
              <a:rPr lang="en-US" altLang="ko-KR" sz="2200" dirty="0" smtClean="0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. 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endParaRPr lang="en-US" altLang="ko-KR" sz="2200" dirty="0" smtClean="0">
              <a:solidFill>
                <a:prstClr val="black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2200" dirty="0" smtClean="0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ESG</a:t>
            </a:r>
            <a:r>
              <a:rPr lang="ko-KR" altLang="en-US" sz="2200" dirty="0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를 통해 스포츠 산업은 환경 보호</a:t>
            </a:r>
            <a:r>
              <a:rPr lang="en-US" altLang="ko-KR" sz="2200" dirty="0" smtClean="0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, </a:t>
            </a:r>
            <a:r>
              <a:rPr lang="ko-KR" altLang="en-US" sz="2200" dirty="0" smtClean="0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사회적 </a:t>
            </a:r>
            <a:r>
              <a:rPr lang="ko-KR" altLang="en-US" sz="2200" dirty="0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공헌</a:t>
            </a:r>
            <a:r>
              <a:rPr lang="en-US" altLang="ko-KR" sz="2200" dirty="0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, </a:t>
            </a:r>
            <a:r>
              <a:rPr lang="ko-KR" altLang="en-US" sz="2200" dirty="0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투명하고 헌신적인 </a:t>
            </a:r>
            <a:r>
              <a:rPr lang="ko-KR" altLang="en-US" sz="2200" dirty="0" smtClean="0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경영을</a:t>
            </a:r>
            <a:endParaRPr lang="en-US" altLang="ko-KR" sz="2200" dirty="0" smtClean="0">
              <a:solidFill>
                <a:prstClr val="black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2200" dirty="0" smtClean="0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통해 </a:t>
            </a:r>
            <a:r>
              <a:rPr lang="ko-KR" altLang="en-US" sz="2200" dirty="0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긍정적인 영향력을 발휘하고 </a:t>
            </a:r>
            <a:r>
              <a:rPr lang="ko-KR" altLang="en-US" sz="2200" dirty="0" smtClean="0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지속 가능한 </a:t>
            </a:r>
            <a:r>
              <a:rPr lang="ko-KR" altLang="en-US" sz="2200" dirty="0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미래를 위해 </a:t>
            </a:r>
            <a:r>
              <a:rPr lang="ko-KR" altLang="en-US" sz="2200" dirty="0" smtClean="0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노력</a:t>
            </a:r>
            <a:r>
              <a:rPr lang="en-US" altLang="ko-KR" sz="2200" dirty="0" smtClean="0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.</a:t>
            </a:r>
            <a:endParaRPr kumimoji="0" lang="en-US" altLang="ko-KR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51789D0-91CF-42CC-9905-55DE7D0EBAE7}"/>
              </a:ext>
            </a:extLst>
          </p:cNvPr>
          <p:cNvSpPr txBox="1"/>
          <p:nvPr/>
        </p:nvSpPr>
        <p:spPr>
          <a:xfrm>
            <a:off x="479376" y="294096"/>
            <a:ext cx="5256584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>
              <a:defRPr sz="2800" b="1" spc="-185">
                <a:solidFill>
                  <a:srgbClr val="0033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-185" normalizeH="0" baseline="0" noProof="0" dirty="0" smtClean="0">
                <a:ln>
                  <a:noFill/>
                </a:ln>
                <a:solidFill>
                  <a:srgbClr val="003300"/>
                </a:solidFill>
                <a:effectLst/>
                <a:uLnTx/>
                <a:uFillTx/>
                <a:ea typeface="경기천년제목 Medium" panose="02020603020101020101" pitchFamily="18" charset="-127"/>
                <a:cs typeface="+mn-cs"/>
              </a:rPr>
              <a:t>1. </a:t>
            </a:r>
            <a:r>
              <a:rPr kumimoji="0" lang="ko-KR" altLang="en-US" sz="3200" b="1" i="0" u="none" strike="noStrike" kern="1200" cap="none" spc="-185" normalizeH="0" baseline="0" noProof="0" dirty="0" smtClean="0">
                <a:ln>
                  <a:noFill/>
                </a:ln>
                <a:solidFill>
                  <a:srgbClr val="003300"/>
                </a:solidFill>
                <a:effectLst/>
                <a:uLnTx/>
                <a:uFillTx/>
                <a:ea typeface="경기천년제목 Medium" panose="02020603020101020101" pitchFamily="18" charset="-127"/>
                <a:cs typeface="+mn-cs"/>
              </a:rPr>
              <a:t>스포츠산업의 </a:t>
            </a:r>
            <a:r>
              <a:rPr kumimoji="0" lang="en-US" altLang="ko-KR" sz="3200" b="1" i="0" u="none" strike="noStrike" kern="1200" cap="none" spc="-185" normalizeH="0" baseline="0" noProof="0" dirty="0" smtClean="0">
                <a:ln>
                  <a:noFill/>
                </a:ln>
                <a:solidFill>
                  <a:srgbClr val="003300"/>
                </a:solidFill>
                <a:effectLst/>
                <a:uLnTx/>
                <a:uFillTx/>
                <a:ea typeface="경기천년제목 Medium" panose="02020603020101020101" pitchFamily="18" charset="-127"/>
                <a:cs typeface="+mn-cs"/>
              </a:rPr>
              <a:t>ESG</a:t>
            </a:r>
            <a:r>
              <a:rPr kumimoji="0" lang="ko-KR" altLang="en-US" sz="3200" b="1" i="0" u="none" strike="noStrike" kern="1200" cap="none" spc="-185" normalizeH="0" baseline="0" noProof="0" dirty="0" smtClean="0">
                <a:ln>
                  <a:noFill/>
                </a:ln>
                <a:solidFill>
                  <a:srgbClr val="003300"/>
                </a:solidFill>
                <a:effectLst/>
                <a:uLnTx/>
                <a:uFillTx/>
                <a:ea typeface="경기천년제목 Medium" panose="02020603020101020101" pitchFamily="18" charset="-127"/>
                <a:cs typeface="+mn-cs"/>
              </a:rPr>
              <a:t> 적용</a:t>
            </a:r>
            <a:endParaRPr kumimoji="0" lang="ko-KR" altLang="en-US" sz="3200" b="1" i="0" u="none" strike="noStrike" kern="1200" cap="none" spc="-185" normalizeH="0" baseline="0" noProof="0" dirty="0">
              <a:ln>
                <a:noFill/>
              </a:ln>
              <a:solidFill>
                <a:srgbClr val="003300"/>
              </a:solidFill>
              <a:effectLst/>
              <a:uLnTx/>
              <a:uFillTx/>
              <a:ea typeface="경기천년제목 Medium" panose="02020603020101020101" pitchFamily="18" charset="-127"/>
              <a:cs typeface="+mn-cs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4C6B9852-E1DB-4F6B-9D25-7F56F9C00571}"/>
              </a:ext>
            </a:extLst>
          </p:cNvPr>
          <p:cNvGrpSpPr/>
          <p:nvPr/>
        </p:nvGrpSpPr>
        <p:grpSpPr>
          <a:xfrm>
            <a:off x="746775" y="1085564"/>
            <a:ext cx="8024412" cy="532453"/>
            <a:chOff x="746775" y="1085564"/>
            <a:chExt cx="5140726" cy="532453"/>
          </a:xfrm>
        </p:grpSpPr>
        <p:grpSp>
          <p:nvGrpSpPr>
            <p:cNvPr id="18" name="그룹 152">
              <a:extLst>
                <a:ext uri="{FF2B5EF4-FFF2-40B4-BE49-F238E27FC236}">
                  <a16:creationId xmlns:a16="http://schemas.microsoft.com/office/drawing/2014/main" id="{15A33492-F113-47FF-AB2C-61494863CA2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46775" y="1150312"/>
              <a:ext cx="166207" cy="299467"/>
              <a:chOff x="3000359" y="1036491"/>
              <a:chExt cx="316769" cy="375125"/>
            </a:xfrm>
          </p:grpSpPr>
          <p:sp>
            <p:nvSpPr>
              <p:cNvPr id="20" name="AutoShape 25">
                <a:extLst>
                  <a:ext uri="{FF2B5EF4-FFF2-40B4-BE49-F238E27FC236}">
                    <a16:creationId xmlns:a16="http://schemas.microsoft.com/office/drawing/2014/main" id="{632AC200-AEA0-471F-A3B8-8FB1AB48B5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00359" y="1154115"/>
                <a:ext cx="294747" cy="226864"/>
              </a:xfrm>
              <a:prstGeom prst="roundRect">
                <a:avLst>
                  <a:gd name="adj" fmla="val 12102"/>
                </a:avLst>
              </a:prstGeom>
              <a:noFill/>
              <a:ln w="4826">
                <a:solidFill>
                  <a:srgbClr val="C0C0C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7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바탕 Regular" panose="02020503020101020101" pitchFamily="18" charset="-127"/>
                  <a:ea typeface="경기천년바탕 Regular" panose="02020503020101020101" pitchFamily="18" charset="-127"/>
                  <a:cs typeface="+mn-cs"/>
                </a:endParaRPr>
              </a:p>
            </p:txBody>
          </p:sp>
          <p:sp>
            <p:nvSpPr>
              <p:cNvPr id="21" name="Freeform 26">
                <a:extLst>
                  <a:ext uri="{FF2B5EF4-FFF2-40B4-BE49-F238E27FC236}">
                    <a16:creationId xmlns:a16="http://schemas.microsoft.com/office/drawing/2014/main" id="{39D72D6C-D44C-4FA5-8B23-7FFB96449C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19371" y="1036491"/>
                <a:ext cx="297757" cy="375125"/>
              </a:xfrm>
              <a:custGeom>
                <a:avLst/>
                <a:gdLst>
                  <a:gd name="T0" fmla="*/ 7183602 w 1392"/>
                  <a:gd name="T1" fmla="*/ 29675950 h 2210"/>
                  <a:gd name="T2" fmla="*/ 0 w 1392"/>
                  <a:gd name="T3" fmla="*/ 46934079 h 2210"/>
                  <a:gd name="T4" fmla="*/ 24570726 w 1392"/>
                  <a:gd name="T5" fmla="*/ 63673643 h 2210"/>
                  <a:gd name="T6" fmla="*/ 63691981 w 1392"/>
                  <a:gd name="T7" fmla="*/ 7404560 h 2210"/>
                  <a:gd name="T8" fmla="*/ 63691981 w 1392"/>
                  <a:gd name="T9" fmla="*/ 0 h 2210"/>
                  <a:gd name="T10" fmla="*/ 20041056 w 1392"/>
                  <a:gd name="T11" fmla="*/ 47423948 h 2210"/>
                  <a:gd name="T12" fmla="*/ 7183602 w 1392"/>
                  <a:gd name="T13" fmla="*/ 29675950 h 221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392"/>
                  <a:gd name="T22" fmla="*/ 0 h 2210"/>
                  <a:gd name="T23" fmla="*/ 1392 w 1392"/>
                  <a:gd name="T24" fmla="*/ 2210 h 2210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392" h="2210">
                    <a:moveTo>
                      <a:pt x="157" y="1030"/>
                    </a:moveTo>
                    <a:lnTo>
                      <a:pt x="0" y="1629"/>
                    </a:lnTo>
                    <a:lnTo>
                      <a:pt x="537" y="2210"/>
                    </a:lnTo>
                    <a:lnTo>
                      <a:pt x="1392" y="257"/>
                    </a:lnTo>
                    <a:lnTo>
                      <a:pt x="1392" y="0"/>
                    </a:lnTo>
                    <a:lnTo>
                      <a:pt x="438" y="1646"/>
                    </a:lnTo>
                    <a:lnTo>
                      <a:pt x="157" y="1030"/>
                    </a:lnTo>
                    <a:close/>
                  </a:path>
                </a:pathLst>
              </a:custGeom>
              <a:solidFill>
                <a:srgbClr val="00539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바탕 Regular" panose="02020503020101020101" pitchFamily="18" charset="-127"/>
                  <a:ea typeface="경기천년바탕 Regular" panose="02020503020101020101" pitchFamily="18" charset="-127"/>
                  <a:cs typeface="+mn-cs"/>
                </a:endParaRPr>
              </a:p>
            </p:txBody>
          </p:sp>
        </p:grp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C0AA3AFD-BD55-420C-A206-2A62D97C9D0D}"/>
                </a:ext>
              </a:extLst>
            </p:cNvPr>
            <p:cNvSpPr/>
            <p:nvPr/>
          </p:nvSpPr>
          <p:spPr>
            <a:xfrm>
              <a:off x="942422" y="1085564"/>
              <a:ext cx="4945079" cy="532453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 lvl="0" indent="-85725">
                <a:lnSpc>
                  <a:spcPct val="130000"/>
                </a:lnSpc>
              </a:pPr>
              <a:r>
                <a:rPr kumimoji="0" lang="ko-KR" altLang="en-US" sz="2200" b="1" i="0" u="none" strike="noStrike" kern="1200" cap="none" spc="-185" normalizeH="0" baseline="0" noProof="0" dirty="0" smtClean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거버넌스</a:t>
              </a:r>
              <a:r>
                <a:rPr lang="en-US" altLang="ko-KR" sz="2200" b="1" spc="-185" dirty="0">
                  <a:solidFill>
                    <a:srgbClr val="0070C0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(</a:t>
              </a:r>
              <a:r>
                <a:rPr lang="en-US" altLang="ko-KR" sz="2200" b="1" spc="-185" dirty="0" smtClean="0">
                  <a:solidFill>
                    <a:srgbClr val="0070C0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Governance)</a:t>
              </a:r>
              <a:endParaRPr kumimoji="0" lang="ko-KR" altLang="en-US" sz="2200" b="1" i="0" u="none" strike="noStrike" kern="1200" cap="none" spc="-185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8145338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251789D0-91CF-42CC-9905-55DE7D0EBAE7}"/>
              </a:ext>
            </a:extLst>
          </p:cNvPr>
          <p:cNvSpPr txBox="1"/>
          <p:nvPr/>
        </p:nvSpPr>
        <p:spPr>
          <a:xfrm>
            <a:off x="479376" y="294096"/>
            <a:ext cx="5256584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>
              <a:defRPr sz="2800" b="1" spc="-185">
                <a:solidFill>
                  <a:srgbClr val="0033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-185" normalizeH="0" baseline="0" noProof="0" dirty="0" smtClean="0">
                <a:ln>
                  <a:noFill/>
                </a:ln>
                <a:solidFill>
                  <a:srgbClr val="003300"/>
                </a:solidFill>
                <a:effectLst/>
                <a:uLnTx/>
                <a:uFillTx/>
                <a:ea typeface="경기천년제목 Medium" panose="02020603020101020101" pitchFamily="18" charset="-127"/>
                <a:cs typeface="+mn-cs"/>
              </a:rPr>
              <a:t>2. </a:t>
            </a:r>
            <a:r>
              <a:rPr kumimoji="0" lang="ko-KR" altLang="en-US" sz="3200" b="1" i="0" u="none" strike="noStrike" kern="1200" cap="none" spc="-185" normalizeH="0" baseline="0" noProof="0" dirty="0" smtClean="0">
                <a:ln>
                  <a:noFill/>
                </a:ln>
                <a:solidFill>
                  <a:srgbClr val="003300"/>
                </a:solidFill>
                <a:effectLst/>
                <a:uLnTx/>
                <a:uFillTx/>
                <a:ea typeface="경기천년제목 Medium" panose="02020603020101020101" pitchFamily="18" charset="-127"/>
                <a:cs typeface="+mn-cs"/>
              </a:rPr>
              <a:t>스포츠와  </a:t>
            </a:r>
            <a:r>
              <a:rPr kumimoji="0" lang="en-US" altLang="ko-KR" sz="3200" b="1" i="0" u="none" strike="noStrike" kern="1200" cap="none" spc="-185" normalizeH="0" baseline="0" noProof="0" dirty="0" smtClean="0">
                <a:ln>
                  <a:noFill/>
                </a:ln>
                <a:solidFill>
                  <a:srgbClr val="003300"/>
                </a:solidFill>
                <a:effectLst/>
                <a:uLnTx/>
                <a:uFillTx/>
                <a:ea typeface="경기천년제목 Medium" panose="02020603020101020101" pitchFamily="18" charset="-127"/>
                <a:cs typeface="+mn-cs"/>
              </a:rPr>
              <a:t>ESG</a:t>
            </a:r>
            <a:r>
              <a:rPr kumimoji="0" lang="ko-KR" altLang="en-US" sz="3200" b="1" i="0" u="none" strike="noStrike" kern="1200" cap="none" spc="-185" normalizeH="0" baseline="0" noProof="0" dirty="0" smtClean="0">
                <a:ln>
                  <a:noFill/>
                </a:ln>
                <a:solidFill>
                  <a:srgbClr val="003300"/>
                </a:solidFill>
                <a:effectLst/>
                <a:uLnTx/>
                <a:uFillTx/>
                <a:ea typeface="경기천년제목 Medium" panose="02020603020101020101" pitchFamily="18" charset="-127"/>
                <a:cs typeface="+mn-cs"/>
              </a:rPr>
              <a:t> 경영</a:t>
            </a:r>
            <a:endParaRPr kumimoji="0" lang="ko-KR" altLang="en-US" sz="3200" b="1" i="0" u="none" strike="noStrike" kern="1200" cap="none" spc="-185" normalizeH="0" baseline="0" noProof="0" dirty="0">
              <a:ln>
                <a:noFill/>
              </a:ln>
              <a:solidFill>
                <a:srgbClr val="003300"/>
              </a:solidFill>
              <a:effectLst/>
              <a:uLnTx/>
              <a:uFillTx/>
              <a:ea typeface="경기천년제목 Medium" panose="02020603020101020101" pitchFamily="18" charset="-127"/>
              <a:cs typeface="+mn-cs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898502" y="2132856"/>
            <a:ext cx="7704856" cy="720080"/>
          </a:xfrm>
          <a:prstGeom prst="rect">
            <a:avLst/>
          </a:prstGeom>
          <a:pattFill prst="dkUpDiag">
            <a:fgClr>
              <a:srgbClr val="EFEFF1"/>
            </a:fgClr>
            <a:bgClr>
              <a:schemeClr val="bg1"/>
            </a:bgClr>
          </a:pattFill>
          <a:ln w="9525" algn="ctr">
            <a:solidFill>
              <a:schemeClr val="accent3">
                <a:lumMod val="50000"/>
              </a:schemeClr>
            </a:solidFill>
            <a:round/>
            <a:headEnd/>
            <a:tailEnd/>
          </a:ln>
          <a:effectLst>
            <a:innerShdw blurRad="63500" dist="25400" dir="13500000">
              <a:prstClr val="black">
                <a:alpha val="20000"/>
              </a:prstClr>
            </a:innerShdw>
          </a:effec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2200" spc="-148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`</a:t>
            </a:r>
            <a:r>
              <a:rPr lang="ko-KR" altLang="en-US" sz="2200" spc="-148" dirty="0" smtClean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기업의 이미지 개선과 브랜드 가치 제고</a:t>
            </a:r>
            <a:r>
              <a:rPr lang="en-US" altLang="ko-KR" sz="2200" spc="-148" dirty="0" smtClean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` </a:t>
            </a:r>
            <a:r>
              <a:rPr lang="ko-KR" altLang="en-US" sz="2200" spc="-148" dirty="0" smtClean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는 </a:t>
            </a:r>
            <a:r>
              <a:rPr lang="en-US" altLang="ko-KR" sz="2200" spc="-148" dirty="0" smtClean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ESG</a:t>
            </a:r>
            <a:r>
              <a:rPr lang="ko-KR" altLang="en-US" sz="2200" spc="-148" dirty="0" smtClean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가 필요한</a:t>
            </a:r>
            <a:endParaRPr lang="en-US" altLang="ko-KR" sz="2200" spc="-148" dirty="0" smtClean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2200" spc="-148" dirty="0" smtClean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핵심 이유</a:t>
            </a:r>
            <a:r>
              <a:rPr lang="en-US" altLang="ko-KR" sz="2200" spc="-148" dirty="0" smtClean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(</a:t>
            </a:r>
            <a:r>
              <a:rPr lang="ko-KR" altLang="en-US" sz="2200" spc="-148" dirty="0" smtClean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전국경제인연합회</a:t>
            </a:r>
            <a:r>
              <a:rPr lang="en-US" altLang="ko-KR" sz="2200" spc="-148" dirty="0" smtClean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, 2022)</a:t>
            </a:r>
            <a:endParaRPr lang="ko-KR" altLang="en-US" sz="220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98502" y="3284984"/>
            <a:ext cx="7704856" cy="720080"/>
          </a:xfrm>
          <a:prstGeom prst="rect">
            <a:avLst/>
          </a:prstGeom>
          <a:pattFill prst="dkUpDiag">
            <a:fgClr>
              <a:srgbClr val="EFEFF1"/>
            </a:fgClr>
            <a:bgClr>
              <a:schemeClr val="bg1"/>
            </a:bgClr>
          </a:pattFill>
          <a:ln w="9525" algn="ctr">
            <a:solidFill>
              <a:schemeClr val="accent3">
                <a:lumMod val="50000"/>
              </a:schemeClr>
            </a:solidFill>
            <a:round/>
            <a:headEnd/>
            <a:tailEnd/>
          </a:ln>
          <a:effectLst>
            <a:innerShdw blurRad="63500" dist="25400" dir="13500000">
              <a:prstClr val="black">
                <a:alpha val="20000"/>
              </a:prstClr>
            </a:innerShdw>
          </a:effec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2200" dirty="0" smtClean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중국 신장 위구르 리스크에서 위기 회복력 보여준 나이키</a:t>
            </a:r>
            <a:endParaRPr lang="en-US" altLang="ko-KR" sz="2200" dirty="0" smtClean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2200" dirty="0" smtClean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(</a:t>
            </a:r>
            <a:r>
              <a:rPr lang="ko-KR" altLang="en-US" sz="2200" dirty="0" smtClean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한경 </a:t>
            </a:r>
            <a:r>
              <a:rPr lang="en-US" altLang="ko-KR" sz="2200" dirty="0" smtClean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Business, 2021. 7)</a:t>
            </a:r>
            <a:endParaRPr lang="en-US" altLang="ko-KR" sz="220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898502" y="4437112"/>
            <a:ext cx="7704856" cy="720080"/>
          </a:xfrm>
          <a:prstGeom prst="rect">
            <a:avLst/>
          </a:prstGeom>
          <a:pattFill prst="dkUpDiag">
            <a:fgClr>
              <a:srgbClr val="EFEFF1"/>
            </a:fgClr>
            <a:bgClr>
              <a:schemeClr val="bg1"/>
            </a:bgClr>
          </a:pattFill>
          <a:ln w="9525" algn="ctr">
            <a:solidFill>
              <a:schemeClr val="accent3">
                <a:lumMod val="50000"/>
              </a:schemeClr>
            </a:solidFill>
            <a:round/>
            <a:headEnd/>
            <a:tailEnd/>
          </a:ln>
          <a:effectLst>
            <a:innerShdw blurRad="63500" dist="25400" dir="13500000">
              <a:prstClr val="black">
                <a:alpha val="20000"/>
              </a:prstClr>
            </a:innerShdw>
          </a:effec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2200" dirty="0" smtClean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중국 신장위구르 자치구 인권 탄압 지지한 나이키 불매운동</a:t>
            </a:r>
            <a:endParaRPr lang="en-US" altLang="ko-KR" sz="2200" dirty="0" smtClean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2200" dirty="0" smtClean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확산 및 중국슈퍼리그</a:t>
            </a:r>
            <a:r>
              <a:rPr lang="en-US" altLang="ko-KR" sz="2200" dirty="0" smtClean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(CLS)</a:t>
            </a:r>
            <a:r>
              <a:rPr lang="ko-KR" altLang="en-US" sz="2200" dirty="0" smtClean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보이콧</a:t>
            </a:r>
            <a:endParaRPr lang="ko-KR" altLang="en-US" sz="220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911424" y="5589240"/>
            <a:ext cx="7704856" cy="720080"/>
          </a:xfrm>
          <a:prstGeom prst="rect">
            <a:avLst/>
          </a:prstGeom>
          <a:pattFill prst="dkUpDiag">
            <a:fgClr>
              <a:srgbClr val="EFEFF1"/>
            </a:fgClr>
            <a:bgClr>
              <a:schemeClr val="bg1"/>
            </a:bgClr>
          </a:pattFill>
          <a:ln w="9525" algn="ctr">
            <a:solidFill>
              <a:schemeClr val="accent3">
                <a:lumMod val="50000"/>
              </a:schemeClr>
            </a:solidFill>
            <a:round/>
            <a:headEnd/>
            <a:tailEnd/>
          </a:ln>
          <a:effectLst>
            <a:innerShdw blurRad="63500" dist="25400" dir="13500000">
              <a:prstClr val="black">
                <a:alpha val="20000"/>
              </a:prstClr>
            </a:innerShdw>
          </a:effec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2200" dirty="0" smtClean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ESG </a:t>
            </a:r>
            <a:r>
              <a:rPr lang="ko-KR" altLang="en-US" sz="2200" dirty="0" smtClean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평판은 기업의 지속가능성을 담보하는 기반이며 리스크 </a:t>
            </a:r>
            <a:endParaRPr lang="en-US" altLang="ko-KR" sz="2200" dirty="0" smtClean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2200" dirty="0" smtClean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관리에서 위력 발휘</a:t>
            </a:r>
            <a:endParaRPr lang="ko-KR" altLang="en-US" sz="220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2304" y="2308750"/>
            <a:ext cx="3183077" cy="227237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51789D0-91CF-42CC-9905-55DE7D0EBAE7}"/>
              </a:ext>
            </a:extLst>
          </p:cNvPr>
          <p:cNvSpPr txBox="1"/>
          <p:nvPr/>
        </p:nvSpPr>
        <p:spPr>
          <a:xfrm>
            <a:off x="1415480" y="1073744"/>
            <a:ext cx="8208912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>
              <a:defRPr sz="2800" b="1" spc="-185">
                <a:solidFill>
                  <a:srgbClr val="0033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1" i="0" u="none" strike="noStrike" kern="1200" cap="none" spc="-185" normalizeH="0" baseline="0" noProof="0" dirty="0" smtClean="0">
                <a:ln>
                  <a:noFill/>
                </a:ln>
                <a:solidFill>
                  <a:srgbClr val="003300"/>
                </a:solidFill>
                <a:effectLst/>
                <a:uLnTx/>
                <a:uFillTx/>
                <a:ea typeface="경기천년제목 Medium" panose="02020603020101020101" pitchFamily="18" charset="-127"/>
                <a:cs typeface="+mn-cs"/>
              </a:rPr>
              <a:t>나이키의 </a:t>
            </a:r>
            <a:r>
              <a:rPr kumimoji="0" lang="en-US" altLang="ko-KR" b="1" i="0" u="none" strike="noStrike" kern="1200" cap="none" spc="-185" normalizeH="0" baseline="0" noProof="0" dirty="0" smtClean="0">
                <a:ln>
                  <a:noFill/>
                </a:ln>
                <a:solidFill>
                  <a:srgbClr val="003300"/>
                </a:solidFill>
                <a:effectLst/>
                <a:uLnTx/>
                <a:uFillTx/>
                <a:ea typeface="경기천년제목 Medium" panose="02020603020101020101" pitchFamily="18" charset="-127"/>
                <a:cs typeface="+mn-cs"/>
              </a:rPr>
              <a:t>ESG </a:t>
            </a:r>
            <a:r>
              <a:rPr kumimoji="0" lang="ko-KR" altLang="en-US" b="1" i="0" u="none" strike="noStrike" kern="1200" cap="none" spc="-185" normalizeH="0" baseline="0" noProof="0" dirty="0" smtClean="0">
                <a:ln>
                  <a:noFill/>
                </a:ln>
                <a:solidFill>
                  <a:srgbClr val="003300"/>
                </a:solidFill>
                <a:effectLst/>
                <a:uLnTx/>
                <a:uFillTx/>
                <a:ea typeface="경기천년제목 Medium" panose="02020603020101020101" pitchFamily="18" charset="-127"/>
                <a:cs typeface="+mn-cs"/>
              </a:rPr>
              <a:t>평판을 통한 위기 회복력</a:t>
            </a:r>
            <a:endParaRPr kumimoji="0" lang="ko-KR" altLang="en-US" b="1" i="0" u="none" strike="noStrike" kern="1200" cap="none" spc="-185" normalizeH="0" baseline="0" noProof="0" dirty="0">
              <a:ln>
                <a:noFill/>
              </a:ln>
              <a:solidFill>
                <a:srgbClr val="003300"/>
              </a:solidFill>
              <a:effectLst/>
              <a:uLnTx/>
              <a:uFillTx/>
              <a:ea typeface="경기천년제목 Medium" panose="020206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0410970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251789D0-91CF-42CC-9905-55DE7D0EBAE7}"/>
              </a:ext>
            </a:extLst>
          </p:cNvPr>
          <p:cNvSpPr txBox="1"/>
          <p:nvPr/>
        </p:nvSpPr>
        <p:spPr>
          <a:xfrm>
            <a:off x="479376" y="294096"/>
            <a:ext cx="10369152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>
              <a:defRPr sz="2800" b="1" spc="-185">
                <a:solidFill>
                  <a:srgbClr val="0033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-185" normalizeH="0" baseline="0" noProof="0" dirty="0" smtClean="0">
                <a:ln>
                  <a:noFill/>
                </a:ln>
                <a:solidFill>
                  <a:srgbClr val="003300"/>
                </a:solidFill>
                <a:effectLst/>
                <a:uLnTx/>
                <a:uFillTx/>
              </a:rPr>
              <a:t>3. </a:t>
            </a:r>
            <a:r>
              <a:rPr kumimoji="0" lang="ko-KR" altLang="en-US" sz="3200" b="1" i="0" u="none" strike="noStrike" kern="1200" cap="none" spc="-185" normalizeH="0" baseline="0" noProof="0" dirty="0" smtClean="0">
                <a:ln>
                  <a:noFill/>
                </a:ln>
                <a:solidFill>
                  <a:srgbClr val="003300"/>
                </a:solidFill>
                <a:effectLst/>
                <a:uLnTx/>
                <a:uFillTx/>
              </a:rPr>
              <a:t> </a:t>
            </a:r>
            <a:r>
              <a:rPr kumimoji="0" lang="en-US" altLang="ko-KR" sz="3200" b="1" i="0" u="none" strike="noStrike" kern="1200" cap="none" spc="-185" normalizeH="0" baseline="0" noProof="0" dirty="0" smtClean="0">
                <a:ln>
                  <a:noFill/>
                </a:ln>
                <a:solidFill>
                  <a:srgbClr val="003300"/>
                </a:solidFill>
                <a:effectLst/>
                <a:uLnTx/>
                <a:uFillTx/>
              </a:rPr>
              <a:t>ESG</a:t>
            </a:r>
            <a:r>
              <a:rPr lang="ko-KR" altLang="en-US" sz="3200" dirty="0" smtClean="0"/>
              <a:t>는 이해관계자</a:t>
            </a:r>
            <a:r>
              <a:rPr lang="en-US" altLang="ko-KR" sz="3200" dirty="0" smtClean="0"/>
              <a:t>(Stakeholder)</a:t>
            </a:r>
            <a:r>
              <a:rPr lang="ko-KR" altLang="en-US" sz="3200" dirty="0" smtClean="0"/>
              <a:t>에 의해 진화되는 </a:t>
            </a:r>
            <a:r>
              <a:rPr kumimoji="0" lang="ko-KR" altLang="en-US" sz="3200" b="1" i="0" u="none" strike="noStrike" kern="1200" cap="none" spc="-185" normalizeH="0" baseline="0" noProof="0" dirty="0" smtClean="0">
                <a:ln>
                  <a:noFill/>
                </a:ln>
                <a:solidFill>
                  <a:srgbClr val="003300"/>
                </a:solidFill>
                <a:effectLst/>
                <a:uLnTx/>
                <a:uFillTx/>
              </a:rPr>
              <a:t>경영 기준</a:t>
            </a:r>
            <a:endParaRPr kumimoji="0" lang="ko-KR" altLang="en-US" sz="3200" b="1" i="0" u="none" strike="noStrike" kern="1200" cap="none" spc="-185" normalizeH="0" baseline="0" noProof="0" dirty="0">
              <a:ln>
                <a:noFill/>
              </a:ln>
              <a:solidFill>
                <a:srgbClr val="003300"/>
              </a:solidFill>
              <a:effectLst/>
              <a:uLnTx/>
              <a:uFillTx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05288" y="1079042"/>
            <a:ext cx="4870632" cy="405742"/>
          </a:xfrm>
          <a:prstGeom prst="rect">
            <a:avLst/>
          </a:prstGeom>
          <a:pattFill prst="dkUpDiag">
            <a:fgClr>
              <a:srgbClr val="EFEFF1"/>
            </a:fgClr>
            <a:bgClr>
              <a:schemeClr val="bg1"/>
            </a:bgClr>
          </a:pattFill>
          <a:ln w="9525" algn="ctr">
            <a:solidFill>
              <a:schemeClr val="accent3">
                <a:lumMod val="50000"/>
              </a:schemeClr>
            </a:solidFill>
            <a:round/>
            <a:headEnd/>
            <a:tailEnd/>
          </a:ln>
          <a:effectLst>
            <a:innerShdw blurRad="63500" dist="25400" dir="13500000">
              <a:prstClr val="black">
                <a:alpha val="20000"/>
              </a:prstClr>
            </a:innerShdw>
          </a:effec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* SPICE model(</a:t>
            </a:r>
            <a:r>
              <a:rPr kumimoji="0" lang="en-US" altLang="ko-KR" sz="22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Rajendra</a:t>
            </a:r>
            <a:r>
              <a:rPr kumimoji="0" lang="en-US" altLang="ko-KR" sz="2200" b="0" i="0" u="none" strike="noStrike" kern="120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 </a:t>
            </a:r>
            <a:r>
              <a:rPr kumimoji="0" lang="en-US" altLang="ko-KR" sz="2200" b="0" i="0" u="none" strike="noStrike" kern="1200" cap="none" spc="0" normalizeH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Sisodia</a:t>
            </a:r>
            <a:r>
              <a:rPr kumimoji="0" lang="en-US" altLang="ko-KR" sz="2200" b="0" i="0" u="none" strike="noStrike" kern="120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, 2008)</a:t>
            </a:r>
            <a:endParaRPr kumimoji="0" lang="ko-KR" alt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Medium" panose="02020603020101020101" pitchFamily="18" charset="-127"/>
              <a:ea typeface="경기천년제목 Medium" panose="02020603020101020101" pitchFamily="18" charset="-127"/>
              <a:cs typeface="+mn-cs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05288" y="2060848"/>
            <a:ext cx="10919304" cy="3554698"/>
          </a:xfrm>
          <a:prstGeom prst="rect">
            <a:avLst/>
          </a:prstGeom>
          <a:pattFill prst="dkUpDiag">
            <a:fgClr>
              <a:srgbClr val="EFEFF1"/>
            </a:fgClr>
            <a:bgClr>
              <a:schemeClr val="bg1"/>
            </a:bgClr>
          </a:pattFill>
          <a:ln w="9525" algn="ctr">
            <a:solidFill>
              <a:schemeClr val="accent3">
                <a:lumMod val="50000"/>
              </a:schemeClr>
            </a:solidFill>
            <a:round/>
            <a:headEnd/>
            <a:tailEnd/>
          </a:ln>
          <a:effectLst>
            <a:innerShdw blurRad="63500" dist="25400" dir="13500000">
              <a:prstClr val="black">
                <a:alpha val="20000"/>
              </a:prstClr>
            </a:innerShdw>
          </a:effec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ko-KR" sz="2200" dirty="0" smtClean="0">
              <a:solidFill>
                <a:prstClr val="black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200" dirty="0" smtClean="0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1. </a:t>
            </a:r>
            <a:r>
              <a:rPr lang="ko-KR" altLang="en-US" sz="2200" dirty="0" smtClean="0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사회 </a:t>
            </a:r>
            <a:r>
              <a:rPr lang="en-US" altLang="ko-KR" sz="2200" dirty="0" smtClean="0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(Society) : </a:t>
            </a:r>
            <a:r>
              <a:rPr lang="ko-KR" altLang="en-US" sz="2200" dirty="0" smtClean="0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정부와 사회단체</a:t>
            </a:r>
            <a:r>
              <a:rPr lang="en-US" altLang="ko-KR" sz="2200" dirty="0" smtClean="0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, </a:t>
            </a:r>
            <a:r>
              <a:rPr lang="ko-KR" altLang="en-US" sz="2200" dirty="0" smtClean="0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지역이나 더 넓은 의미의 지역 사회</a:t>
            </a:r>
            <a:r>
              <a:rPr lang="en-US" altLang="ko-KR" sz="2200" dirty="0" smtClean="0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, NGO </a:t>
            </a:r>
            <a:r>
              <a:rPr lang="ko-KR" altLang="en-US" sz="2200" dirty="0" smtClean="0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등</a:t>
            </a:r>
            <a:endParaRPr lang="en-US" altLang="ko-KR" sz="2200" dirty="0" smtClean="0">
              <a:solidFill>
                <a:prstClr val="black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ko-KR" sz="2200" dirty="0" smtClean="0">
              <a:solidFill>
                <a:prstClr val="black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200" dirty="0" smtClean="0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2. </a:t>
            </a:r>
            <a:r>
              <a:rPr lang="ko-KR" altLang="en-US" sz="2200" dirty="0" smtClean="0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파트너 </a:t>
            </a:r>
            <a:r>
              <a:rPr lang="en-US" altLang="ko-KR" sz="2200" dirty="0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(Partner) : </a:t>
            </a:r>
            <a:r>
              <a:rPr lang="ko-KR" altLang="en-US" sz="2200" dirty="0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공급업체 등 상위의 파트너</a:t>
            </a:r>
            <a:r>
              <a:rPr lang="en-US" altLang="ko-KR" sz="2200" dirty="0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, </a:t>
            </a:r>
            <a:r>
              <a:rPr lang="ko-KR" altLang="en-US" sz="2200" dirty="0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수평적 파트너</a:t>
            </a:r>
            <a:r>
              <a:rPr lang="en-US" altLang="ko-KR" sz="2200" dirty="0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, </a:t>
            </a:r>
            <a:r>
              <a:rPr lang="ko-KR" altLang="en-US" sz="2200" dirty="0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소매업체 등 하위의 파트너 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ko-KR" sz="2200" dirty="0" smtClean="0">
              <a:solidFill>
                <a:prstClr val="black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200" dirty="0" smtClean="0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3. </a:t>
            </a:r>
            <a:r>
              <a:rPr lang="ko-KR" altLang="en-US" sz="2200" dirty="0" smtClean="0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투자자 </a:t>
            </a:r>
            <a:r>
              <a:rPr lang="en-US" altLang="ko-KR" sz="2200" dirty="0" smtClean="0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(Investor) : </a:t>
            </a:r>
            <a:r>
              <a:rPr lang="ko-KR" altLang="en-US" sz="2200" dirty="0" smtClean="0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개인이나 기관투자자</a:t>
            </a:r>
            <a:r>
              <a:rPr lang="en-US" altLang="ko-KR" sz="2200" dirty="0" smtClean="0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, </a:t>
            </a:r>
            <a:r>
              <a:rPr lang="ko-KR" altLang="en-US" sz="2200" dirty="0" smtClean="0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대출기관</a:t>
            </a:r>
            <a:endParaRPr lang="en-US" altLang="ko-KR" sz="2200" dirty="0" smtClean="0">
              <a:solidFill>
                <a:prstClr val="black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ko-KR" sz="2200" dirty="0" smtClean="0">
              <a:solidFill>
                <a:prstClr val="black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200" dirty="0" smtClean="0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4. </a:t>
            </a:r>
            <a:r>
              <a:rPr lang="ko-KR" altLang="en-US" sz="2200" dirty="0" smtClean="0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고객 </a:t>
            </a:r>
            <a:r>
              <a:rPr lang="en-US" altLang="ko-KR" sz="2200" dirty="0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(Customer) : </a:t>
            </a:r>
            <a:r>
              <a:rPr lang="ko-KR" altLang="en-US" sz="2200" dirty="0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개인 고객</a:t>
            </a:r>
            <a:r>
              <a:rPr lang="en-US" altLang="ko-KR" sz="2200" dirty="0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, </a:t>
            </a:r>
            <a:r>
              <a:rPr lang="ko-KR" altLang="en-US" sz="2200" dirty="0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기업 고객</a:t>
            </a:r>
            <a:r>
              <a:rPr lang="en-US" altLang="ko-KR" sz="2200" dirty="0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, </a:t>
            </a:r>
            <a:r>
              <a:rPr lang="ko-KR" altLang="en-US" sz="2200" dirty="0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현재 미래 과거의 고객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ko-KR" sz="2200" dirty="0" smtClean="0">
              <a:solidFill>
                <a:prstClr val="black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200" dirty="0" smtClean="0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5. </a:t>
            </a:r>
            <a:r>
              <a:rPr lang="ko-KR" altLang="en-US" sz="2200" dirty="0" smtClean="0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직원 </a:t>
            </a:r>
            <a:r>
              <a:rPr lang="en-US" altLang="ko-KR" sz="2200" dirty="0" smtClean="0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(Employee) : </a:t>
            </a:r>
            <a:r>
              <a:rPr lang="ko-KR" altLang="en-US" sz="2200" dirty="0" smtClean="0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내부조직</a:t>
            </a:r>
            <a:r>
              <a:rPr lang="en-US" altLang="ko-KR" sz="2200" dirty="0" smtClean="0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, </a:t>
            </a:r>
            <a:r>
              <a:rPr lang="ko-KR" altLang="en-US" sz="2200" dirty="0" smtClean="0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현재 미래</a:t>
            </a:r>
            <a:r>
              <a:rPr lang="en-US" altLang="ko-KR" sz="2200" dirty="0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</a:t>
            </a:r>
            <a:r>
              <a:rPr lang="ko-KR" altLang="en-US" sz="2200" dirty="0" smtClean="0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과거의 직원과 그 가족</a:t>
            </a:r>
            <a:endParaRPr lang="en-US" altLang="ko-KR" sz="2200" dirty="0" smtClean="0">
              <a:solidFill>
                <a:prstClr val="black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ko-KR" sz="2200" dirty="0" smtClean="0">
              <a:solidFill>
                <a:prstClr val="black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ko-KR" sz="2200" dirty="0" smtClean="0">
              <a:solidFill>
                <a:prstClr val="black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0317288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251789D0-91CF-42CC-9905-55DE7D0EBAE7}"/>
              </a:ext>
            </a:extLst>
          </p:cNvPr>
          <p:cNvSpPr txBox="1"/>
          <p:nvPr/>
        </p:nvSpPr>
        <p:spPr>
          <a:xfrm>
            <a:off x="479376" y="294096"/>
            <a:ext cx="9577064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>
              <a:defRPr sz="2800" b="1" spc="-185">
                <a:solidFill>
                  <a:srgbClr val="0033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-185" normalizeH="0" baseline="0" noProof="0" dirty="0" smtClean="0">
                <a:ln>
                  <a:noFill/>
                </a:ln>
                <a:solidFill>
                  <a:srgbClr val="003300"/>
                </a:solidFill>
                <a:effectLst/>
                <a:uLnTx/>
                <a:uFillTx/>
                <a:ea typeface="경기천년제목 Medium" panose="02020603020101020101" pitchFamily="18" charset="-127"/>
                <a:cs typeface="+mn-cs"/>
              </a:rPr>
              <a:t>4. </a:t>
            </a:r>
            <a:r>
              <a:rPr kumimoji="0" lang="ko-KR" altLang="en-US" sz="3200" b="1" i="0" u="none" strike="noStrike" kern="1200" cap="none" spc="-185" normalizeH="0" baseline="0" noProof="0" dirty="0" smtClean="0">
                <a:ln>
                  <a:noFill/>
                </a:ln>
                <a:solidFill>
                  <a:srgbClr val="003300"/>
                </a:solidFill>
                <a:effectLst/>
                <a:uLnTx/>
                <a:uFillTx/>
                <a:ea typeface="경기천년제목 Medium" panose="02020603020101020101" pitchFamily="18" charset="-127"/>
                <a:cs typeface="+mn-cs"/>
              </a:rPr>
              <a:t>다양한 주체의 스포츠 이해관계자들 </a:t>
            </a:r>
            <a:r>
              <a:rPr kumimoji="0" lang="en-US" altLang="ko-KR" sz="3200" b="1" i="0" u="none" strike="noStrike" kern="1200" cap="none" spc="-185" normalizeH="0" baseline="0" noProof="0" dirty="0" smtClean="0">
                <a:ln>
                  <a:noFill/>
                </a:ln>
                <a:solidFill>
                  <a:srgbClr val="003300"/>
                </a:solidFill>
                <a:effectLst/>
                <a:uLnTx/>
                <a:uFillTx/>
                <a:ea typeface="경기천년제목 Medium" panose="02020603020101020101" pitchFamily="18" charset="-127"/>
                <a:cs typeface="+mn-cs"/>
              </a:rPr>
              <a:t>(</a:t>
            </a:r>
            <a:r>
              <a:rPr kumimoji="0" lang="en-US" altLang="ko-KR" sz="3200" b="1" i="0" u="none" strike="noStrike" kern="1200" cap="none" spc="-185" normalizeH="0" baseline="0" noProof="0" dirty="0" err="1" smtClean="0">
                <a:ln>
                  <a:noFill/>
                </a:ln>
                <a:solidFill>
                  <a:srgbClr val="003300"/>
                </a:solidFill>
                <a:effectLst/>
                <a:uLnTx/>
                <a:uFillTx/>
                <a:ea typeface="경기천년제목 Medium" panose="02020603020101020101" pitchFamily="18" charset="-127"/>
                <a:cs typeface="+mn-cs"/>
              </a:rPr>
              <a:t>Stakeholesrs</a:t>
            </a:r>
            <a:r>
              <a:rPr kumimoji="0" lang="en-US" altLang="ko-KR" sz="3200" b="1" i="0" u="none" strike="noStrike" kern="1200" cap="none" spc="-185" normalizeH="0" baseline="0" noProof="0" dirty="0" smtClean="0">
                <a:ln>
                  <a:noFill/>
                </a:ln>
                <a:solidFill>
                  <a:srgbClr val="003300"/>
                </a:solidFill>
                <a:effectLst/>
                <a:uLnTx/>
                <a:uFillTx/>
                <a:ea typeface="경기천년제목 Medium" panose="02020603020101020101" pitchFamily="18" charset="-127"/>
                <a:cs typeface="+mn-cs"/>
              </a:rPr>
              <a:t>)</a:t>
            </a:r>
            <a:endParaRPr kumimoji="0" lang="ko-KR" altLang="en-US" sz="3200" b="1" i="0" u="none" strike="noStrike" kern="1200" cap="none" spc="-185" normalizeH="0" baseline="0" noProof="0" dirty="0">
              <a:ln>
                <a:noFill/>
              </a:ln>
              <a:solidFill>
                <a:srgbClr val="003300"/>
              </a:solidFill>
              <a:effectLst/>
              <a:uLnTx/>
              <a:uFillTx/>
              <a:ea typeface="경기천년제목 Medium" panose="02020603020101020101" pitchFamily="18" charset="-127"/>
              <a:cs typeface="+mn-cs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5880" y="4077072"/>
            <a:ext cx="1905000" cy="9525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2004" y="1552782"/>
            <a:ext cx="2628900" cy="1905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8168" y="3140968"/>
            <a:ext cx="3333750" cy="130492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63852" y="1093801"/>
            <a:ext cx="2676525" cy="177165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87488" y="4265879"/>
            <a:ext cx="238125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85125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251789D0-91CF-42CC-9905-55DE7D0EBAE7}"/>
              </a:ext>
            </a:extLst>
          </p:cNvPr>
          <p:cNvSpPr txBox="1"/>
          <p:nvPr/>
        </p:nvSpPr>
        <p:spPr>
          <a:xfrm>
            <a:off x="479376" y="294096"/>
            <a:ext cx="9217024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>
              <a:defRPr sz="2800" b="1" spc="-185">
                <a:solidFill>
                  <a:srgbClr val="0033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-185" normalizeH="0" baseline="0" noProof="0" dirty="0" smtClean="0">
                <a:ln>
                  <a:noFill/>
                </a:ln>
                <a:solidFill>
                  <a:srgbClr val="003300"/>
                </a:solidFill>
                <a:effectLst/>
                <a:uLnTx/>
                <a:uFillTx/>
                <a:ea typeface="경기천년제목 Medium" panose="02020603020101020101" pitchFamily="18" charset="-127"/>
                <a:cs typeface="+mn-cs"/>
              </a:rPr>
              <a:t>5. </a:t>
            </a:r>
            <a:r>
              <a:rPr kumimoji="0" lang="ko-KR" altLang="en-US" sz="3200" b="1" i="0" u="none" strike="noStrike" kern="1200" cap="none" spc="-185" normalizeH="0" baseline="0" noProof="0" dirty="0" smtClean="0">
                <a:ln>
                  <a:noFill/>
                </a:ln>
                <a:solidFill>
                  <a:srgbClr val="003300"/>
                </a:solidFill>
                <a:effectLst/>
                <a:uLnTx/>
                <a:uFillTx/>
                <a:ea typeface="경기천년제목 Medium" panose="02020603020101020101" pitchFamily="18" charset="-127"/>
                <a:cs typeface="+mn-cs"/>
              </a:rPr>
              <a:t> </a:t>
            </a:r>
            <a:r>
              <a:rPr kumimoji="0" lang="en-US" altLang="ko-KR" sz="3200" b="1" i="0" u="none" strike="noStrike" kern="1200" cap="none" spc="-185" normalizeH="0" baseline="0" noProof="0" dirty="0" smtClean="0">
                <a:ln>
                  <a:noFill/>
                </a:ln>
                <a:solidFill>
                  <a:srgbClr val="003300"/>
                </a:solidFill>
                <a:effectLst/>
                <a:uLnTx/>
                <a:uFillTx/>
                <a:ea typeface="경기천년제목 Medium" panose="02020603020101020101" pitchFamily="18" charset="-127"/>
                <a:cs typeface="+mn-cs"/>
              </a:rPr>
              <a:t>ESG </a:t>
            </a:r>
            <a:r>
              <a:rPr kumimoji="0" lang="ko-KR" altLang="en-US" sz="3200" b="1" i="0" u="none" strike="noStrike" kern="1200" cap="none" spc="-185" normalizeH="0" baseline="0" noProof="0" dirty="0" smtClean="0">
                <a:ln>
                  <a:noFill/>
                </a:ln>
                <a:solidFill>
                  <a:srgbClr val="003300"/>
                </a:solidFill>
                <a:effectLst/>
                <a:uLnTx/>
                <a:uFillTx/>
                <a:ea typeface="경기천년제목 Medium" panose="02020603020101020101" pitchFamily="18" charset="-127"/>
                <a:cs typeface="+mn-cs"/>
              </a:rPr>
              <a:t>경영</a:t>
            </a:r>
            <a:r>
              <a:rPr kumimoji="0" lang="en-US" altLang="ko-KR" sz="3200" b="1" i="0" u="none" strike="noStrike" kern="1200" cap="none" spc="-185" normalizeH="0" baseline="0" noProof="0" dirty="0" smtClean="0">
                <a:ln>
                  <a:noFill/>
                </a:ln>
                <a:solidFill>
                  <a:srgbClr val="003300"/>
                </a:solidFill>
                <a:effectLst/>
                <a:uLnTx/>
                <a:uFillTx/>
                <a:ea typeface="경기천년제목 Medium" panose="02020603020101020101" pitchFamily="18" charset="-127"/>
                <a:cs typeface="+mn-cs"/>
              </a:rPr>
              <a:t>- </a:t>
            </a:r>
            <a:r>
              <a:rPr kumimoji="0" lang="ko-KR" altLang="en-US" sz="3200" b="1" i="0" u="none" strike="noStrike" kern="1200" cap="none" spc="-185" normalizeH="0" baseline="0" noProof="0" dirty="0" smtClean="0">
                <a:ln>
                  <a:noFill/>
                </a:ln>
                <a:solidFill>
                  <a:srgbClr val="003300"/>
                </a:solidFill>
                <a:effectLst/>
                <a:uLnTx/>
                <a:uFillTx/>
                <a:ea typeface="경기천년제목 Medium" panose="02020603020101020101" pitchFamily="18" charset="-127"/>
                <a:cs typeface="+mn-cs"/>
              </a:rPr>
              <a:t>스포츠산업</a:t>
            </a:r>
            <a:endParaRPr kumimoji="0" lang="ko-KR" altLang="en-US" sz="3200" b="1" i="0" u="none" strike="noStrike" kern="1200" cap="none" spc="-185" normalizeH="0" baseline="0" noProof="0" dirty="0">
              <a:ln>
                <a:noFill/>
              </a:ln>
              <a:solidFill>
                <a:srgbClr val="003300"/>
              </a:solidFill>
              <a:effectLst/>
              <a:uLnTx/>
              <a:uFillTx/>
              <a:ea typeface="경기천년제목 Medium" panose="02020603020101020101" pitchFamily="18" charset="-127"/>
              <a:cs typeface="+mn-cs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05288" y="1079041"/>
            <a:ext cx="10919304" cy="1917911"/>
          </a:xfrm>
          <a:prstGeom prst="rect">
            <a:avLst/>
          </a:prstGeom>
          <a:pattFill prst="dkUpDiag">
            <a:fgClr>
              <a:srgbClr val="EFEFF1"/>
            </a:fgClr>
            <a:bgClr>
              <a:schemeClr val="bg1"/>
            </a:bgClr>
          </a:pattFill>
          <a:ln w="9525" algn="ctr">
            <a:solidFill>
              <a:schemeClr val="accent3">
                <a:lumMod val="50000"/>
              </a:schemeClr>
            </a:solidFill>
            <a:round/>
            <a:headEnd/>
            <a:tailEnd/>
          </a:ln>
          <a:effectLst>
            <a:innerShdw blurRad="63500" dist="25400" dir="13500000">
              <a:prstClr val="black">
                <a:alpha val="20000"/>
              </a:prstClr>
            </a:innerShdw>
          </a:effec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1400" b="1" dirty="0" smtClean="0">
                <a:solidFill>
                  <a:prstClr val="black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ko-KR" altLang="en-US" b="1" dirty="0" smtClean="0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스포츠 </a:t>
            </a:r>
            <a:r>
              <a:rPr lang="ko-KR" altLang="en-US" b="1" dirty="0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산업은 전 세계적으로 빠르게 성장하고 있는 산업이다</a:t>
            </a:r>
            <a:r>
              <a:rPr lang="en-US" altLang="ko-KR" b="1" dirty="0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. 2022</a:t>
            </a:r>
            <a:r>
              <a:rPr lang="ko-KR" altLang="en-US" b="1" dirty="0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년 기준 전 세계 스포츠 산업의 규모는 약 </a:t>
            </a:r>
            <a:r>
              <a:rPr lang="en-US" altLang="ko-KR" b="1" dirty="0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1</a:t>
            </a:r>
            <a:r>
              <a:rPr lang="ko-KR" altLang="en-US" b="1" dirty="0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조 </a:t>
            </a:r>
            <a:endParaRPr lang="en-US" altLang="ko-KR" b="1" dirty="0" smtClean="0">
              <a:solidFill>
                <a:prstClr val="black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b="1" dirty="0" smtClean="0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달러에 </a:t>
            </a:r>
            <a:r>
              <a:rPr lang="ko-KR" altLang="en-US" b="1" dirty="0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달하며</a:t>
            </a:r>
            <a:r>
              <a:rPr lang="en-US" altLang="ko-KR" b="1" dirty="0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, </a:t>
            </a:r>
            <a:r>
              <a:rPr lang="ko-KR" altLang="en-US" b="1" dirty="0" smtClean="0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향후 더욱 </a:t>
            </a:r>
            <a:r>
              <a:rPr lang="ko-KR" altLang="en-US" b="1" dirty="0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성장할 것으로 전망된다</a:t>
            </a:r>
            <a:r>
              <a:rPr lang="en-US" altLang="ko-KR" b="1" dirty="0" smtClean="0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.</a:t>
            </a:r>
            <a:endParaRPr lang="en-US" altLang="ko-KR" b="1" dirty="0">
              <a:solidFill>
                <a:prstClr val="black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b="1" dirty="0" smtClean="0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스포츠 </a:t>
            </a:r>
            <a:r>
              <a:rPr lang="ko-KR" altLang="en-US" b="1" dirty="0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산업은 환경</a:t>
            </a:r>
            <a:r>
              <a:rPr lang="en-US" altLang="ko-KR" b="1" dirty="0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, </a:t>
            </a:r>
            <a:r>
              <a:rPr lang="ko-KR" altLang="en-US" b="1" dirty="0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사회</a:t>
            </a:r>
            <a:r>
              <a:rPr lang="en-US" altLang="ko-KR" b="1" dirty="0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, </a:t>
            </a:r>
            <a:r>
              <a:rPr lang="ko-KR" altLang="en-US" b="1" dirty="0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지배구조</a:t>
            </a:r>
            <a:r>
              <a:rPr lang="en-US" altLang="ko-KR" b="1" dirty="0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(ESG) </a:t>
            </a:r>
            <a:r>
              <a:rPr lang="ko-KR" altLang="en-US" b="1" dirty="0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경영의 중요성이 강조되고 있는 산업이기도 하다</a:t>
            </a:r>
            <a:r>
              <a:rPr lang="en-US" altLang="ko-KR" b="1" dirty="0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. </a:t>
            </a:r>
            <a:r>
              <a:rPr lang="ko-KR" altLang="en-US" b="1" dirty="0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스포츠 산업은 </a:t>
            </a:r>
            <a:r>
              <a:rPr lang="ko-KR" altLang="en-US" b="1" dirty="0" smtClean="0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대규모</a:t>
            </a:r>
            <a:endParaRPr lang="en-US" altLang="ko-KR" b="1" dirty="0" smtClean="0">
              <a:solidFill>
                <a:prstClr val="black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b="1" dirty="0" smtClean="0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</a:t>
            </a:r>
            <a:r>
              <a:rPr lang="ko-KR" altLang="en-US" b="1" dirty="0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인원이 참여하는 </a:t>
            </a:r>
            <a:r>
              <a:rPr lang="ko-KR" altLang="en-US" b="1" dirty="0" smtClean="0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행사와 </a:t>
            </a:r>
            <a:r>
              <a:rPr lang="ko-KR" altLang="en-US" b="1" dirty="0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시설 운영을 통해 환경에 영향을 미칠 수 있으며</a:t>
            </a:r>
            <a:r>
              <a:rPr lang="en-US" altLang="ko-KR" b="1" dirty="0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, </a:t>
            </a:r>
            <a:r>
              <a:rPr lang="ko-KR" altLang="en-US" b="1" dirty="0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지역 사회와의 관계를 형성하고 사회적 </a:t>
            </a:r>
            <a:endParaRPr lang="en-US" altLang="ko-KR" b="1" dirty="0" smtClean="0">
              <a:solidFill>
                <a:prstClr val="black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b="1" dirty="0" smtClean="0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책임을 </a:t>
            </a:r>
            <a:r>
              <a:rPr lang="ko-KR" altLang="en-US" b="1" dirty="0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다해야 할 책임이 있기 때문이다</a:t>
            </a:r>
            <a:r>
              <a:rPr lang="en-US" altLang="ko-KR" b="1" dirty="0" smtClean="0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.</a:t>
            </a:r>
            <a:endParaRPr lang="en-US" altLang="ko-KR" b="1" dirty="0">
              <a:solidFill>
                <a:prstClr val="black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05288" y="3212976"/>
            <a:ext cx="10919304" cy="3312368"/>
          </a:xfrm>
          <a:prstGeom prst="rect">
            <a:avLst/>
          </a:prstGeom>
          <a:pattFill prst="dkUpDiag">
            <a:fgClr>
              <a:srgbClr val="EFEFF1"/>
            </a:fgClr>
            <a:bgClr>
              <a:schemeClr val="bg1"/>
            </a:bgClr>
          </a:pattFill>
          <a:ln w="9525" algn="ctr">
            <a:solidFill>
              <a:schemeClr val="accent3">
                <a:lumMod val="50000"/>
              </a:schemeClr>
            </a:solidFill>
            <a:round/>
            <a:headEnd/>
            <a:tailEnd/>
          </a:ln>
          <a:effectLst>
            <a:innerShdw blurRad="63500" dist="25400" dir="13500000">
              <a:prstClr val="black">
                <a:alpha val="20000"/>
              </a:prstClr>
            </a:innerShdw>
          </a:effec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ko-KR" dirty="0" smtClean="0">
              <a:solidFill>
                <a:srgbClr val="FF0000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dirty="0" smtClean="0">
                <a:solidFill>
                  <a:srgbClr val="FF000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-</a:t>
            </a:r>
            <a:r>
              <a:rPr lang="en-US" altLang="ko-KR" b="1" dirty="0">
                <a:solidFill>
                  <a:srgbClr val="FF000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ESG </a:t>
            </a:r>
            <a:r>
              <a:rPr lang="ko-KR" altLang="en-US" b="1" dirty="0">
                <a:solidFill>
                  <a:srgbClr val="FF000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경영의 긍정적 효과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endParaRPr lang="ko-KR" altLang="en-US" b="1" dirty="0">
              <a:solidFill>
                <a:prstClr val="black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b="1" dirty="0" smtClean="0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∙ </a:t>
            </a:r>
            <a:r>
              <a:rPr lang="ko-KR" altLang="en-US" b="1" dirty="0" smtClean="0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스포츠 </a:t>
            </a:r>
            <a:r>
              <a:rPr lang="ko-KR" altLang="en-US" b="1" dirty="0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산업에서 </a:t>
            </a:r>
            <a:r>
              <a:rPr lang="en-US" altLang="ko-KR" b="1" dirty="0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ESG </a:t>
            </a:r>
            <a:r>
              <a:rPr lang="ko-KR" altLang="en-US" b="1" dirty="0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경영이 확산됨에 따라 기대되는 효과는 다음과 같다</a:t>
            </a:r>
            <a:r>
              <a:rPr lang="en-US" altLang="ko-KR" b="1" dirty="0" smtClean="0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.</a:t>
            </a:r>
            <a:endParaRPr lang="ko-KR" altLang="en-US" b="1" dirty="0">
              <a:solidFill>
                <a:prstClr val="black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endParaRPr lang="ko-KR" altLang="en-US" b="1" dirty="0">
              <a:solidFill>
                <a:prstClr val="black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b="1" dirty="0" smtClean="0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-</a:t>
            </a:r>
            <a:r>
              <a:rPr lang="ko-KR" altLang="en-US" b="1" dirty="0" smtClean="0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스포츠 </a:t>
            </a:r>
            <a:r>
              <a:rPr lang="ko-KR" altLang="en-US" b="1" dirty="0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산업은 대규모 인원이 참여하는 행사와 시설 운영을 통해 환경에 영향을 미칠 수 있다</a:t>
            </a:r>
            <a:r>
              <a:rPr lang="en-US" altLang="ko-KR" b="1" dirty="0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.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ko-KR" b="1" dirty="0">
              <a:solidFill>
                <a:prstClr val="black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b="1" dirty="0" smtClean="0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- ESG </a:t>
            </a:r>
            <a:r>
              <a:rPr lang="ko-KR" altLang="en-US" b="1" dirty="0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경영을 통해 스포츠 산업은 환경 오염을 줄이기 위한 노력을 기울일 수 있다</a:t>
            </a:r>
            <a:r>
              <a:rPr lang="en-US" altLang="ko-KR" b="1" dirty="0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.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ko-KR" b="1" dirty="0">
              <a:solidFill>
                <a:prstClr val="black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b="1" dirty="0" smtClean="0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예를 </a:t>
            </a:r>
            <a:r>
              <a:rPr lang="ko-KR" altLang="en-US" b="1" dirty="0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들어</a:t>
            </a:r>
            <a:r>
              <a:rPr lang="en-US" altLang="ko-KR" b="1" dirty="0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, </a:t>
            </a:r>
            <a:r>
              <a:rPr lang="ko-KR" altLang="en-US" b="1" dirty="0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친환경 유니폼</a:t>
            </a:r>
            <a:r>
              <a:rPr lang="en-US" altLang="ko-KR" b="1" dirty="0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, </a:t>
            </a:r>
            <a:r>
              <a:rPr lang="ko-KR" altLang="en-US" b="1" dirty="0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응원도구</a:t>
            </a:r>
            <a:r>
              <a:rPr lang="en-US" altLang="ko-KR" b="1" dirty="0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, </a:t>
            </a:r>
            <a:r>
              <a:rPr lang="ko-KR" altLang="en-US" b="1" dirty="0" err="1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굿즈</a:t>
            </a:r>
            <a:r>
              <a:rPr lang="ko-KR" altLang="en-US" b="1" dirty="0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사용 확대</a:t>
            </a:r>
            <a:r>
              <a:rPr lang="en-US" altLang="ko-KR" b="1" dirty="0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, </a:t>
            </a:r>
            <a:r>
              <a:rPr lang="ko-KR" altLang="en-US" b="1" dirty="0" err="1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플로깅</a:t>
            </a:r>
            <a:r>
              <a:rPr lang="ko-KR" altLang="en-US" b="1" dirty="0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행사</a:t>
            </a:r>
            <a:r>
              <a:rPr lang="en-US" altLang="ko-KR" b="1" dirty="0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, No Plastic </a:t>
            </a:r>
            <a:r>
              <a:rPr lang="ko-KR" altLang="en-US" b="1" dirty="0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캠페인 등의 활동을 통해 환경 보호에 </a:t>
            </a:r>
            <a:endParaRPr lang="en-US" altLang="ko-KR" b="1" dirty="0" smtClean="0">
              <a:solidFill>
                <a:prstClr val="black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b="1" dirty="0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</a:t>
            </a:r>
            <a:r>
              <a:rPr lang="ko-KR" altLang="en-US" b="1" dirty="0" smtClean="0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기여할 </a:t>
            </a:r>
            <a:r>
              <a:rPr lang="ko-KR" altLang="en-US" b="1" dirty="0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수 있다</a:t>
            </a:r>
            <a:r>
              <a:rPr lang="en-US" altLang="ko-KR" b="1" dirty="0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.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ko-KR" b="1" dirty="0">
              <a:solidFill>
                <a:prstClr val="black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ko-KR" sz="1400" b="1" dirty="0" smtClean="0">
              <a:solidFill>
                <a:prstClr val="black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1400" dirty="0" smtClean="0">
                <a:solidFill>
                  <a:prstClr val="black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-</a:t>
            </a:r>
            <a:endParaRPr lang="en-US" altLang="ko-KR" sz="1400" dirty="0">
              <a:solidFill>
                <a:prstClr val="black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7303661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505288" y="1124744"/>
            <a:ext cx="10919304" cy="5400600"/>
          </a:xfrm>
          <a:prstGeom prst="rect">
            <a:avLst/>
          </a:prstGeom>
          <a:pattFill prst="dkUpDiag">
            <a:fgClr>
              <a:srgbClr val="EFEFF1"/>
            </a:fgClr>
            <a:bgClr>
              <a:schemeClr val="bg1"/>
            </a:bgClr>
          </a:pattFill>
          <a:ln w="9525" algn="ctr">
            <a:solidFill>
              <a:schemeClr val="accent3">
                <a:lumMod val="50000"/>
              </a:schemeClr>
            </a:solidFill>
            <a:round/>
            <a:headEnd/>
            <a:tailEnd/>
          </a:ln>
          <a:effectLst>
            <a:innerShdw blurRad="63500" dist="25400" dir="13500000">
              <a:prstClr val="black">
                <a:alpha val="20000"/>
              </a:prstClr>
            </a:innerShdw>
          </a:effec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1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Medium" panose="02020603020101020101" pitchFamily="18" charset="-127"/>
              <a:ea typeface="경기천년제목 Medium" panose="02020603020101020101" pitchFamily="18" charset="-127"/>
              <a:cs typeface="+mn-cs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Medium" panose="02020603020101020101" pitchFamily="18" charset="-127"/>
              <a:ea typeface="경기천년제목 Medium" panose="02020603020101020101" pitchFamily="18" charset="-127"/>
              <a:cs typeface="+mn-cs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1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Medium" panose="02020603020101020101" pitchFamily="18" charset="-127"/>
              <a:ea typeface="경기천년제목 Medium" panose="02020603020101020101" pitchFamily="18" charset="-127"/>
              <a:cs typeface="+mn-cs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600" b="1" i="0" u="none" strike="noStrike" kern="120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경기천년바탕 Regular" panose="02020503020101020101" pitchFamily="18" charset="-127"/>
              <a:ea typeface="경기천년바탕 Regular" panose="02020503020101020101" pitchFamily="18" charset="-127"/>
              <a:cs typeface="+mn-cs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ko-KR" sz="1600" b="1" dirty="0">
              <a:solidFill>
                <a:srgbClr val="FF0000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600" b="1" i="0" u="none" strike="noStrike" kern="120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경기천년바탕 Regular" panose="02020503020101020101" pitchFamily="18" charset="-127"/>
              <a:ea typeface="경기천년바탕 Regular" panose="02020503020101020101" pitchFamily="18" charset="-127"/>
              <a:cs typeface="+mn-cs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ko-KR" sz="1600" b="1" dirty="0">
              <a:solidFill>
                <a:srgbClr val="FF0000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600" b="1" i="0" u="none" strike="noStrike" kern="120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경기천년바탕 Regular" panose="02020503020101020101" pitchFamily="18" charset="-127"/>
              <a:ea typeface="경기천년바탕 Regular" panose="02020503020101020101" pitchFamily="18" charset="-127"/>
              <a:cs typeface="+mn-cs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ko-KR" sz="1600" b="1" dirty="0">
              <a:solidFill>
                <a:srgbClr val="FF0000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600" b="1" i="0" u="none" strike="noStrike" kern="120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경기천년바탕 Regular" panose="02020503020101020101" pitchFamily="18" charset="-127"/>
              <a:ea typeface="경기천년바탕 Regular" panose="02020503020101020101" pitchFamily="18" charset="-127"/>
              <a:cs typeface="+mn-cs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ko-KR" sz="1600" b="1" dirty="0">
              <a:solidFill>
                <a:srgbClr val="FF0000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600" b="1" i="0" u="none" strike="noStrike" kern="120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경기천년바탕 Regular" panose="02020503020101020101" pitchFamily="18" charset="-127"/>
              <a:ea typeface="경기천년바탕 Regular" panose="02020503020101020101" pitchFamily="18" charset="-127"/>
              <a:cs typeface="+mn-cs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ko-KR" sz="1600" b="1" dirty="0">
              <a:solidFill>
                <a:srgbClr val="FF0000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ko-KR" sz="1600" b="1" dirty="0">
              <a:solidFill>
                <a:prstClr val="black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b="1" dirty="0" smtClean="0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-</a:t>
            </a:r>
            <a:r>
              <a:rPr lang="ko-KR" altLang="en-US" b="1" dirty="0" smtClean="0">
                <a:solidFill>
                  <a:srgbClr val="FF000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사회적 </a:t>
            </a:r>
            <a:r>
              <a:rPr lang="ko-KR" altLang="en-US" b="1" dirty="0">
                <a:solidFill>
                  <a:srgbClr val="FF000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책임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endParaRPr lang="ko-KR" altLang="en-US" b="1" dirty="0">
              <a:solidFill>
                <a:prstClr val="black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b="1" dirty="0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∙ 스포츠 산업은 지역 사회에 기여하고</a:t>
            </a:r>
            <a:r>
              <a:rPr lang="en-US" altLang="ko-KR" b="1" dirty="0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, </a:t>
            </a:r>
            <a:r>
              <a:rPr lang="ko-KR" altLang="en-US" b="1" dirty="0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사회적 약자를 지원하는 역할을 할 수 있다</a:t>
            </a:r>
            <a:r>
              <a:rPr lang="en-US" altLang="ko-KR" b="1" dirty="0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.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ko-KR" b="1" dirty="0">
              <a:solidFill>
                <a:prstClr val="black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b="1" dirty="0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∙ ESG </a:t>
            </a:r>
            <a:r>
              <a:rPr lang="ko-KR" altLang="en-US" b="1" dirty="0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경영을 통해 스포츠 산업은 사회적 책임을 다하는 다양한 활동을 기획하고 실행할 수 있다</a:t>
            </a:r>
            <a:r>
              <a:rPr lang="en-US" altLang="ko-KR" b="1" dirty="0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. </a:t>
            </a:r>
            <a:r>
              <a:rPr lang="ko-KR" altLang="en-US" b="1" dirty="0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예를 들어</a:t>
            </a:r>
            <a:r>
              <a:rPr lang="en-US" altLang="ko-KR" b="1" dirty="0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, </a:t>
            </a:r>
            <a:r>
              <a:rPr lang="ko-KR" altLang="en-US" b="1" dirty="0" smtClean="0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취약계층</a:t>
            </a:r>
            <a:endParaRPr lang="en-US" altLang="ko-KR" b="1" dirty="0" smtClean="0">
              <a:solidFill>
                <a:prstClr val="black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b="1" dirty="0" smtClean="0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</a:t>
            </a:r>
            <a:r>
              <a:rPr lang="ko-KR" altLang="en-US" b="1" dirty="0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지원</a:t>
            </a:r>
            <a:r>
              <a:rPr lang="en-US" altLang="ko-KR" b="1" dirty="0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, </a:t>
            </a:r>
            <a:r>
              <a:rPr lang="ko-KR" altLang="en-US" b="1" dirty="0" smtClean="0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의료용품 </a:t>
            </a:r>
            <a:r>
              <a:rPr lang="ko-KR" altLang="en-US" b="1" dirty="0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제공</a:t>
            </a:r>
            <a:r>
              <a:rPr lang="en-US" altLang="ko-KR" b="1" dirty="0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, </a:t>
            </a:r>
            <a:r>
              <a:rPr lang="ko-KR" altLang="en-US" b="1" dirty="0" smtClean="0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교육지원</a:t>
            </a:r>
            <a:r>
              <a:rPr lang="en-US" altLang="ko-KR" b="1" dirty="0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, </a:t>
            </a:r>
            <a:r>
              <a:rPr lang="ko-KR" altLang="en-US" b="1" dirty="0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청소년 스포츠 프로그램 운영 등의 활동을 통해 사회에 공헌할 수 있다</a:t>
            </a:r>
            <a:r>
              <a:rPr lang="en-US" altLang="ko-KR" b="1" dirty="0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.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b="1" i="0" u="none" strike="noStrike" kern="120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기업 </a:t>
            </a:r>
            <a:r>
              <a:rPr kumimoji="0" lang="ko-KR" altLang="en-US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가치 제고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ESG </a:t>
            </a:r>
            <a:r>
              <a:rPr kumimoji="0" lang="ko-KR" altLang="en-US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경영을 통해 스포츠 산업은 기업 가치를 높일 수 있다</a:t>
            </a:r>
            <a:r>
              <a:rPr kumimoji="0" lang="en-US" altLang="ko-KR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. ESG </a:t>
            </a:r>
            <a:r>
              <a:rPr kumimoji="0" lang="ko-KR" altLang="en-US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경영은 기업의 지속가능성을 높이고</a:t>
            </a:r>
            <a:r>
              <a:rPr kumimoji="0" lang="en-US" altLang="ko-KR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, </a:t>
            </a:r>
            <a:r>
              <a:rPr kumimoji="0" lang="ko-KR" altLang="en-US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소비자와 </a:t>
            </a:r>
            <a:endParaRPr lang="en-US" altLang="ko-KR" b="1" dirty="0">
              <a:solidFill>
                <a:prstClr val="black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투자자의 </a:t>
            </a:r>
            <a:r>
              <a:rPr kumimoji="0" lang="ko-KR" altLang="en-US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신뢰를 얻는 데 </a:t>
            </a:r>
            <a:r>
              <a:rPr kumimoji="0" lang="ko-KR" altLang="en-US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도움이 된다</a:t>
            </a:r>
            <a:r>
              <a:rPr kumimoji="0" lang="en-US" altLang="ko-KR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. </a:t>
            </a:r>
            <a:r>
              <a:rPr kumimoji="0" lang="ko-KR" altLang="en-US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또한</a:t>
            </a:r>
            <a:r>
              <a:rPr kumimoji="0" lang="en-US" altLang="ko-KR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, ESG </a:t>
            </a:r>
            <a:r>
              <a:rPr kumimoji="0" lang="ko-KR" altLang="en-US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경영은 기업의 경쟁력을 향상시키고</a:t>
            </a:r>
            <a:r>
              <a:rPr kumimoji="0" lang="en-US" altLang="ko-KR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, </a:t>
            </a:r>
            <a:r>
              <a:rPr kumimoji="0" lang="ko-KR" altLang="en-US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새로운 비즈니스 기회를 </a:t>
            </a:r>
            <a:r>
              <a:rPr kumimoji="0" lang="ko-KR" altLang="en-US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창출</a:t>
            </a:r>
            <a:endParaRPr kumimoji="0" lang="en-US" altLang="ko-KR" b="1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할 </a:t>
            </a:r>
            <a:r>
              <a:rPr kumimoji="0" lang="ko-KR" altLang="en-US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수 </a:t>
            </a:r>
            <a:r>
              <a:rPr kumimoji="0" lang="ko-KR" altLang="en-US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있다</a:t>
            </a:r>
            <a:r>
              <a:rPr kumimoji="0" lang="en-US" altLang="ko-KR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.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ko-KR" b="1" dirty="0">
              <a:solidFill>
                <a:prstClr val="black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b="1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b="1" dirty="0">
                <a:solidFill>
                  <a:srgbClr val="FF000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결론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endParaRPr lang="ko-KR" altLang="en-US" b="1" dirty="0">
              <a:solidFill>
                <a:prstClr val="black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b="1" dirty="0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스포츠 산업에서 </a:t>
            </a:r>
            <a:r>
              <a:rPr lang="en-US" altLang="ko-KR" b="1" dirty="0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ESG </a:t>
            </a:r>
            <a:r>
              <a:rPr lang="ko-KR" altLang="en-US" b="1" dirty="0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경영은 환경 보호</a:t>
            </a:r>
            <a:r>
              <a:rPr lang="en-US" altLang="ko-KR" b="1" dirty="0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, </a:t>
            </a:r>
            <a:r>
              <a:rPr lang="ko-KR" altLang="en-US" b="1" dirty="0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사회적 책임</a:t>
            </a:r>
            <a:r>
              <a:rPr lang="en-US" altLang="ko-KR" b="1" dirty="0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, </a:t>
            </a:r>
            <a:r>
              <a:rPr lang="ko-KR" altLang="en-US" b="1" dirty="0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기업 가치 제고 등의 긍정적인 효과를 기대할 수 있다</a:t>
            </a:r>
            <a:r>
              <a:rPr lang="en-US" altLang="ko-KR" b="1" dirty="0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. </a:t>
            </a:r>
            <a:endParaRPr lang="en-US" altLang="ko-KR" b="1" dirty="0" smtClean="0">
              <a:solidFill>
                <a:prstClr val="black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b="1" dirty="0" smtClean="0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스포츠 </a:t>
            </a:r>
            <a:r>
              <a:rPr lang="ko-KR" altLang="en-US" b="1" dirty="0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산업은 이러한 </a:t>
            </a:r>
            <a:r>
              <a:rPr lang="ko-KR" altLang="en-US" b="1" dirty="0" smtClean="0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효과를 </a:t>
            </a:r>
            <a:r>
              <a:rPr lang="ko-KR" altLang="en-US" b="1" dirty="0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통해 </a:t>
            </a:r>
            <a:r>
              <a:rPr lang="ko-KR" altLang="en-US" b="1" dirty="0" err="1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지속가능한</a:t>
            </a:r>
            <a:r>
              <a:rPr lang="ko-KR" altLang="en-US" b="1" dirty="0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성장을 도모하고</a:t>
            </a:r>
            <a:r>
              <a:rPr lang="en-US" altLang="ko-KR" b="1" dirty="0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, </a:t>
            </a:r>
            <a:r>
              <a:rPr lang="ko-KR" altLang="en-US" b="1" dirty="0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사회에 기여할 수 있을 것이다</a:t>
            </a:r>
            <a:r>
              <a:rPr lang="en-US" altLang="ko-KR" b="1" dirty="0" smtClean="0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.</a:t>
            </a:r>
            <a:endParaRPr lang="en-US" altLang="ko-KR" sz="1400" b="1" dirty="0">
              <a:solidFill>
                <a:prstClr val="black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ko-KR" sz="1400" b="1" dirty="0">
              <a:solidFill>
                <a:prstClr val="black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1400" b="1" dirty="0">
                <a:solidFill>
                  <a:prstClr val="black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출처 </a:t>
            </a:r>
            <a:r>
              <a:rPr lang="en-US" altLang="ko-KR" sz="1400" b="1" dirty="0">
                <a:solidFill>
                  <a:prstClr val="black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: </a:t>
            </a:r>
            <a:r>
              <a:rPr lang="ko-KR" altLang="en-US" sz="1400" b="1" dirty="0">
                <a:solidFill>
                  <a:prstClr val="black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스포츠 피플 타임즈</a:t>
            </a:r>
            <a:r>
              <a:rPr lang="en-US" altLang="ko-KR" sz="1400" b="1" dirty="0">
                <a:solidFill>
                  <a:prstClr val="black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(Sports People times)(http://www.kowsc.org)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ko-KR" sz="1400" b="1" dirty="0">
              <a:solidFill>
                <a:prstClr val="black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1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바탕 Regular" panose="02020503020101020101" pitchFamily="18" charset="-127"/>
              <a:ea typeface="경기천년바탕 Regular" panose="02020503020101020101" pitchFamily="18" charset="-127"/>
              <a:cs typeface="+mn-cs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ko-KR" sz="1400" b="1" dirty="0">
              <a:solidFill>
                <a:prstClr val="black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1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바탕 Regular" panose="02020503020101020101" pitchFamily="18" charset="-127"/>
              <a:ea typeface="경기천년바탕 Regular" panose="02020503020101020101" pitchFamily="18" charset="-127"/>
              <a:cs typeface="+mn-cs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ko-KR" sz="1400" b="1" dirty="0">
              <a:solidFill>
                <a:prstClr val="black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1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바탕 Regular" panose="02020503020101020101" pitchFamily="18" charset="-127"/>
              <a:ea typeface="경기천년바탕 Regular" panose="02020503020101020101" pitchFamily="18" charset="-127"/>
              <a:cs typeface="+mn-cs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ko-KR" sz="1400" b="1" dirty="0">
              <a:solidFill>
                <a:prstClr val="black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1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바탕 Regular" panose="02020503020101020101" pitchFamily="18" charset="-127"/>
              <a:ea typeface="경기천년바탕 Regular" panose="02020503020101020101" pitchFamily="18" charset="-127"/>
              <a:cs typeface="+mn-cs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ko-KR" sz="1400" b="1" dirty="0">
              <a:solidFill>
                <a:prstClr val="black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1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바탕 Regular" panose="02020503020101020101" pitchFamily="18" charset="-127"/>
              <a:ea typeface="경기천년바탕 Regular" panose="02020503020101020101" pitchFamily="18" charset="-127"/>
              <a:cs typeface="+mn-cs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ko-KR" sz="1400" b="1" dirty="0">
              <a:solidFill>
                <a:prstClr val="black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1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바탕 Regular" panose="02020503020101020101" pitchFamily="18" charset="-127"/>
              <a:ea typeface="경기천년바탕 Regular" panose="02020503020101020101" pitchFamily="18" charset="-127"/>
              <a:cs typeface="+mn-cs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바탕 Regular" panose="02020503020101020101" pitchFamily="18" charset="-127"/>
              <a:ea typeface="경기천년바탕 Regular" panose="02020503020101020101" pitchFamily="18" charset="-127"/>
              <a:cs typeface="+mn-cs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1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Medium" panose="02020603020101020101" pitchFamily="18" charset="-127"/>
              <a:ea typeface="경기천년제목 Medium" panose="02020603020101020101" pitchFamily="18" charset="-127"/>
              <a:cs typeface="+mn-cs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Medium" panose="02020603020101020101" pitchFamily="18" charset="-127"/>
              <a:ea typeface="경기천년제목 Medium" panose="02020603020101020101" pitchFamily="18" charset="-127"/>
              <a:cs typeface="+mn-cs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Medium" panose="02020603020101020101" pitchFamily="18" charset="-127"/>
              <a:ea typeface="경기천년제목 Medium" panose="02020603020101020101" pitchFamily="18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51789D0-91CF-42CC-9905-55DE7D0EBAE7}"/>
              </a:ext>
            </a:extLst>
          </p:cNvPr>
          <p:cNvSpPr txBox="1"/>
          <p:nvPr/>
        </p:nvSpPr>
        <p:spPr>
          <a:xfrm>
            <a:off x="695400" y="260648"/>
            <a:ext cx="9217024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>
              <a:defRPr sz="2800" b="1" spc="-185">
                <a:solidFill>
                  <a:srgbClr val="0033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-185" normalizeH="0" baseline="0" noProof="0" dirty="0" smtClean="0">
                <a:ln>
                  <a:noFill/>
                </a:ln>
                <a:solidFill>
                  <a:srgbClr val="003300"/>
                </a:solidFill>
                <a:effectLst/>
                <a:uLnTx/>
                <a:uFillTx/>
                <a:ea typeface="경기천년제목 Medium" panose="02020603020101020101" pitchFamily="18" charset="-127"/>
                <a:cs typeface="+mn-cs"/>
              </a:rPr>
              <a:t>5-1. </a:t>
            </a:r>
            <a:r>
              <a:rPr kumimoji="0" lang="ko-KR" altLang="en-US" sz="3200" b="1" i="0" u="none" strike="noStrike" kern="1200" cap="none" spc="-185" normalizeH="0" baseline="0" noProof="0" dirty="0" smtClean="0">
                <a:ln>
                  <a:noFill/>
                </a:ln>
                <a:solidFill>
                  <a:srgbClr val="003300"/>
                </a:solidFill>
                <a:effectLst/>
                <a:uLnTx/>
                <a:uFillTx/>
                <a:ea typeface="경기천년제목 Medium" panose="02020603020101020101" pitchFamily="18" charset="-127"/>
                <a:cs typeface="+mn-cs"/>
              </a:rPr>
              <a:t> </a:t>
            </a:r>
            <a:r>
              <a:rPr kumimoji="0" lang="en-US" altLang="ko-KR" sz="3200" b="1" i="0" u="none" strike="noStrike" kern="1200" cap="none" spc="-185" normalizeH="0" baseline="0" noProof="0" dirty="0" smtClean="0">
                <a:ln>
                  <a:noFill/>
                </a:ln>
                <a:solidFill>
                  <a:srgbClr val="003300"/>
                </a:solidFill>
                <a:effectLst/>
                <a:uLnTx/>
                <a:uFillTx/>
                <a:ea typeface="경기천년제목 Medium" panose="02020603020101020101" pitchFamily="18" charset="-127"/>
                <a:cs typeface="+mn-cs"/>
              </a:rPr>
              <a:t>ESG </a:t>
            </a:r>
            <a:r>
              <a:rPr kumimoji="0" lang="ko-KR" altLang="en-US" sz="3200" b="1" i="0" u="none" strike="noStrike" kern="1200" cap="none" spc="-185" normalizeH="0" baseline="0" noProof="0" dirty="0" smtClean="0">
                <a:ln>
                  <a:noFill/>
                </a:ln>
                <a:solidFill>
                  <a:srgbClr val="003300"/>
                </a:solidFill>
                <a:effectLst/>
                <a:uLnTx/>
                <a:uFillTx/>
                <a:ea typeface="경기천년제목 Medium" panose="02020603020101020101" pitchFamily="18" charset="-127"/>
                <a:cs typeface="+mn-cs"/>
              </a:rPr>
              <a:t>경영</a:t>
            </a:r>
            <a:r>
              <a:rPr kumimoji="0" lang="en-US" altLang="ko-KR" sz="3200" b="1" i="0" u="none" strike="noStrike" kern="1200" cap="none" spc="-185" normalizeH="0" baseline="0" noProof="0" dirty="0" smtClean="0">
                <a:ln>
                  <a:noFill/>
                </a:ln>
                <a:solidFill>
                  <a:srgbClr val="003300"/>
                </a:solidFill>
                <a:effectLst/>
                <a:uLnTx/>
                <a:uFillTx/>
                <a:ea typeface="경기천년제목 Medium" panose="02020603020101020101" pitchFamily="18" charset="-127"/>
                <a:cs typeface="+mn-cs"/>
              </a:rPr>
              <a:t>- </a:t>
            </a:r>
            <a:r>
              <a:rPr kumimoji="0" lang="ko-KR" altLang="en-US" sz="3200" b="1" i="0" u="none" strike="noStrike" kern="1200" cap="none" spc="-185" normalizeH="0" baseline="0" noProof="0" dirty="0" smtClean="0">
                <a:ln>
                  <a:noFill/>
                </a:ln>
                <a:solidFill>
                  <a:srgbClr val="003300"/>
                </a:solidFill>
                <a:effectLst/>
                <a:uLnTx/>
                <a:uFillTx/>
                <a:ea typeface="경기천년제목 Medium" panose="02020603020101020101" pitchFamily="18" charset="-127"/>
                <a:cs typeface="+mn-cs"/>
              </a:rPr>
              <a:t>스포츠산업</a:t>
            </a:r>
            <a:endParaRPr kumimoji="0" lang="ko-KR" altLang="en-US" sz="3200" b="1" i="0" u="none" strike="noStrike" kern="1200" cap="none" spc="-185" normalizeH="0" baseline="0" noProof="0" dirty="0">
              <a:ln>
                <a:noFill/>
              </a:ln>
              <a:solidFill>
                <a:srgbClr val="003300"/>
              </a:solidFill>
              <a:effectLst/>
              <a:uLnTx/>
              <a:uFillTx/>
              <a:ea typeface="경기천년제목 Medium" panose="020206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1773243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6" name="Picture 10" descr="https://search.pstatic.net/sunny/?src=https%3A%2F%2Fmedia.licdn.com%2Fdms%2Fimage%2FD5634AQFKlvbPIZ6n2w%2Fugc-proxy-shrink_1280_800%2F0%2F1683309661608%3Fe%3D1685404800%26v%3Dbeta%26t%3DTXIbBc7YbTMW0TYKH48GmFHsoB5n_qujuHPrVSckbfo&amp;type=sc960_832">
            <a:extLst>
              <a:ext uri="{FF2B5EF4-FFF2-40B4-BE49-F238E27FC236}">
                <a16:creationId xmlns:a16="http://schemas.microsoft.com/office/drawing/2014/main" id="{766A4ECC-5A7E-43B9-9E36-22A869622C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918"/>
          <a:stretch/>
        </p:blipFill>
        <p:spPr bwMode="auto">
          <a:xfrm>
            <a:off x="-36749" y="12174"/>
            <a:ext cx="12228749" cy="6845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A7584641-8AC1-4711-AF0E-D0E4C55BE3AB}"/>
              </a:ext>
            </a:extLst>
          </p:cNvPr>
          <p:cNvGrpSpPr/>
          <p:nvPr/>
        </p:nvGrpSpPr>
        <p:grpSpPr>
          <a:xfrm>
            <a:off x="6408713" y="1304716"/>
            <a:ext cx="5663952" cy="1692236"/>
            <a:chOff x="-966972" y="1304716"/>
            <a:chExt cx="13164697" cy="1089890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34EEE8BB-2A69-4D07-8DD3-8D10A5131B79}"/>
                </a:ext>
              </a:extLst>
            </p:cNvPr>
            <p:cNvSpPr/>
            <p:nvPr/>
          </p:nvSpPr>
          <p:spPr>
            <a:xfrm>
              <a:off x="-966972" y="1304716"/>
              <a:ext cx="13138844" cy="1089890"/>
            </a:xfrm>
            <a:prstGeom prst="rect">
              <a:avLst/>
            </a:prstGeom>
            <a:solidFill>
              <a:schemeClr val="accent3">
                <a:lumMod val="75000"/>
                <a:alpha val="5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215"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FAEDCFE-3176-4B11-85D6-147F2C404EF3}"/>
                </a:ext>
              </a:extLst>
            </p:cNvPr>
            <p:cNvSpPr txBox="1"/>
            <p:nvPr/>
          </p:nvSpPr>
          <p:spPr>
            <a:xfrm>
              <a:off x="-689602" y="1420689"/>
              <a:ext cx="12887327" cy="84030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 algn="ctr"/>
              <a:r>
                <a:rPr lang="en-US" altLang="ko-KR" sz="3939" b="1" spc="-185" dirty="0" smtClean="0">
                  <a:solidFill>
                    <a:schemeClr val="bg1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6</a:t>
              </a:r>
              <a:r>
                <a:rPr lang="ko-KR" altLang="en-US" sz="3939" b="1" spc="-185" dirty="0" smtClean="0">
                  <a:solidFill>
                    <a:schemeClr val="bg1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장</a:t>
              </a:r>
              <a:r>
                <a:rPr lang="en-US" altLang="ko-KR" sz="3939" b="1" spc="-185" dirty="0" smtClean="0">
                  <a:solidFill>
                    <a:schemeClr val="bg1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:</a:t>
              </a:r>
              <a:r>
                <a:rPr lang="ko-KR" altLang="en-US" sz="3939" b="1" spc="-185" dirty="0" smtClean="0">
                  <a:solidFill>
                    <a:schemeClr val="bg1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 스포츠산업의 </a:t>
              </a:r>
              <a:endParaRPr lang="en-US" altLang="ko-KR" sz="3939" b="1" spc="-185" dirty="0" smtClean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  <a:p>
              <a:pPr algn="ctr"/>
              <a:r>
                <a:rPr lang="en-US" altLang="ko-KR" sz="3939" b="1" spc="-185" dirty="0" smtClean="0">
                  <a:solidFill>
                    <a:schemeClr val="bg1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ESG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7554072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505288" y="1124744"/>
            <a:ext cx="10919304" cy="5400600"/>
          </a:xfrm>
          <a:prstGeom prst="rect">
            <a:avLst/>
          </a:prstGeom>
          <a:pattFill prst="dkUpDiag">
            <a:fgClr>
              <a:srgbClr val="EFEFF1"/>
            </a:fgClr>
            <a:bgClr>
              <a:schemeClr val="bg1"/>
            </a:bgClr>
          </a:pattFill>
          <a:ln w="9525" algn="ctr">
            <a:solidFill>
              <a:schemeClr val="accent3">
                <a:lumMod val="50000"/>
              </a:schemeClr>
            </a:solidFill>
            <a:round/>
            <a:headEnd/>
            <a:tailEnd/>
          </a:ln>
          <a:effectLst>
            <a:innerShdw blurRad="63500" dist="25400" dir="13500000">
              <a:prstClr val="black">
                <a:alpha val="20000"/>
              </a:prstClr>
            </a:innerShdw>
          </a:effec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342900" lvl="0" indent="-342900" fontAlgn="base">
              <a:spcBef>
                <a:spcPct val="0"/>
              </a:spcBef>
              <a:spcAft>
                <a:spcPct val="0"/>
              </a:spcAft>
              <a:buAutoNum type="arabicPeriod"/>
              <a:defRPr/>
            </a:pPr>
            <a:r>
              <a:rPr lang="ko-KR" altLang="en-US" sz="2000" b="1" dirty="0" smtClean="0">
                <a:solidFill>
                  <a:prstClr val="black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스포츠산업에서 </a:t>
            </a:r>
            <a:r>
              <a:rPr lang="en-US" altLang="ko-KR" sz="2000" b="1" dirty="0">
                <a:solidFill>
                  <a:prstClr val="black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ESG</a:t>
            </a:r>
            <a:r>
              <a:rPr lang="ko-KR" altLang="en-US" sz="2000" b="1" dirty="0">
                <a:solidFill>
                  <a:prstClr val="black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경영이 이루어지기 위해서는</a:t>
            </a:r>
            <a:r>
              <a:rPr lang="en-US" altLang="ko-KR" sz="2000" b="1" dirty="0" smtClean="0">
                <a:solidFill>
                  <a:prstClr val="black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?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ko-KR" sz="2000" b="1" dirty="0">
              <a:solidFill>
                <a:prstClr val="black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marL="342900" lvl="0" indent="-342900" fontAlgn="base">
              <a:spcBef>
                <a:spcPct val="0"/>
              </a:spcBef>
              <a:spcAft>
                <a:spcPct val="0"/>
              </a:spcAft>
              <a:buAutoNum type="arabicPeriod" startAt="2"/>
              <a:defRPr/>
            </a:pPr>
            <a:r>
              <a:rPr lang="en-US" altLang="ko-KR" sz="2000" b="1" dirty="0" smtClean="0">
                <a:solidFill>
                  <a:prstClr val="black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'ESG </a:t>
            </a:r>
            <a:r>
              <a:rPr lang="ko-KR" altLang="en-US" sz="2000" b="1" dirty="0">
                <a:solidFill>
                  <a:prstClr val="black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경영과 스포츠산업</a:t>
            </a:r>
            <a:r>
              <a:rPr lang="en-US" altLang="ko-KR" sz="2000" b="1" dirty="0">
                <a:solidFill>
                  <a:prstClr val="black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: </a:t>
            </a:r>
            <a:r>
              <a:rPr lang="ko-KR" altLang="en-US" sz="2000" b="1" dirty="0">
                <a:solidFill>
                  <a:prstClr val="black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무엇을 어떻게 준비해야 하나</a:t>
            </a:r>
            <a:r>
              <a:rPr lang="en-US" altLang="ko-KR" sz="2000" b="1" dirty="0" smtClean="0">
                <a:solidFill>
                  <a:prstClr val="black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?‘</a:t>
            </a:r>
          </a:p>
          <a:p>
            <a:pPr marL="342900" lvl="0" indent="-342900" fontAlgn="base">
              <a:spcBef>
                <a:spcPct val="0"/>
              </a:spcBef>
              <a:spcAft>
                <a:spcPct val="0"/>
              </a:spcAft>
              <a:buAutoNum type="arabicPeriod" startAt="2"/>
              <a:defRPr/>
            </a:pPr>
            <a:endParaRPr lang="en-US" altLang="ko-KR" sz="1400" b="1" dirty="0">
              <a:solidFill>
                <a:prstClr val="black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marL="342900" lvl="0" indent="-342900" fontAlgn="base">
              <a:spcBef>
                <a:spcPct val="0"/>
              </a:spcBef>
              <a:spcAft>
                <a:spcPct val="0"/>
              </a:spcAft>
              <a:buAutoNum type="arabicPeriod" startAt="2"/>
              <a:defRPr/>
            </a:pPr>
            <a:endParaRPr lang="en-US" altLang="ko-KR" sz="1400" b="1" dirty="0" smtClean="0">
              <a:solidFill>
                <a:prstClr val="black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marL="342900" lvl="0" indent="-342900" fontAlgn="base">
              <a:spcBef>
                <a:spcPct val="0"/>
              </a:spcBef>
              <a:spcAft>
                <a:spcPct val="0"/>
              </a:spcAft>
              <a:buAutoNum type="arabicPeriod" startAt="2"/>
              <a:defRPr/>
            </a:pPr>
            <a:endParaRPr lang="en-US" altLang="ko-KR" sz="1400" b="1" dirty="0">
              <a:solidFill>
                <a:prstClr val="black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marL="342900" lvl="0" indent="-342900" fontAlgn="base">
              <a:spcBef>
                <a:spcPct val="0"/>
              </a:spcBef>
              <a:spcAft>
                <a:spcPct val="0"/>
              </a:spcAft>
              <a:buAutoNum type="arabicPeriod" startAt="2"/>
              <a:defRPr/>
            </a:pPr>
            <a:endParaRPr lang="en-US" altLang="ko-KR" sz="1400" b="1" dirty="0" smtClean="0">
              <a:solidFill>
                <a:prstClr val="black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marL="342900" lvl="0" indent="-342900" fontAlgn="base">
              <a:spcBef>
                <a:spcPct val="0"/>
              </a:spcBef>
              <a:spcAft>
                <a:spcPct val="0"/>
              </a:spcAft>
              <a:buAutoNum type="arabicPeriod" startAt="2"/>
              <a:defRPr/>
            </a:pPr>
            <a:endParaRPr lang="en-US" altLang="ko-KR" sz="1400" b="1" dirty="0">
              <a:solidFill>
                <a:prstClr val="black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marL="342900" lvl="0" indent="-342900" fontAlgn="base">
              <a:spcBef>
                <a:spcPct val="0"/>
              </a:spcBef>
              <a:spcAft>
                <a:spcPct val="0"/>
              </a:spcAft>
              <a:buAutoNum type="arabicPeriod" startAt="2"/>
              <a:defRPr/>
            </a:pPr>
            <a:endParaRPr lang="en-US" altLang="ko-KR" sz="1400" b="1" dirty="0" smtClean="0">
              <a:solidFill>
                <a:prstClr val="black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marL="342900" lvl="0" indent="-342900" fontAlgn="base">
              <a:spcBef>
                <a:spcPct val="0"/>
              </a:spcBef>
              <a:spcAft>
                <a:spcPct val="0"/>
              </a:spcAft>
              <a:buAutoNum type="arabicPeriod" startAt="2"/>
              <a:defRPr/>
            </a:pPr>
            <a:endParaRPr lang="en-US" altLang="ko-KR" sz="1400" b="1" dirty="0">
              <a:solidFill>
                <a:prstClr val="black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marL="342900" lvl="0" indent="-342900" fontAlgn="base">
              <a:spcBef>
                <a:spcPct val="0"/>
              </a:spcBef>
              <a:spcAft>
                <a:spcPct val="0"/>
              </a:spcAft>
              <a:buAutoNum type="arabicPeriod" startAt="2"/>
              <a:defRPr/>
            </a:pPr>
            <a:endParaRPr lang="en-US" altLang="ko-KR" sz="1400" b="1" dirty="0" smtClean="0">
              <a:solidFill>
                <a:prstClr val="black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marL="342900" lvl="0" indent="-342900" fontAlgn="base">
              <a:spcBef>
                <a:spcPct val="0"/>
              </a:spcBef>
              <a:spcAft>
                <a:spcPct val="0"/>
              </a:spcAft>
              <a:buAutoNum type="arabicPeriod" startAt="2"/>
              <a:defRPr/>
            </a:pPr>
            <a:endParaRPr lang="en-US" altLang="ko-KR" sz="1400" b="1" dirty="0">
              <a:solidFill>
                <a:prstClr val="black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marL="342900" lvl="0" indent="-342900" fontAlgn="base">
              <a:spcBef>
                <a:spcPct val="0"/>
              </a:spcBef>
              <a:spcAft>
                <a:spcPct val="0"/>
              </a:spcAft>
              <a:buAutoNum type="arabicPeriod" startAt="2"/>
              <a:defRPr/>
            </a:pPr>
            <a:endParaRPr lang="en-US" altLang="ko-KR" sz="1400" b="1" dirty="0" smtClean="0">
              <a:solidFill>
                <a:prstClr val="black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marL="342900" lvl="0" indent="-342900" fontAlgn="base">
              <a:spcBef>
                <a:spcPct val="0"/>
              </a:spcBef>
              <a:spcAft>
                <a:spcPct val="0"/>
              </a:spcAft>
              <a:buAutoNum type="arabicPeriod" startAt="2"/>
              <a:defRPr/>
            </a:pPr>
            <a:endParaRPr lang="en-US" altLang="ko-KR" sz="1400" b="1" dirty="0">
              <a:solidFill>
                <a:prstClr val="black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marL="342900" lvl="0" indent="-342900" fontAlgn="base">
              <a:spcBef>
                <a:spcPct val="0"/>
              </a:spcBef>
              <a:spcAft>
                <a:spcPct val="0"/>
              </a:spcAft>
              <a:buAutoNum type="arabicPeriod" startAt="2"/>
              <a:defRPr/>
            </a:pPr>
            <a:endParaRPr lang="en-US" altLang="ko-KR" sz="1400" b="1" dirty="0" smtClean="0">
              <a:solidFill>
                <a:prstClr val="black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marL="342900" lvl="0" indent="-342900" fontAlgn="base">
              <a:spcBef>
                <a:spcPct val="0"/>
              </a:spcBef>
              <a:spcAft>
                <a:spcPct val="0"/>
              </a:spcAft>
              <a:buAutoNum type="arabicPeriod" startAt="2"/>
              <a:defRPr/>
            </a:pPr>
            <a:endParaRPr lang="en-US" altLang="ko-KR" sz="1400" b="1" dirty="0">
              <a:solidFill>
                <a:prstClr val="black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marL="342900" lvl="0" indent="-342900" fontAlgn="base">
              <a:spcBef>
                <a:spcPct val="0"/>
              </a:spcBef>
              <a:spcAft>
                <a:spcPct val="0"/>
              </a:spcAft>
              <a:buAutoNum type="arabicPeriod" startAt="2"/>
              <a:defRPr/>
            </a:pPr>
            <a:endParaRPr lang="en-US" altLang="ko-KR" sz="1400" b="1" dirty="0" smtClean="0">
              <a:solidFill>
                <a:prstClr val="black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marL="342900" lvl="0" indent="-342900" fontAlgn="base">
              <a:spcBef>
                <a:spcPct val="0"/>
              </a:spcBef>
              <a:spcAft>
                <a:spcPct val="0"/>
              </a:spcAft>
              <a:buAutoNum type="arabicPeriod" startAt="2"/>
              <a:defRPr/>
            </a:pPr>
            <a:endParaRPr lang="en-US" altLang="ko-KR" sz="1400" b="1" dirty="0">
              <a:solidFill>
                <a:prstClr val="black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marL="342900" lvl="0" indent="-342900" fontAlgn="base">
              <a:spcBef>
                <a:spcPct val="0"/>
              </a:spcBef>
              <a:spcAft>
                <a:spcPct val="0"/>
              </a:spcAft>
              <a:buAutoNum type="arabicPeriod" startAt="2"/>
              <a:defRPr/>
            </a:pPr>
            <a:endParaRPr lang="en-US" altLang="ko-KR" sz="1400" b="1" dirty="0" smtClean="0">
              <a:solidFill>
                <a:prstClr val="black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marL="342900" lvl="0" indent="-342900" fontAlgn="base">
              <a:spcBef>
                <a:spcPct val="0"/>
              </a:spcBef>
              <a:spcAft>
                <a:spcPct val="0"/>
              </a:spcAft>
              <a:buAutoNum type="arabicPeriod" startAt="2"/>
              <a:defRPr/>
            </a:pPr>
            <a:endParaRPr lang="en-US" altLang="ko-KR" sz="1400" b="1" dirty="0">
              <a:solidFill>
                <a:prstClr val="black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ko-KR" sz="1400" b="1" dirty="0" smtClean="0">
              <a:solidFill>
                <a:prstClr val="black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Medium" panose="02020603020101020101" pitchFamily="18" charset="-127"/>
              <a:ea typeface="경기천년제목 Medium" panose="02020603020101020101" pitchFamily="18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51789D0-91CF-42CC-9905-55DE7D0EBAE7}"/>
              </a:ext>
            </a:extLst>
          </p:cNvPr>
          <p:cNvSpPr txBox="1"/>
          <p:nvPr/>
        </p:nvSpPr>
        <p:spPr>
          <a:xfrm>
            <a:off x="695400" y="260648"/>
            <a:ext cx="9217024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>
              <a:defRPr sz="2800" b="1" spc="-185">
                <a:solidFill>
                  <a:srgbClr val="0033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-185" normalizeH="0" baseline="0" noProof="0" dirty="0" smtClean="0">
                <a:ln>
                  <a:noFill/>
                </a:ln>
                <a:solidFill>
                  <a:srgbClr val="003300"/>
                </a:solidFill>
                <a:effectLst/>
                <a:uLnTx/>
                <a:uFillTx/>
                <a:ea typeface="경기천년제목 Medium" panose="02020603020101020101" pitchFamily="18" charset="-127"/>
                <a:cs typeface="+mn-cs"/>
              </a:rPr>
              <a:t>5-1. </a:t>
            </a:r>
            <a:r>
              <a:rPr kumimoji="0" lang="ko-KR" altLang="en-US" sz="3200" b="1" i="0" u="none" strike="noStrike" kern="1200" cap="none" spc="-185" normalizeH="0" baseline="0" noProof="0" dirty="0" smtClean="0">
                <a:ln>
                  <a:noFill/>
                </a:ln>
                <a:solidFill>
                  <a:srgbClr val="003300"/>
                </a:solidFill>
                <a:effectLst/>
                <a:uLnTx/>
                <a:uFillTx/>
                <a:ea typeface="경기천년제목 Medium" panose="02020603020101020101" pitchFamily="18" charset="-127"/>
                <a:cs typeface="+mn-cs"/>
              </a:rPr>
              <a:t> </a:t>
            </a:r>
            <a:r>
              <a:rPr kumimoji="0" lang="en-US" altLang="ko-KR" sz="3200" b="1" i="0" u="none" strike="noStrike" kern="1200" cap="none" spc="-185" normalizeH="0" baseline="0" noProof="0" dirty="0" smtClean="0">
                <a:ln>
                  <a:noFill/>
                </a:ln>
                <a:solidFill>
                  <a:srgbClr val="003300"/>
                </a:solidFill>
                <a:effectLst/>
                <a:uLnTx/>
                <a:uFillTx/>
                <a:ea typeface="경기천년제목 Medium" panose="02020603020101020101" pitchFamily="18" charset="-127"/>
                <a:cs typeface="+mn-cs"/>
              </a:rPr>
              <a:t>ESG </a:t>
            </a:r>
            <a:r>
              <a:rPr kumimoji="0" lang="ko-KR" altLang="en-US" sz="3200" b="1" i="0" u="none" strike="noStrike" kern="1200" cap="none" spc="-185" normalizeH="0" baseline="0" noProof="0" dirty="0" smtClean="0">
                <a:ln>
                  <a:noFill/>
                </a:ln>
                <a:solidFill>
                  <a:srgbClr val="003300"/>
                </a:solidFill>
                <a:effectLst/>
                <a:uLnTx/>
                <a:uFillTx/>
                <a:ea typeface="경기천년제목 Medium" panose="02020603020101020101" pitchFamily="18" charset="-127"/>
                <a:cs typeface="+mn-cs"/>
              </a:rPr>
              <a:t>경영</a:t>
            </a:r>
            <a:r>
              <a:rPr kumimoji="0" lang="en-US" altLang="ko-KR" sz="3200" b="1" i="0" u="none" strike="noStrike" kern="1200" cap="none" spc="-185" normalizeH="0" baseline="0" noProof="0" dirty="0" smtClean="0">
                <a:ln>
                  <a:noFill/>
                </a:ln>
                <a:solidFill>
                  <a:srgbClr val="003300"/>
                </a:solidFill>
                <a:effectLst/>
                <a:uLnTx/>
                <a:uFillTx/>
                <a:ea typeface="경기천년제목 Medium" panose="02020603020101020101" pitchFamily="18" charset="-127"/>
                <a:cs typeface="+mn-cs"/>
              </a:rPr>
              <a:t>- </a:t>
            </a:r>
            <a:r>
              <a:rPr kumimoji="0" lang="ko-KR" altLang="en-US" sz="3200" b="1" i="0" u="none" strike="noStrike" kern="1200" cap="none" spc="-185" normalizeH="0" baseline="0" noProof="0" dirty="0" smtClean="0">
                <a:ln>
                  <a:noFill/>
                </a:ln>
                <a:solidFill>
                  <a:srgbClr val="003300"/>
                </a:solidFill>
                <a:effectLst/>
                <a:uLnTx/>
                <a:uFillTx/>
                <a:ea typeface="경기천년제목 Medium" panose="02020603020101020101" pitchFamily="18" charset="-127"/>
                <a:cs typeface="+mn-cs"/>
              </a:rPr>
              <a:t>스포츠산업</a:t>
            </a:r>
            <a:endParaRPr kumimoji="0" lang="ko-KR" altLang="en-US" sz="3200" b="1" i="0" u="none" strike="noStrike" kern="1200" cap="none" spc="-185" normalizeH="0" baseline="0" noProof="0" dirty="0">
              <a:ln>
                <a:noFill/>
              </a:ln>
              <a:solidFill>
                <a:srgbClr val="003300"/>
              </a:solidFill>
              <a:effectLst/>
              <a:uLnTx/>
              <a:uFillTx/>
              <a:ea typeface="경기천년제목 Medium" panose="02020603020101020101" pitchFamily="18" charset="-127"/>
              <a:cs typeface="+mn-cs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400" y="2996952"/>
            <a:ext cx="2585864" cy="261518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6944" y="2996952"/>
            <a:ext cx="2769096" cy="261518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8985" y="2973182"/>
            <a:ext cx="4530080" cy="263895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11824" y="6021288"/>
            <a:ext cx="67172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출처</a:t>
            </a:r>
            <a:r>
              <a:rPr lang="en-US" altLang="ko-KR" sz="12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: https://korea.kr/news/contributePolicyView.do?newsId=148909071&amp;pageIndex=1#goList</a:t>
            </a:r>
            <a:endParaRPr lang="ko-KR" altLang="en-US" sz="120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1262857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251789D0-91CF-42CC-9905-55DE7D0EBAE7}"/>
              </a:ext>
            </a:extLst>
          </p:cNvPr>
          <p:cNvSpPr txBox="1"/>
          <p:nvPr/>
        </p:nvSpPr>
        <p:spPr>
          <a:xfrm>
            <a:off x="479376" y="294096"/>
            <a:ext cx="9217024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>
              <a:defRPr sz="2800" b="1" spc="-185">
                <a:solidFill>
                  <a:srgbClr val="0033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-185" normalizeH="0" baseline="0" noProof="0" dirty="0" smtClean="0">
                <a:ln>
                  <a:noFill/>
                </a:ln>
                <a:solidFill>
                  <a:srgbClr val="003300"/>
                </a:solidFill>
                <a:effectLst/>
                <a:uLnTx/>
                <a:uFillTx/>
                <a:ea typeface="경기천년제목 Medium" panose="02020603020101020101" pitchFamily="18" charset="-127"/>
                <a:cs typeface="+mn-cs"/>
              </a:rPr>
              <a:t>6. </a:t>
            </a:r>
            <a:r>
              <a:rPr kumimoji="0" lang="ko-KR" altLang="en-US" sz="3200" b="1" i="0" u="none" strike="noStrike" kern="1200" cap="none" spc="-185" normalizeH="0" baseline="0" noProof="0" dirty="0" smtClean="0">
                <a:ln>
                  <a:noFill/>
                </a:ln>
                <a:solidFill>
                  <a:srgbClr val="003300"/>
                </a:solidFill>
                <a:effectLst/>
                <a:uLnTx/>
                <a:uFillTx/>
                <a:ea typeface="경기천년제목 Medium" panose="02020603020101020101" pitchFamily="18" charset="-127"/>
                <a:cs typeface="+mn-cs"/>
              </a:rPr>
              <a:t> </a:t>
            </a:r>
            <a:r>
              <a:rPr kumimoji="0" lang="en-US" altLang="ko-KR" sz="3200" b="1" i="0" u="none" strike="noStrike" kern="1200" cap="none" spc="-185" normalizeH="0" baseline="0" noProof="0" dirty="0" smtClean="0">
                <a:ln>
                  <a:noFill/>
                </a:ln>
                <a:solidFill>
                  <a:srgbClr val="003300"/>
                </a:solidFill>
                <a:effectLst/>
                <a:uLnTx/>
                <a:uFillTx/>
                <a:ea typeface="경기천년제목 Medium" panose="02020603020101020101" pitchFamily="18" charset="-127"/>
                <a:cs typeface="+mn-cs"/>
              </a:rPr>
              <a:t>SURE </a:t>
            </a:r>
            <a:r>
              <a:rPr kumimoji="0" lang="ko-KR" altLang="en-US" sz="3200" b="1" i="0" u="none" strike="noStrike" kern="1200" cap="none" spc="-185" normalizeH="0" baseline="0" noProof="0" dirty="0" smtClean="0">
                <a:ln>
                  <a:noFill/>
                </a:ln>
                <a:solidFill>
                  <a:srgbClr val="003300"/>
                </a:solidFill>
                <a:effectLst/>
                <a:uLnTx/>
                <a:uFillTx/>
                <a:ea typeface="경기천년제목 Medium" panose="02020603020101020101" pitchFamily="18" charset="-127"/>
                <a:cs typeface="+mn-cs"/>
              </a:rPr>
              <a:t>프로세스 도입 및 수행</a:t>
            </a:r>
            <a:endParaRPr kumimoji="0" lang="ko-KR" altLang="en-US" sz="3200" b="1" i="0" u="none" strike="noStrike" kern="1200" cap="none" spc="-185" normalizeH="0" baseline="0" noProof="0" dirty="0">
              <a:ln>
                <a:noFill/>
              </a:ln>
              <a:solidFill>
                <a:srgbClr val="003300"/>
              </a:solidFill>
              <a:effectLst/>
              <a:uLnTx/>
              <a:uFillTx/>
              <a:ea typeface="경기천년제목 Medium" panose="02020603020101020101" pitchFamily="18" charset="-127"/>
              <a:cs typeface="+mn-cs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/>
        </p:nvGraphicFramePr>
        <p:xfrm>
          <a:off x="3647148" y="1860848"/>
          <a:ext cx="3672408" cy="3350110"/>
        </p:xfrm>
        <a:graphic>
          <a:graphicData uri="http://schemas.openxmlformats.org/drawingml/2006/table">
            <a:tbl>
              <a:tblPr/>
              <a:tblGrid>
                <a:gridCol w="1836204">
                  <a:extLst>
                    <a:ext uri="{9D8B030D-6E8A-4147-A177-3AD203B41FA5}">
                      <a16:colId xmlns:a16="http://schemas.microsoft.com/office/drawing/2014/main" val="1549641833"/>
                    </a:ext>
                  </a:extLst>
                </a:gridCol>
                <a:gridCol w="1836204">
                  <a:extLst>
                    <a:ext uri="{9D8B030D-6E8A-4147-A177-3AD203B41FA5}">
                      <a16:colId xmlns:a16="http://schemas.microsoft.com/office/drawing/2014/main" val="2880653644"/>
                    </a:ext>
                  </a:extLst>
                </a:gridCol>
              </a:tblGrid>
              <a:tr h="1656184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4000" b="1" kern="0" spc="0" dirty="0" smtClean="0">
                          <a:solidFill>
                            <a:srgbClr val="000000"/>
                          </a:solidFill>
                          <a:effectLst/>
                          <a:latin typeface="경기천년바탕 Regular" panose="02020503020101020101" pitchFamily="18" charset="-127"/>
                          <a:ea typeface="경기천년바탕 Regular" panose="02020503020101020101" pitchFamily="18" charset="-127"/>
                        </a:rPr>
                        <a:t>S</a:t>
                      </a:r>
                    </a:p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0" dirty="0" smtClean="0">
                          <a:solidFill>
                            <a:srgbClr val="000000"/>
                          </a:solidFill>
                          <a:effectLst/>
                          <a:latin typeface="경기천년바탕 Regular" panose="02020503020101020101" pitchFamily="18" charset="-127"/>
                          <a:ea typeface="경기천년바탕 Regular" panose="02020503020101020101" pitchFamily="18" charset="-127"/>
                        </a:rPr>
                        <a:t>(Self)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4000" b="1" kern="0" spc="0" dirty="0" smtClean="0">
                          <a:solidFill>
                            <a:srgbClr val="000000"/>
                          </a:solidFill>
                          <a:effectLst/>
                          <a:latin typeface="경기천년바탕 Regular" panose="02020503020101020101" pitchFamily="18" charset="-127"/>
                          <a:ea typeface="경기천년바탕 Regular" panose="02020503020101020101" pitchFamily="18" charset="-127"/>
                        </a:rPr>
                        <a:t>U</a:t>
                      </a:r>
                    </a:p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0" dirty="0" smtClean="0">
                          <a:solidFill>
                            <a:srgbClr val="000000"/>
                          </a:solidFill>
                          <a:effectLst/>
                          <a:latin typeface="경기천년바탕 Regular" panose="02020503020101020101" pitchFamily="18" charset="-127"/>
                          <a:ea typeface="경기천년바탕 Regular" panose="02020503020101020101" pitchFamily="18" charset="-127"/>
                        </a:rPr>
                        <a:t>(Upgrade)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경기천년바탕 Regular" panose="02020503020101020101" pitchFamily="18" charset="-127"/>
                        <a:ea typeface="경기천년바탕 Regular" panose="0202050302010102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1425232"/>
                  </a:ext>
                </a:extLst>
              </a:tr>
              <a:tr h="1656184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40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R</a:t>
                      </a:r>
                    </a:p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(Report)</a:t>
                      </a:r>
                    </a:p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 smtClean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125444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4000" b="1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E</a:t>
                      </a:r>
                    </a:p>
                    <a:p>
                      <a:pPr marL="0" marR="0" lvl="0" indent="0" algn="ctr" defTabSz="1125444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(Evaluation)</a:t>
                      </a:r>
                    </a:p>
                    <a:p>
                      <a:pPr marL="0" marR="0" lvl="0" indent="0" algn="ctr" defTabSz="1125444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kern="0" spc="0" dirty="0" smtClean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0673565"/>
                  </a:ext>
                </a:extLst>
              </a:tr>
            </a:tbl>
          </a:graphicData>
        </a:graphic>
      </p:graphicFrame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3432175" y="3721100"/>
            <a:ext cx="5328121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ko-KR" sz="1800" b="0" i="0" u="none" strike="noStrike" kern="120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069301" y="1124744"/>
            <a:ext cx="1362874" cy="42042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just" defTabSz="914400" rtl="0" eaLnBrk="1" fontAlgn="base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+mn-cs"/>
              </a:rPr>
              <a:t>&lt;</a:t>
            </a:r>
            <a:endParaRPr kumimoji="0" lang="en-US" altLang="ko-KR" sz="1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함초롬바탕" panose="02030604000101010101" pitchFamily="18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7819028" y="1196752"/>
            <a:ext cx="1362874" cy="42042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just" defTabSz="914400" rtl="0" eaLnBrk="1" fontAlgn="base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+mn-cs"/>
              </a:rPr>
              <a:t>&gt;</a:t>
            </a:r>
            <a:endParaRPr kumimoji="0" lang="en-US" altLang="ko-KR" sz="1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함초롬바탕" panose="02030604000101010101" pitchFamily="18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34740" y="1844824"/>
            <a:ext cx="2315998" cy="936104"/>
          </a:xfrm>
          <a:prstGeom prst="rect">
            <a:avLst/>
          </a:prstGeom>
          <a:pattFill prst="dkUpDiag">
            <a:fgClr>
              <a:srgbClr val="EFEFF1"/>
            </a:fgClr>
            <a:bgClr>
              <a:schemeClr val="bg1"/>
            </a:bgClr>
          </a:pattFill>
          <a:ln w="9525" algn="ctr">
            <a:solidFill>
              <a:schemeClr val="accent3">
                <a:lumMod val="50000"/>
              </a:schemeClr>
            </a:solidFill>
            <a:round/>
            <a:headEnd/>
            <a:tailEnd/>
          </a:ln>
          <a:effectLst>
            <a:innerShdw blurRad="63500" dist="25400" dir="13500000">
              <a:prstClr val="black">
                <a:alpha val="20000"/>
              </a:prstClr>
            </a:innerShdw>
          </a:effec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+mn-cs"/>
              </a:rPr>
              <a:t>자기 점검</a:t>
            </a:r>
            <a:r>
              <a:rPr kumimoji="0" lang="en-US" altLang="ko-KR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+mn-cs"/>
              </a:rPr>
              <a:t>, </a:t>
            </a:r>
            <a:r>
              <a:rPr kumimoji="0" lang="ko-KR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+mn-cs"/>
              </a:rPr>
              <a:t>목표설정</a:t>
            </a:r>
            <a:endParaRPr kumimoji="0" lang="en-US" altLang="ko-KR" sz="1800" b="1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바탕 Regular" panose="02020503020101020101" pitchFamily="18" charset="-127"/>
              <a:ea typeface="경기천년바탕 Regular" panose="02020503020101020101" pitchFamily="18" charset="-127"/>
              <a:cs typeface="+mn-cs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+mn-cs"/>
              </a:rPr>
              <a:t>격차확인</a:t>
            </a:r>
            <a:r>
              <a:rPr kumimoji="0" lang="ko-KR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+mn-cs"/>
              </a:rPr>
              <a:t> 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바탕 Regular" panose="02020503020101020101" pitchFamily="18" charset="-127"/>
              <a:ea typeface="경기천년바탕 Regular" panose="02020503020101020101" pitchFamily="18" charset="-127"/>
              <a:cs typeface="+mn-cs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551733" y="4221088"/>
            <a:ext cx="2315998" cy="936104"/>
          </a:xfrm>
          <a:prstGeom prst="rect">
            <a:avLst/>
          </a:prstGeom>
          <a:pattFill prst="dkUpDiag">
            <a:fgClr>
              <a:srgbClr val="EFEFF1"/>
            </a:fgClr>
            <a:bgClr>
              <a:schemeClr val="bg1"/>
            </a:bgClr>
          </a:pattFill>
          <a:ln w="9525" algn="ctr">
            <a:solidFill>
              <a:schemeClr val="accent3">
                <a:lumMod val="50000"/>
              </a:schemeClr>
            </a:solidFill>
            <a:round/>
            <a:headEnd/>
            <a:tailEnd/>
          </a:ln>
          <a:effectLst>
            <a:innerShdw blurRad="63500" dist="25400" dir="13500000">
              <a:prstClr val="black">
                <a:alpha val="20000"/>
              </a:prstClr>
            </a:innerShdw>
          </a:effec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+mn-cs"/>
              </a:rPr>
              <a:t>지속가능 </a:t>
            </a:r>
            <a:r>
              <a:rPr kumimoji="0" lang="ko-KR" altLang="en-US" sz="18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+mn-cs"/>
              </a:rPr>
              <a:t>경영보고서</a:t>
            </a:r>
            <a:r>
              <a:rPr kumimoji="0" lang="ko-KR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+mn-cs"/>
              </a:rPr>
              <a:t> </a:t>
            </a:r>
            <a:endParaRPr kumimoji="0" lang="en-US" altLang="ko-KR" sz="1800" b="1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바탕 Regular" panose="02020503020101020101" pitchFamily="18" charset="-127"/>
              <a:ea typeface="경기천년바탕 Regular" panose="02020503020101020101" pitchFamily="18" charset="-127"/>
              <a:cs typeface="+mn-cs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+mn-cs"/>
              </a:rPr>
              <a:t>발간</a:t>
            </a:r>
            <a:r>
              <a:rPr kumimoji="0" lang="en-US" altLang="ko-KR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+mn-cs"/>
              </a:rPr>
              <a:t>, </a:t>
            </a:r>
            <a:r>
              <a:rPr kumimoji="0" lang="ko-KR" altLang="en-US" sz="18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+mn-cs"/>
              </a:rPr>
              <a:t>공시강화</a:t>
            </a:r>
            <a:r>
              <a:rPr kumimoji="0" lang="en-US" altLang="ko-KR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+mn-cs"/>
              </a:rPr>
              <a:t>, </a:t>
            </a:r>
            <a:r>
              <a:rPr kumimoji="0" lang="ko-KR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+mn-cs"/>
              </a:rPr>
              <a:t>이해</a:t>
            </a:r>
            <a:endParaRPr kumimoji="0" lang="en-US" altLang="ko-KR" sz="1800" b="1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바탕 Regular" panose="02020503020101020101" pitchFamily="18" charset="-127"/>
              <a:ea typeface="경기천년바탕 Regular" panose="02020503020101020101" pitchFamily="18" charset="-127"/>
              <a:cs typeface="+mn-cs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+mn-cs"/>
              </a:rPr>
              <a:t>관계자 소통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바탕 Regular" panose="02020503020101020101" pitchFamily="18" charset="-127"/>
              <a:ea typeface="경기천년바탕 Regular" panose="02020503020101020101" pitchFamily="18" charset="-127"/>
              <a:cs typeface="+mn-cs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8112224" y="1844824"/>
            <a:ext cx="2315998" cy="936104"/>
          </a:xfrm>
          <a:prstGeom prst="rect">
            <a:avLst/>
          </a:prstGeom>
          <a:pattFill prst="dkUpDiag">
            <a:fgClr>
              <a:srgbClr val="EFEFF1"/>
            </a:fgClr>
            <a:bgClr>
              <a:schemeClr val="bg1"/>
            </a:bgClr>
          </a:pattFill>
          <a:ln w="9525" algn="ctr">
            <a:solidFill>
              <a:schemeClr val="accent3">
                <a:lumMod val="50000"/>
              </a:schemeClr>
            </a:solidFill>
            <a:round/>
            <a:headEnd/>
            <a:tailEnd/>
          </a:ln>
          <a:effectLst>
            <a:innerShdw blurRad="63500" dist="25400" dir="13500000">
              <a:prstClr val="black">
                <a:alpha val="20000"/>
              </a:prstClr>
            </a:innerShdw>
          </a:effec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+mn-cs"/>
              </a:rPr>
              <a:t> 성과지표 도출</a:t>
            </a:r>
            <a:endParaRPr kumimoji="0" lang="en-US" altLang="ko-KR" sz="1800" b="1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바탕 Regular" panose="02020503020101020101" pitchFamily="18" charset="-127"/>
              <a:ea typeface="경기천년바탕 Regular" panose="02020503020101020101" pitchFamily="18" charset="-127"/>
              <a:cs typeface="+mn-cs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+mn-cs"/>
              </a:rPr>
              <a:t> </a:t>
            </a:r>
            <a:r>
              <a:rPr kumimoji="0" lang="ko-KR" altLang="en-US" sz="18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+mn-cs"/>
              </a:rPr>
              <a:t>상위조직</a:t>
            </a:r>
            <a:r>
              <a:rPr kumimoji="0" lang="ko-KR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+mn-cs"/>
              </a:rPr>
              <a:t> 신설</a:t>
            </a:r>
            <a:r>
              <a:rPr kumimoji="0" lang="en-US" altLang="ko-KR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+mn-cs"/>
              </a:rPr>
              <a:t>, </a:t>
            </a:r>
            <a:r>
              <a:rPr kumimoji="0" lang="ko-KR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+mn-cs"/>
              </a:rPr>
              <a:t>전략 </a:t>
            </a:r>
            <a:endParaRPr kumimoji="0" lang="en-US" altLang="ko-KR" sz="1800" b="1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바탕 Regular" panose="02020503020101020101" pitchFamily="18" charset="-127"/>
              <a:ea typeface="경기천년바탕 Regular" panose="02020503020101020101" pitchFamily="18" charset="-127"/>
              <a:cs typeface="+mn-cs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+mn-cs"/>
              </a:rPr>
              <a:t> 내재화 및 실행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바탕 Regular" panose="02020503020101020101" pitchFamily="18" charset="-127"/>
              <a:ea typeface="경기천년바탕 Regular" panose="02020503020101020101" pitchFamily="18" charset="-127"/>
              <a:cs typeface="+mn-cs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8090034" y="4221088"/>
            <a:ext cx="2315998" cy="936104"/>
          </a:xfrm>
          <a:prstGeom prst="rect">
            <a:avLst/>
          </a:prstGeom>
          <a:pattFill prst="dkUpDiag">
            <a:fgClr>
              <a:srgbClr val="EFEFF1"/>
            </a:fgClr>
            <a:bgClr>
              <a:schemeClr val="bg1"/>
            </a:bgClr>
          </a:pattFill>
          <a:ln w="9525" algn="ctr">
            <a:solidFill>
              <a:schemeClr val="accent3">
                <a:lumMod val="50000"/>
              </a:schemeClr>
            </a:solidFill>
            <a:round/>
            <a:headEnd/>
            <a:tailEnd/>
          </a:ln>
          <a:effectLst>
            <a:innerShdw blurRad="63500" dist="25400" dir="13500000">
              <a:prstClr val="black">
                <a:alpha val="20000"/>
              </a:prstClr>
            </a:innerShdw>
          </a:effec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+mn-cs"/>
              </a:rPr>
              <a:t>중요과제</a:t>
            </a:r>
            <a:r>
              <a:rPr kumimoji="0" lang="ko-KR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+mn-cs"/>
              </a:rPr>
              <a:t> 집중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바탕 Regular" panose="02020503020101020101" pitchFamily="18" charset="-127"/>
              <a:ea typeface="경기천년바탕 Regular" panose="02020503020101020101" pitchFamily="18" charset="-127"/>
              <a:cs typeface="+mn-cs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+mn-cs"/>
              </a:rPr>
              <a:t>리스크 관리 </a:t>
            </a:r>
            <a:endParaRPr kumimoji="0" lang="en-US" altLang="ko-KR" sz="1800" b="1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바탕 Regular" panose="02020503020101020101" pitchFamily="18" charset="-127"/>
              <a:ea typeface="경기천년바탕 Regular" panose="02020503020101020101" pitchFamily="18" charset="-127"/>
              <a:cs typeface="+mn-cs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+mn-cs"/>
              </a:rPr>
              <a:t>평판제고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바탕 Regular" panose="02020503020101020101" pitchFamily="18" charset="-127"/>
              <a:ea typeface="경기천년바탕 Regular" panose="02020503020101020101" pitchFamily="18" charset="-127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187208" y="5333053"/>
            <a:ext cx="2592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+mn-cs"/>
              </a:rPr>
              <a:t>출처 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+mn-cs"/>
              </a:rPr>
              <a:t>: 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+mn-cs"/>
              </a:rPr>
              <a:t>부를 부르는 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+mn-cs"/>
              </a:rPr>
              <a:t>ESG </a:t>
            </a:r>
            <a:r>
              <a:rPr kumimoji="0" lang="ko-KR" altLang="en-US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+mn-cs"/>
              </a:rPr>
              <a:t>문성후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+mn-cs"/>
              </a:rPr>
              <a:t>, 2021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바탕 Regular" panose="02020503020101020101" pitchFamily="18" charset="-127"/>
              <a:ea typeface="경기천년바탕 Regular" panose="020205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2375226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251789D0-91CF-42CC-9905-55DE7D0EBAE7}"/>
              </a:ext>
            </a:extLst>
          </p:cNvPr>
          <p:cNvSpPr txBox="1"/>
          <p:nvPr/>
        </p:nvSpPr>
        <p:spPr>
          <a:xfrm>
            <a:off x="479376" y="294096"/>
            <a:ext cx="9217024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>
              <a:defRPr sz="2800" b="1" spc="-185">
                <a:solidFill>
                  <a:srgbClr val="0033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-185" normalizeH="0" baseline="0" noProof="0" dirty="0" smtClean="0">
                <a:ln>
                  <a:noFill/>
                </a:ln>
                <a:solidFill>
                  <a:srgbClr val="003300"/>
                </a:solidFill>
                <a:effectLst/>
                <a:uLnTx/>
                <a:uFillTx/>
                <a:ea typeface="경기천년제목 Medium" panose="02020603020101020101" pitchFamily="18" charset="-127"/>
                <a:cs typeface="+mn-cs"/>
              </a:rPr>
              <a:t>6. </a:t>
            </a:r>
            <a:r>
              <a:rPr kumimoji="0" lang="ko-KR" altLang="en-US" sz="3200" b="1" i="0" u="none" strike="noStrike" kern="1200" cap="none" spc="-185" normalizeH="0" baseline="0" noProof="0" dirty="0" smtClean="0">
                <a:ln>
                  <a:noFill/>
                </a:ln>
                <a:solidFill>
                  <a:srgbClr val="003300"/>
                </a:solidFill>
                <a:effectLst/>
                <a:uLnTx/>
                <a:uFillTx/>
                <a:ea typeface="경기천년제목 Medium" panose="02020603020101020101" pitchFamily="18" charset="-127"/>
                <a:cs typeface="+mn-cs"/>
              </a:rPr>
              <a:t> </a:t>
            </a:r>
            <a:r>
              <a:rPr kumimoji="0" lang="en-US" altLang="ko-KR" sz="3200" b="1" i="0" u="none" strike="noStrike" kern="1200" cap="none" spc="-185" normalizeH="0" baseline="0" noProof="0" dirty="0" smtClean="0">
                <a:ln>
                  <a:noFill/>
                </a:ln>
                <a:solidFill>
                  <a:srgbClr val="003300"/>
                </a:solidFill>
                <a:effectLst/>
                <a:uLnTx/>
                <a:uFillTx/>
                <a:ea typeface="경기천년제목 Medium" panose="02020603020101020101" pitchFamily="18" charset="-127"/>
                <a:cs typeface="+mn-cs"/>
              </a:rPr>
              <a:t> </a:t>
            </a:r>
            <a:r>
              <a:rPr kumimoji="0" lang="ko-KR" altLang="en-US" sz="3200" b="1" i="0" u="none" strike="noStrike" kern="1200" cap="none" spc="-185" normalizeH="0" baseline="0" noProof="0" dirty="0" smtClean="0">
                <a:ln>
                  <a:noFill/>
                </a:ln>
                <a:solidFill>
                  <a:srgbClr val="003300"/>
                </a:solidFill>
                <a:effectLst/>
                <a:uLnTx/>
                <a:uFillTx/>
                <a:ea typeface="경기천년제목 Medium" panose="02020603020101020101" pitchFamily="18" charset="-127"/>
                <a:cs typeface="+mn-cs"/>
              </a:rPr>
              <a:t>스포츠기업의 </a:t>
            </a:r>
            <a:r>
              <a:rPr kumimoji="0" lang="en-US" altLang="ko-KR" sz="3200" b="1" i="0" u="none" strike="noStrike" kern="1200" cap="none" spc="-185" normalizeH="0" baseline="0" noProof="0" dirty="0" smtClean="0">
                <a:ln>
                  <a:noFill/>
                </a:ln>
                <a:solidFill>
                  <a:srgbClr val="003300"/>
                </a:solidFill>
                <a:effectLst/>
                <a:uLnTx/>
                <a:uFillTx/>
                <a:ea typeface="경기천년제목 Medium" panose="02020603020101020101" pitchFamily="18" charset="-127"/>
                <a:cs typeface="+mn-cs"/>
              </a:rPr>
              <a:t>ESG </a:t>
            </a:r>
            <a:r>
              <a:rPr kumimoji="0" lang="ko-KR" altLang="en-US" sz="3200" b="1" i="0" u="none" strike="noStrike" kern="1200" cap="none" spc="-185" normalizeH="0" baseline="0" noProof="0" dirty="0" smtClean="0">
                <a:ln>
                  <a:noFill/>
                </a:ln>
                <a:solidFill>
                  <a:srgbClr val="003300"/>
                </a:solidFill>
                <a:effectLst/>
                <a:uLnTx/>
                <a:uFillTx/>
                <a:ea typeface="경기천년제목 Medium" panose="02020603020101020101" pitchFamily="18" charset="-127"/>
                <a:cs typeface="+mn-cs"/>
              </a:rPr>
              <a:t>전략적 방향</a:t>
            </a:r>
            <a:endParaRPr kumimoji="0" lang="ko-KR" altLang="en-US" sz="3200" b="1" i="0" u="none" strike="noStrike" kern="1200" cap="none" spc="-185" normalizeH="0" baseline="0" noProof="0" dirty="0">
              <a:ln>
                <a:noFill/>
              </a:ln>
              <a:solidFill>
                <a:srgbClr val="003300"/>
              </a:solidFill>
              <a:effectLst/>
              <a:uLnTx/>
              <a:uFillTx/>
              <a:ea typeface="경기천년제목 Medium" panose="02020603020101020101" pitchFamily="18" charset="-127"/>
              <a:cs typeface="+mn-cs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8600873" y="4453081"/>
            <a:ext cx="159210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G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지배구조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79376" y="1124744"/>
            <a:ext cx="9865096" cy="54630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경영진의 </a:t>
            </a:r>
            <a:r>
              <a:rPr kumimoji="0" lang="ko-KR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추진 의지</a:t>
            </a:r>
            <a:r>
              <a:rPr kumimoji="0" lang="ko-KR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와 변혁적 </a:t>
            </a:r>
            <a:r>
              <a:rPr kumimoji="0" lang="ko-KR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리더십 강화</a:t>
            </a:r>
            <a:endParaRPr kumimoji="0" lang="en-US" altLang="ko-KR" sz="1600" b="1" i="0" u="none" strike="noStrike" kern="1200" cap="none" spc="0" normalizeH="0" baseline="0" noProof="0" dirty="0" smtClean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스포츠산업적 특성을 고려한 </a:t>
            </a:r>
            <a:r>
              <a:rPr kumimoji="0" lang="ko-KR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맞춤형 </a:t>
            </a:r>
            <a:r>
              <a:rPr kumimoji="0" lang="en-US" altLang="ko-KR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ESG</a:t>
            </a:r>
            <a:r>
              <a:rPr kumimoji="0" lang="ko-KR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프로그램 도입 </a:t>
            </a:r>
            <a:r>
              <a:rPr kumimoji="0" lang="ko-KR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및 </a:t>
            </a:r>
            <a:r>
              <a:rPr kumimoji="0" lang="ko-KR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활성화</a:t>
            </a:r>
            <a:endParaRPr kumimoji="0" lang="en-US" altLang="ko-KR" sz="1600" b="1" i="0" u="none" strike="noStrike" kern="1200" cap="none" spc="0" normalizeH="0" baseline="0" noProof="0" dirty="0" smtClean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스포츠시설업</a:t>
            </a:r>
            <a:endParaRPr kumimoji="0" lang="en-US" altLang="ko-KR" sz="1600" b="1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스포츠용품업</a:t>
            </a:r>
            <a:endParaRPr kumimoji="0" lang="en-US" altLang="ko-KR" sz="1600" b="1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스포츠서비스업</a:t>
            </a:r>
            <a:endParaRPr kumimoji="0" lang="en-US" altLang="ko-KR" sz="1600" b="1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ISO 26000 </a:t>
            </a:r>
            <a:r>
              <a:rPr kumimoji="0" lang="ko-KR" altLang="en-US" sz="1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㈜한국경영정보</a:t>
            </a:r>
            <a:r>
              <a:rPr kumimoji="0" lang="en-US" altLang="ko-KR" sz="1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</a:t>
            </a:r>
            <a:r>
              <a:rPr kumimoji="0" lang="ko-KR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및 </a:t>
            </a:r>
            <a:r>
              <a:rPr kumimoji="0" lang="en-US" altLang="ko-KR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K-ESG </a:t>
            </a:r>
            <a:r>
              <a:rPr kumimoji="0" lang="ko-KR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가이드라인 </a:t>
            </a:r>
            <a:r>
              <a:rPr kumimoji="0" lang="en-US" altLang="ko-KR" sz="1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(</a:t>
            </a:r>
            <a:r>
              <a:rPr kumimoji="0" lang="ko-KR" altLang="en-US" sz="1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산업통산자원부 지속가능경영지원센터</a:t>
            </a:r>
            <a:r>
              <a:rPr kumimoji="0" lang="en-US" altLang="ko-KR" sz="1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)</a:t>
            </a:r>
            <a:r>
              <a:rPr kumimoji="0" lang="ko-KR" altLang="en-US" sz="1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</a:t>
            </a:r>
            <a:r>
              <a:rPr kumimoji="0" lang="ko-KR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지표 중 </a:t>
            </a:r>
            <a:r>
              <a:rPr kumimoji="0" lang="ko-KR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핵심 지표를 선별하여 </a:t>
            </a:r>
            <a:r>
              <a:rPr kumimoji="0" lang="ko-KR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단계적으로 추진</a:t>
            </a:r>
            <a:endParaRPr kumimoji="0" lang="en-US" altLang="ko-KR" sz="1600" b="1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지역사회의 발전과 복지 향상에 기여하는 </a:t>
            </a:r>
            <a:r>
              <a:rPr kumimoji="0" lang="ko-KR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사회공헌활동 선별 운영</a:t>
            </a:r>
            <a:endParaRPr kumimoji="0" lang="en-US" altLang="ko-KR" sz="1600" b="1" i="0" u="none" strike="noStrike" kern="1200" cap="none" spc="0" normalizeH="0" baseline="0" noProof="0" dirty="0" smtClean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경영진의 </a:t>
            </a:r>
            <a:r>
              <a:rPr kumimoji="0" lang="ko-KR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윤리적 책임 </a:t>
            </a:r>
            <a:r>
              <a:rPr kumimoji="0" lang="ko-KR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강조 및 이사회 구성의 다양성</a:t>
            </a:r>
            <a:r>
              <a:rPr kumimoji="0" lang="en-US" altLang="ko-KR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, </a:t>
            </a:r>
            <a:r>
              <a:rPr kumimoji="0" lang="ko-KR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사회이사제도 운영</a:t>
            </a:r>
            <a:endParaRPr kumimoji="0" lang="en-US" altLang="ko-KR" sz="1600" b="1" i="0" u="none" strike="noStrike" kern="1200" cap="none" spc="0" normalizeH="0" baseline="0" noProof="0" dirty="0" smtClean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성과관리에서 </a:t>
            </a:r>
            <a:r>
              <a:rPr kumimoji="0" lang="ko-KR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성과 지표와 목표치 </a:t>
            </a:r>
            <a:r>
              <a:rPr kumimoji="0" lang="ko-KR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명시</a:t>
            </a:r>
            <a:endParaRPr kumimoji="0" lang="en-US" altLang="ko-KR" sz="1600" b="1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600" b="1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투명한 정보 공시</a:t>
            </a:r>
            <a:endParaRPr kumimoji="0" lang="en-US" altLang="ko-KR" sz="1600" b="1" i="0" u="none" strike="noStrike" kern="1200" cap="none" spc="0" normalizeH="0" baseline="0" noProof="0" dirty="0" smtClean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문서화 및 홈페이지</a:t>
            </a:r>
            <a:r>
              <a:rPr kumimoji="0" lang="en-US" altLang="ko-KR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, SNS, </a:t>
            </a:r>
            <a:r>
              <a:rPr kumimoji="0" lang="ko-KR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활용을 통한 내 외부 이해관계자에 공시</a:t>
            </a:r>
            <a:endParaRPr kumimoji="0" lang="en-US" altLang="ko-KR" sz="1600" b="1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적극적인 피드백과 개선점 적극 추진</a:t>
            </a:r>
            <a:endParaRPr kumimoji="0" lang="en-US" altLang="ko-KR" sz="1600" b="1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스포츠기업에 맞는 </a:t>
            </a:r>
            <a:r>
              <a:rPr kumimoji="0" lang="en-US" altLang="ko-KR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ESG</a:t>
            </a:r>
            <a:r>
              <a:rPr kumimoji="0" lang="ko-KR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가이드 라인 제작</a:t>
            </a:r>
            <a:r>
              <a:rPr kumimoji="0" lang="en-US" altLang="ko-KR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, </a:t>
            </a:r>
            <a:r>
              <a:rPr kumimoji="0" lang="ko-KR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교육 및 세미나 개최</a:t>
            </a:r>
            <a:endParaRPr kumimoji="0" lang="en-US" altLang="ko-KR" sz="1600" b="1" i="0" u="none" strike="noStrike" kern="1200" cap="none" spc="0" normalizeH="0" baseline="0" noProof="0" dirty="0" smtClean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스포츠 </a:t>
            </a:r>
            <a:r>
              <a:rPr kumimoji="0" lang="en-US" altLang="ko-KR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ESG </a:t>
            </a:r>
            <a:r>
              <a:rPr kumimoji="0" lang="ko-KR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생태계 구축</a:t>
            </a:r>
            <a:endParaRPr kumimoji="0" lang="en-US" altLang="ko-KR" sz="1600" b="1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산학관 협력 모델 </a:t>
            </a:r>
            <a:endParaRPr kumimoji="0" lang="en-US" altLang="ko-KR" sz="1600" b="1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altLang="ko-KR" sz="1600" b="1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국내 스포츠 기업은 학습과정으로 인식하고 </a:t>
            </a:r>
            <a:r>
              <a:rPr kumimoji="0" lang="ko-KR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공감대 형성에 적극 노력</a:t>
            </a:r>
            <a:endParaRPr kumimoji="0" lang="en-US" altLang="ko-KR" sz="1600" b="1" i="0" u="none" strike="noStrike" kern="1200" cap="none" spc="0" normalizeH="0" baseline="0" noProof="0" dirty="0" smtClean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단기적 성과가 아닌 </a:t>
            </a:r>
            <a:r>
              <a:rPr kumimoji="0" lang="ko-KR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중장기적 비전과 목표 </a:t>
            </a:r>
            <a:r>
              <a:rPr kumimoji="0" lang="ko-KR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하에 단계별 추진</a:t>
            </a:r>
            <a:endParaRPr kumimoji="0" lang="en-US" altLang="ko-KR" sz="1600" b="1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(</a:t>
            </a:r>
            <a:r>
              <a:rPr kumimoji="0" lang="ko-KR" alt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출처</a:t>
            </a:r>
            <a:r>
              <a:rPr kumimoji="0" lang="en-US" altLang="ko-KR" sz="1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: </a:t>
            </a:r>
            <a:r>
              <a:rPr kumimoji="0" lang="ko-KR" altLang="en-US" sz="10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민두식</a:t>
            </a:r>
            <a:r>
              <a:rPr kumimoji="0" lang="en-US" altLang="ko-KR" sz="1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, 2022), </a:t>
            </a:r>
            <a:r>
              <a:rPr kumimoji="0" lang="ko-KR" alt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지속가능성장을 위한 스포츠산업의 </a:t>
            </a:r>
            <a:r>
              <a:rPr kumimoji="0" lang="en-US" altLang="ko-KR" sz="1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ESG</a:t>
            </a:r>
            <a:r>
              <a:rPr kumimoji="0" lang="ko-KR" alt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도입과 전략적 대응방안</a:t>
            </a:r>
            <a:r>
              <a:rPr kumimoji="0" lang="en-US" altLang="ko-KR" sz="1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. </a:t>
            </a:r>
            <a:r>
              <a:rPr kumimoji="0" lang="ko-KR" alt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한국체육정책학회지</a:t>
            </a:r>
            <a:r>
              <a:rPr kumimoji="0" lang="en-US" altLang="ko-KR" sz="1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, </a:t>
            </a:r>
            <a:r>
              <a:rPr kumimoji="0" lang="ko-KR" alt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제</a:t>
            </a:r>
            <a:r>
              <a:rPr kumimoji="0" lang="en-US" altLang="ko-KR" sz="1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20</a:t>
            </a:r>
            <a:r>
              <a:rPr kumimoji="0" lang="ko-KR" alt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권</a:t>
            </a:r>
            <a:r>
              <a:rPr kumimoji="0" lang="en-US" altLang="ko-KR" sz="1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. </a:t>
            </a:r>
            <a:r>
              <a:rPr kumimoji="0" lang="ko-KR" alt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제</a:t>
            </a:r>
            <a:r>
              <a:rPr kumimoji="0" lang="en-US" altLang="ko-KR" sz="1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1</a:t>
            </a:r>
            <a:r>
              <a:rPr kumimoji="0" lang="ko-KR" alt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호</a:t>
            </a:r>
            <a:r>
              <a:rPr kumimoji="0" lang="en-US" altLang="ko-KR" sz="1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, PP43-62</a:t>
            </a: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5697417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251789D0-91CF-42CC-9905-55DE7D0EBAE7}"/>
              </a:ext>
            </a:extLst>
          </p:cNvPr>
          <p:cNvSpPr txBox="1"/>
          <p:nvPr/>
        </p:nvSpPr>
        <p:spPr>
          <a:xfrm>
            <a:off x="479376" y="294096"/>
            <a:ext cx="9217024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>
              <a:defRPr sz="2800" b="1" spc="-185">
                <a:solidFill>
                  <a:srgbClr val="0033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-185" normalizeH="0" baseline="0" noProof="0" dirty="0" smtClean="0">
                <a:ln>
                  <a:noFill/>
                </a:ln>
                <a:solidFill>
                  <a:srgbClr val="003300"/>
                </a:solidFill>
                <a:effectLst/>
                <a:uLnTx/>
                <a:uFillTx/>
                <a:ea typeface="경기천년제목 Medium" panose="02020603020101020101" pitchFamily="18" charset="-127"/>
                <a:cs typeface="+mn-cs"/>
              </a:rPr>
              <a:t>6. </a:t>
            </a:r>
            <a:r>
              <a:rPr kumimoji="0" lang="ko-KR" altLang="en-US" sz="3200" b="1" i="0" u="none" strike="noStrike" kern="1200" cap="none" spc="-185" normalizeH="0" baseline="0" noProof="0" dirty="0" smtClean="0">
                <a:ln>
                  <a:noFill/>
                </a:ln>
                <a:solidFill>
                  <a:srgbClr val="003300"/>
                </a:solidFill>
                <a:effectLst/>
                <a:uLnTx/>
                <a:uFillTx/>
                <a:ea typeface="경기천년제목 Medium" panose="02020603020101020101" pitchFamily="18" charset="-127"/>
                <a:cs typeface="+mn-cs"/>
              </a:rPr>
              <a:t> </a:t>
            </a:r>
            <a:r>
              <a:rPr kumimoji="0" lang="en-US" altLang="ko-KR" sz="3200" b="1" i="0" u="none" strike="noStrike" kern="1200" cap="none" spc="-185" normalizeH="0" baseline="0" noProof="0" dirty="0" smtClean="0">
                <a:ln>
                  <a:noFill/>
                </a:ln>
                <a:solidFill>
                  <a:srgbClr val="003300"/>
                </a:solidFill>
                <a:effectLst/>
                <a:uLnTx/>
                <a:uFillTx/>
                <a:ea typeface="경기천년제목 Medium" panose="02020603020101020101" pitchFamily="18" charset="-127"/>
                <a:cs typeface="+mn-cs"/>
              </a:rPr>
              <a:t> </a:t>
            </a:r>
            <a:r>
              <a:rPr kumimoji="0" lang="ko-KR" altLang="en-US" sz="3200" b="1" i="0" u="none" strike="noStrike" kern="1200" cap="none" spc="-185" normalizeH="0" baseline="0" noProof="0" dirty="0" smtClean="0">
                <a:ln>
                  <a:noFill/>
                </a:ln>
                <a:solidFill>
                  <a:srgbClr val="003300"/>
                </a:solidFill>
                <a:effectLst/>
                <a:uLnTx/>
                <a:uFillTx/>
                <a:ea typeface="경기천년제목 Medium" panose="02020603020101020101" pitchFamily="18" charset="-127"/>
                <a:cs typeface="+mn-cs"/>
              </a:rPr>
              <a:t>스포츠기업의 </a:t>
            </a:r>
            <a:r>
              <a:rPr kumimoji="0" lang="en-US" altLang="ko-KR" sz="3200" b="1" i="0" u="none" strike="noStrike" kern="1200" cap="none" spc="-185" normalizeH="0" baseline="0" noProof="0" dirty="0" smtClean="0">
                <a:ln>
                  <a:noFill/>
                </a:ln>
                <a:solidFill>
                  <a:srgbClr val="003300"/>
                </a:solidFill>
                <a:effectLst/>
                <a:uLnTx/>
                <a:uFillTx/>
                <a:ea typeface="경기천년제목 Medium" panose="02020603020101020101" pitchFamily="18" charset="-127"/>
                <a:cs typeface="+mn-cs"/>
              </a:rPr>
              <a:t>ESG </a:t>
            </a:r>
            <a:r>
              <a:rPr kumimoji="0" lang="ko-KR" altLang="en-US" sz="3200" b="1" i="0" u="none" strike="noStrike" kern="1200" cap="none" spc="-185" normalizeH="0" baseline="0" noProof="0" dirty="0" smtClean="0">
                <a:ln>
                  <a:noFill/>
                </a:ln>
                <a:solidFill>
                  <a:srgbClr val="003300"/>
                </a:solidFill>
                <a:effectLst/>
                <a:uLnTx/>
                <a:uFillTx/>
                <a:ea typeface="경기천년제목 Medium" panose="02020603020101020101" pitchFamily="18" charset="-127"/>
                <a:cs typeface="+mn-cs"/>
              </a:rPr>
              <a:t>전략적 방향</a:t>
            </a:r>
            <a:r>
              <a:rPr kumimoji="0" lang="en-US" altLang="ko-KR" sz="3200" b="1" i="0" u="none" strike="noStrike" kern="1200" cap="none" spc="-185" normalizeH="0" baseline="0" noProof="0" dirty="0" smtClean="0">
                <a:ln>
                  <a:noFill/>
                </a:ln>
                <a:solidFill>
                  <a:srgbClr val="003300"/>
                </a:solidFill>
                <a:effectLst/>
                <a:uLnTx/>
                <a:uFillTx/>
                <a:ea typeface="경기천년제목 Medium" panose="02020603020101020101" pitchFamily="18" charset="-127"/>
                <a:cs typeface="+mn-cs"/>
              </a:rPr>
              <a:t>(</a:t>
            </a:r>
            <a:r>
              <a:rPr kumimoji="0" lang="ko-KR" altLang="en-US" sz="3200" b="1" i="0" u="none" strike="noStrike" kern="1200" cap="none" spc="-185" normalizeH="0" baseline="0" noProof="0" dirty="0" smtClean="0">
                <a:ln>
                  <a:noFill/>
                </a:ln>
                <a:solidFill>
                  <a:srgbClr val="003300"/>
                </a:solidFill>
                <a:effectLst/>
                <a:uLnTx/>
                <a:uFillTx/>
                <a:ea typeface="경기천년제목 Medium" panose="02020603020101020101" pitchFamily="18" charset="-127"/>
                <a:cs typeface="+mn-cs"/>
              </a:rPr>
              <a:t>예시</a:t>
            </a:r>
            <a:r>
              <a:rPr kumimoji="0" lang="en-US" altLang="ko-KR" sz="3200" b="1" i="0" u="none" strike="noStrike" kern="1200" cap="none" spc="-185" normalizeH="0" baseline="0" noProof="0" dirty="0" smtClean="0">
                <a:ln>
                  <a:noFill/>
                </a:ln>
                <a:solidFill>
                  <a:srgbClr val="003300"/>
                </a:solidFill>
                <a:effectLst/>
                <a:uLnTx/>
                <a:uFillTx/>
                <a:ea typeface="경기천년제목 Medium" panose="02020603020101020101" pitchFamily="18" charset="-127"/>
                <a:cs typeface="+mn-cs"/>
              </a:rPr>
              <a:t>)</a:t>
            </a:r>
            <a:endParaRPr kumimoji="0" lang="ko-KR" altLang="en-US" sz="3200" b="1" i="0" u="none" strike="noStrike" kern="1200" cap="none" spc="-185" normalizeH="0" baseline="0" noProof="0" dirty="0">
              <a:ln>
                <a:noFill/>
              </a:ln>
              <a:solidFill>
                <a:srgbClr val="003300"/>
              </a:solidFill>
              <a:effectLst/>
              <a:uLnTx/>
              <a:uFillTx/>
              <a:ea typeface="경기천년제목 Medium" panose="02020603020101020101" pitchFamily="18" charset="-127"/>
              <a:cs typeface="+mn-cs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8600873" y="4453081"/>
            <a:ext cx="159210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G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지배구조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pic>
        <p:nvPicPr>
          <p:cNvPr id="1028" name="Picture 4" descr="http://www.greened.kr/news/photo/202205/295681_321759_12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392" y="1916832"/>
            <a:ext cx="5715000" cy="4295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95400" y="1124744"/>
            <a:ext cx="109452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[ESG </a:t>
            </a:r>
            <a:r>
              <a:rPr lang="ko-KR" altLang="en-US" sz="2800" dirty="0" err="1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리더스</a:t>
            </a:r>
            <a:r>
              <a:rPr lang="en-US" altLang="ko-KR" sz="28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] </a:t>
            </a:r>
            <a:r>
              <a:rPr lang="ko-KR" altLang="en-US" sz="2800" dirty="0" err="1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남상봉</a:t>
            </a:r>
            <a:r>
              <a:rPr lang="ko-KR" altLang="en-US" sz="28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</a:t>
            </a:r>
            <a:r>
              <a:rPr lang="en-US" altLang="ko-KR" sz="28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KT </a:t>
            </a:r>
            <a:r>
              <a:rPr lang="ko-KR" altLang="en-US" sz="28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스포츠 사장</a:t>
            </a:r>
            <a:r>
              <a:rPr lang="en-US" altLang="ko-KR" sz="28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, ESG </a:t>
            </a:r>
            <a:r>
              <a:rPr lang="ko-KR" altLang="en-US" sz="2800" dirty="0" err="1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스포츠경영</a:t>
            </a:r>
            <a:r>
              <a:rPr lang="ko-KR" altLang="en-US" sz="28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앞장선 배경은</a:t>
            </a:r>
            <a:r>
              <a:rPr lang="en-US" altLang="ko-KR" sz="28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?</a:t>
            </a:r>
            <a:endParaRPr lang="ko-KR" altLang="en-US" sz="280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456040" y="2204864"/>
            <a:ext cx="5472608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 smtClean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KT </a:t>
            </a:r>
            <a:r>
              <a:rPr lang="ko-KR" altLang="en-US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스포츠</a:t>
            </a:r>
            <a:r>
              <a:rPr lang="en-US" altLang="ko-KR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, </a:t>
            </a:r>
            <a:r>
              <a:rPr lang="ko-KR" altLang="en-US" dirty="0" err="1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남상봉</a:t>
            </a:r>
            <a:r>
              <a:rPr lang="ko-KR" altLang="en-US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사장 선임 후 </a:t>
            </a:r>
            <a:r>
              <a:rPr lang="en-US" altLang="ko-KR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ESG </a:t>
            </a:r>
            <a:r>
              <a:rPr lang="ko-KR" altLang="en-US" dirty="0" err="1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스포츠경영</a:t>
            </a:r>
            <a:r>
              <a:rPr lang="ko-KR" altLang="en-US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</a:t>
            </a:r>
            <a:r>
              <a:rPr lang="ko-KR" altLang="en-US" dirty="0" smtClean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선언</a:t>
            </a:r>
            <a:endParaRPr lang="en-US" altLang="ko-KR" dirty="0" smtClean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marL="285750" indent="-285750">
              <a:buFontTx/>
              <a:buChar char="-"/>
            </a:pPr>
            <a:endParaRPr lang="ko-KR" altLang="en-US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dirty="0" smtClean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KT </a:t>
            </a:r>
            <a:r>
              <a:rPr lang="ko-KR" altLang="en-US" dirty="0" err="1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위즈</a:t>
            </a:r>
            <a:r>
              <a:rPr lang="ko-KR" altLang="en-US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구단과 경기장 내 일회용 컵 없애고 </a:t>
            </a:r>
            <a:r>
              <a:rPr lang="ko-KR" altLang="en-US" dirty="0" err="1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다회용기</a:t>
            </a:r>
            <a:r>
              <a:rPr lang="ko-KR" altLang="en-US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대여 서비스 </a:t>
            </a:r>
            <a:r>
              <a:rPr lang="ko-KR" altLang="en-US" dirty="0" err="1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스타트업과</a:t>
            </a:r>
            <a:r>
              <a:rPr lang="ko-KR" altLang="en-US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</a:t>
            </a:r>
            <a:r>
              <a:rPr lang="ko-KR" altLang="en-US" dirty="0" smtClean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제휴</a:t>
            </a:r>
            <a:endParaRPr lang="en-US" altLang="ko-KR" dirty="0" smtClean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marL="285750" indent="-285750">
              <a:buFontTx/>
              <a:buChar char="-"/>
            </a:pPr>
            <a:endParaRPr lang="ko-KR" altLang="en-US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 err="1" smtClean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지구의날</a:t>
            </a:r>
            <a:r>
              <a:rPr lang="ko-KR" altLang="en-US" dirty="0" smtClean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</a:t>
            </a:r>
            <a:r>
              <a:rPr lang="ko-KR" altLang="en-US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이벤트로 자전거 이용 관객에 티켓 할인</a:t>
            </a:r>
            <a:r>
              <a:rPr lang="en-US" altLang="ko-KR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, </a:t>
            </a:r>
            <a:r>
              <a:rPr lang="ko-KR" altLang="en-US" dirty="0" err="1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에코백</a:t>
            </a:r>
            <a:r>
              <a:rPr lang="en-US" altLang="ko-KR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·</a:t>
            </a:r>
            <a:r>
              <a:rPr lang="ko-KR" altLang="en-US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친환경 종이팩 생수 등 </a:t>
            </a:r>
            <a:r>
              <a:rPr lang="ko-KR" altLang="en-US" dirty="0" smtClean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선물</a:t>
            </a:r>
            <a:endParaRPr lang="en-US" altLang="ko-KR" dirty="0" smtClean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marL="285750" indent="-285750">
              <a:buFontTx/>
              <a:buChar char="-"/>
            </a:pPr>
            <a:endParaRPr lang="ko-KR" altLang="en-US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지역 </a:t>
            </a:r>
            <a:r>
              <a:rPr lang="ko-KR" altLang="en-US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소상공인을 위한 </a:t>
            </a:r>
            <a:r>
              <a:rPr lang="ko-KR" altLang="en-US" dirty="0" err="1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홈런존</a:t>
            </a:r>
            <a:r>
              <a:rPr lang="ko-KR" altLang="en-US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운영 </a:t>
            </a:r>
            <a:r>
              <a:rPr lang="en-US" altLang="ko-KR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… “</a:t>
            </a:r>
            <a:r>
              <a:rPr lang="ko-KR" altLang="en-US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홈런 칠 때마다 기부</a:t>
            </a:r>
            <a:r>
              <a:rPr lang="ko-KR" altLang="en-US" dirty="0" smtClean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”</a:t>
            </a:r>
            <a:endParaRPr lang="en-US" altLang="ko-KR" dirty="0" smtClean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marL="285750" indent="-285750">
              <a:buFontTx/>
              <a:buChar char="-"/>
            </a:pPr>
            <a:endParaRPr lang="ko-KR" altLang="en-US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r>
              <a:rPr lang="en-US" altLang="ko-KR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- </a:t>
            </a:r>
            <a:r>
              <a:rPr lang="ko-KR" altLang="en-US" dirty="0" err="1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거리두기</a:t>
            </a:r>
            <a:r>
              <a:rPr lang="ko-KR" altLang="en-US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해제로 관중 입장이 허용되며 다양한 이벤트 통해 친환경 실천 이어갈 계획</a:t>
            </a:r>
          </a:p>
          <a:p>
            <a:endParaRPr lang="ko-KR" altLang="en-US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r>
              <a:rPr lang="ko-KR" altLang="en-US" sz="14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출처 </a:t>
            </a:r>
            <a:r>
              <a:rPr lang="en-US" altLang="ko-KR" sz="14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: </a:t>
            </a:r>
            <a:r>
              <a:rPr lang="ko-KR" altLang="en-US" sz="14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녹색경제신문</a:t>
            </a:r>
            <a:r>
              <a:rPr lang="en-US" altLang="ko-KR" sz="14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(http://www.greened.kr)</a:t>
            </a:r>
            <a:endParaRPr lang="ko-KR" altLang="en-US" sz="140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087934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251789D0-91CF-42CC-9905-55DE7D0EBAE7}"/>
              </a:ext>
            </a:extLst>
          </p:cNvPr>
          <p:cNvSpPr txBox="1"/>
          <p:nvPr/>
        </p:nvSpPr>
        <p:spPr>
          <a:xfrm>
            <a:off x="479376" y="294096"/>
            <a:ext cx="9217024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>
              <a:defRPr sz="2800" b="1" spc="-185">
                <a:solidFill>
                  <a:srgbClr val="0033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 dirty="0"/>
              <a:t>7</a:t>
            </a:r>
            <a:r>
              <a:rPr kumimoji="0" lang="en-US" altLang="ko-KR" sz="3200" b="1" i="0" u="none" strike="noStrike" kern="1200" cap="none" spc="-185" normalizeH="0" baseline="0" noProof="0" dirty="0" smtClean="0">
                <a:ln>
                  <a:noFill/>
                </a:ln>
                <a:solidFill>
                  <a:srgbClr val="003300"/>
                </a:solidFill>
                <a:effectLst/>
                <a:uLnTx/>
                <a:uFillTx/>
                <a:ea typeface="경기천년제목 Medium" panose="02020603020101020101" pitchFamily="18" charset="-127"/>
                <a:cs typeface="+mn-cs"/>
              </a:rPr>
              <a:t>. </a:t>
            </a:r>
            <a:r>
              <a:rPr kumimoji="0" lang="ko-KR" altLang="en-US" sz="3200" b="1" i="0" u="none" strike="noStrike" kern="1200" cap="none" spc="-185" normalizeH="0" baseline="0" noProof="0" dirty="0" smtClean="0">
                <a:ln>
                  <a:noFill/>
                </a:ln>
                <a:solidFill>
                  <a:srgbClr val="003300"/>
                </a:solidFill>
                <a:effectLst/>
                <a:uLnTx/>
                <a:uFillTx/>
                <a:ea typeface="경기천년제목 Medium" panose="02020603020101020101" pitchFamily="18" charset="-127"/>
                <a:cs typeface="+mn-cs"/>
              </a:rPr>
              <a:t>한국기업지배구조원</a:t>
            </a:r>
            <a:r>
              <a:rPr kumimoji="0" lang="en-US" altLang="ko-KR" sz="3200" b="1" i="0" u="none" strike="noStrike" kern="1200" cap="none" spc="-185" normalizeH="0" baseline="0" noProof="0" dirty="0" smtClean="0">
                <a:ln>
                  <a:noFill/>
                </a:ln>
                <a:solidFill>
                  <a:srgbClr val="003300"/>
                </a:solidFill>
                <a:effectLst/>
                <a:uLnTx/>
                <a:uFillTx/>
                <a:ea typeface="경기천년제목 Medium" panose="02020603020101020101" pitchFamily="18" charset="-127"/>
                <a:cs typeface="+mn-cs"/>
              </a:rPr>
              <a:t>(KCGS) ESG </a:t>
            </a:r>
            <a:r>
              <a:rPr kumimoji="0" lang="ko-KR" altLang="en-US" sz="3200" b="1" i="0" u="none" strike="noStrike" kern="1200" cap="none" spc="-185" normalizeH="0" baseline="0" noProof="0" dirty="0" smtClean="0">
                <a:ln>
                  <a:noFill/>
                </a:ln>
                <a:solidFill>
                  <a:srgbClr val="003300"/>
                </a:solidFill>
                <a:effectLst/>
                <a:uLnTx/>
                <a:uFillTx/>
                <a:ea typeface="경기천년제목 Medium" panose="02020603020101020101" pitchFamily="18" charset="-127"/>
                <a:cs typeface="+mn-cs"/>
              </a:rPr>
              <a:t>평가항목</a:t>
            </a:r>
            <a:r>
              <a:rPr kumimoji="0" lang="en-US" altLang="ko-KR" sz="3200" b="1" i="0" u="none" strike="noStrike" kern="1200" cap="none" spc="-185" normalizeH="0" baseline="0" noProof="0" dirty="0" smtClean="0">
                <a:ln>
                  <a:noFill/>
                </a:ln>
                <a:solidFill>
                  <a:srgbClr val="003300"/>
                </a:solidFill>
                <a:effectLst/>
                <a:uLnTx/>
                <a:uFillTx/>
                <a:ea typeface="경기천년제목 Medium" panose="02020603020101020101" pitchFamily="18" charset="-127"/>
                <a:cs typeface="+mn-cs"/>
              </a:rPr>
              <a:t> </a:t>
            </a:r>
            <a:r>
              <a:rPr kumimoji="0" lang="ko-KR" altLang="en-US" sz="3200" b="1" i="0" u="none" strike="noStrike" kern="1200" cap="none" spc="-185" normalizeH="0" baseline="0" noProof="0" dirty="0" smtClean="0">
                <a:ln>
                  <a:noFill/>
                </a:ln>
                <a:solidFill>
                  <a:srgbClr val="003300"/>
                </a:solidFill>
                <a:effectLst/>
                <a:uLnTx/>
                <a:uFillTx/>
                <a:ea typeface="경기천년제목 Medium" panose="02020603020101020101" pitchFamily="18" charset="-127"/>
                <a:cs typeface="+mn-cs"/>
              </a:rPr>
              <a:t> </a:t>
            </a:r>
            <a:r>
              <a:rPr kumimoji="0" lang="en-US" altLang="ko-KR" sz="3200" b="1" i="0" u="none" strike="noStrike" kern="1200" cap="none" spc="-185" normalizeH="0" baseline="0" noProof="0" dirty="0" smtClean="0">
                <a:ln>
                  <a:noFill/>
                </a:ln>
                <a:solidFill>
                  <a:srgbClr val="003300"/>
                </a:solidFill>
                <a:effectLst/>
                <a:uLnTx/>
                <a:uFillTx/>
                <a:ea typeface="경기천년제목 Medium" panose="02020603020101020101" pitchFamily="18" charset="-127"/>
                <a:cs typeface="+mn-cs"/>
              </a:rPr>
              <a:t> </a:t>
            </a:r>
            <a:endParaRPr kumimoji="0" lang="ko-KR" altLang="en-US" sz="3200" b="1" i="0" u="none" strike="noStrike" kern="1200" cap="none" spc="-185" normalizeH="0" baseline="0" noProof="0" dirty="0">
              <a:ln>
                <a:noFill/>
              </a:ln>
              <a:solidFill>
                <a:srgbClr val="003300"/>
              </a:solidFill>
              <a:effectLst/>
              <a:uLnTx/>
              <a:uFillTx/>
              <a:ea typeface="경기천년제목 Medium" panose="02020603020101020101" pitchFamily="18" charset="-127"/>
              <a:cs typeface="+mn-cs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8600873" y="4453081"/>
            <a:ext cx="159210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G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지배구조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9220284"/>
              </p:ext>
            </p:extLst>
          </p:nvPr>
        </p:nvGraphicFramePr>
        <p:xfrm>
          <a:off x="695400" y="1052736"/>
          <a:ext cx="10873208" cy="5726656"/>
        </p:xfrm>
        <a:graphic>
          <a:graphicData uri="http://schemas.openxmlformats.org/drawingml/2006/table">
            <a:tbl>
              <a:tblPr/>
              <a:tblGrid>
                <a:gridCol w="1091589">
                  <a:extLst>
                    <a:ext uri="{9D8B030D-6E8A-4147-A177-3AD203B41FA5}">
                      <a16:colId xmlns:a16="http://schemas.microsoft.com/office/drawing/2014/main" val="398559200"/>
                    </a:ext>
                  </a:extLst>
                </a:gridCol>
                <a:gridCol w="1922607">
                  <a:extLst>
                    <a:ext uri="{9D8B030D-6E8A-4147-A177-3AD203B41FA5}">
                      <a16:colId xmlns:a16="http://schemas.microsoft.com/office/drawing/2014/main" val="4212874731"/>
                    </a:ext>
                  </a:extLst>
                </a:gridCol>
                <a:gridCol w="3034476">
                  <a:extLst>
                    <a:ext uri="{9D8B030D-6E8A-4147-A177-3AD203B41FA5}">
                      <a16:colId xmlns:a16="http://schemas.microsoft.com/office/drawing/2014/main" val="3237445538"/>
                    </a:ext>
                  </a:extLst>
                </a:gridCol>
                <a:gridCol w="4824536">
                  <a:extLst>
                    <a:ext uri="{9D8B030D-6E8A-4147-A177-3AD203B41FA5}">
                      <a16:colId xmlns:a16="http://schemas.microsoft.com/office/drawing/2014/main" val="4137085174"/>
                    </a:ext>
                  </a:extLst>
                </a:gridCol>
              </a:tblGrid>
              <a:tr h="271959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b="1" kern="0" spc="0" dirty="0" smtClean="0">
                          <a:solidFill>
                            <a:srgbClr val="000000"/>
                          </a:solidFill>
                          <a:effectLst/>
                          <a:latin typeface="경기천년바탕 Regular" panose="02020503020101020101" pitchFamily="18" charset="-127"/>
                          <a:ea typeface="경기천년바탕 Regular" panose="02020503020101020101" pitchFamily="18" charset="-127"/>
                        </a:rPr>
                        <a:t>ESG</a:t>
                      </a:r>
                      <a:r>
                        <a:rPr lang="ko-KR" altLang="en-US" sz="1600" b="1" kern="0" spc="0" dirty="0" smtClean="0">
                          <a:solidFill>
                            <a:srgbClr val="000000"/>
                          </a:solidFill>
                          <a:effectLst/>
                          <a:latin typeface="경기천년바탕 Regular" panose="02020503020101020101" pitchFamily="18" charset="-127"/>
                          <a:ea typeface="경기천년바탕 Regular" panose="02020503020101020101" pitchFamily="18" charset="-127"/>
                        </a:rPr>
                        <a:t>구분</a:t>
                      </a:r>
                      <a:endParaRPr lang="ko-KR" altLang="en-US" sz="1600" b="1" kern="0" spc="0" dirty="0">
                        <a:solidFill>
                          <a:srgbClr val="000000"/>
                        </a:solidFill>
                        <a:effectLst/>
                        <a:latin typeface="경기천년바탕 Regular" panose="02020503020101020101" pitchFamily="18" charset="-127"/>
                        <a:ea typeface="경기천년바탕 Regular" panose="02020503020101020101" pitchFamily="18" charset="-127"/>
                      </a:endParaRPr>
                    </a:p>
                  </a:txBody>
                  <a:tcPr marL="62988" marR="62988" marT="17414" marB="174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 dirty="0" err="1" smtClean="0">
                          <a:solidFill>
                            <a:srgbClr val="000000"/>
                          </a:solidFill>
                          <a:effectLst/>
                          <a:latin typeface="경기천년바탕 Regular" panose="02020503020101020101" pitchFamily="18" charset="-127"/>
                          <a:ea typeface="경기천년바탕 Regular" panose="02020503020101020101" pitchFamily="18" charset="-127"/>
                        </a:rPr>
                        <a:t>대분류</a:t>
                      </a:r>
                      <a:endParaRPr lang="ko-KR" altLang="en-US" sz="1600" b="1" kern="0" spc="0" dirty="0">
                        <a:solidFill>
                          <a:srgbClr val="000000"/>
                        </a:solidFill>
                        <a:effectLst/>
                        <a:latin typeface="경기천년바탕 Regular" panose="02020503020101020101" pitchFamily="18" charset="-127"/>
                        <a:ea typeface="경기천년바탕 Regular" panose="02020503020101020101" pitchFamily="18" charset="-127"/>
                      </a:endParaRPr>
                    </a:p>
                  </a:txBody>
                  <a:tcPr marL="62988" marR="62988" marT="17414" marB="174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 dirty="0" smtClean="0">
                          <a:solidFill>
                            <a:srgbClr val="000000"/>
                          </a:solidFill>
                          <a:effectLst/>
                          <a:latin typeface="경기천년바탕 Regular" panose="02020503020101020101" pitchFamily="18" charset="-127"/>
                          <a:ea typeface="경기천년바탕 Regular" panose="02020503020101020101" pitchFamily="18" charset="-127"/>
                        </a:rPr>
                        <a:t>중분류</a:t>
                      </a:r>
                      <a:endParaRPr lang="ko-KR" altLang="en-US" sz="1600" b="1" kern="0" spc="0" dirty="0">
                        <a:solidFill>
                          <a:srgbClr val="000000"/>
                        </a:solidFill>
                        <a:effectLst/>
                        <a:latin typeface="경기천년바탕 Regular" panose="02020503020101020101" pitchFamily="18" charset="-127"/>
                        <a:ea typeface="경기천년바탕 Regular" panose="02020503020101020101" pitchFamily="18" charset="-127"/>
                      </a:endParaRPr>
                    </a:p>
                  </a:txBody>
                  <a:tcPr marL="62988" marR="62988" marT="17414" marB="174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 dirty="0" err="1" smtClean="0">
                          <a:solidFill>
                            <a:srgbClr val="000000"/>
                          </a:solidFill>
                          <a:effectLst/>
                          <a:latin typeface="경기천년바탕 Regular" panose="02020503020101020101" pitchFamily="18" charset="-127"/>
                          <a:ea typeface="경기천년바탕 Regular" panose="02020503020101020101" pitchFamily="18" charset="-127"/>
                        </a:rPr>
                        <a:t>주요항목</a:t>
                      </a:r>
                      <a:endParaRPr lang="ko-KR" altLang="en-US" sz="1600" b="1" kern="0" spc="0" dirty="0">
                        <a:solidFill>
                          <a:srgbClr val="000000"/>
                        </a:solidFill>
                        <a:effectLst/>
                        <a:latin typeface="경기천년바탕 Regular" panose="02020503020101020101" pitchFamily="18" charset="-127"/>
                        <a:ea typeface="경기천년바탕 Regular" panose="02020503020101020101" pitchFamily="18" charset="-127"/>
                      </a:endParaRPr>
                    </a:p>
                  </a:txBody>
                  <a:tcPr marL="62988" marR="62988" marT="17414" marB="174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7046057"/>
                  </a:ext>
                </a:extLst>
              </a:tr>
              <a:tr h="271959">
                <a:tc rowSpan="15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4000" b="1" kern="0" spc="0" dirty="0" smtClean="0">
                          <a:solidFill>
                            <a:srgbClr val="000000"/>
                          </a:solidFill>
                          <a:effectLst/>
                          <a:latin typeface="경기천년바탕 Regular" panose="02020503020101020101" pitchFamily="18" charset="-127"/>
                          <a:ea typeface="경기천년바탕 Regular" panose="02020503020101020101" pitchFamily="18" charset="-127"/>
                        </a:rPr>
                        <a:t>E</a:t>
                      </a:r>
                    </a:p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kern="0" spc="0" dirty="0" smtClean="0">
                          <a:solidFill>
                            <a:srgbClr val="000000"/>
                          </a:solidFill>
                          <a:effectLst/>
                          <a:latin typeface="경기천년바탕 Regular" panose="02020503020101020101" pitchFamily="18" charset="-127"/>
                          <a:ea typeface="경기천년바탕 Regular" panose="02020503020101020101" pitchFamily="18" charset="-127"/>
                        </a:rPr>
                        <a:t>(</a:t>
                      </a:r>
                      <a:r>
                        <a:rPr lang="ko-KR" altLang="en-US" sz="1100" b="1" kern="0" spc="0" dirty="0" smtClean="0">
                          <a:solidFill>
                            <a:srgbClr val="000000"/>
                          </a:solidFill>
                          <a:effectLst/>
                          <a:latin typeface="경기천년바탕 Regular" panose="02020503020101020101" pitchFamily="18" charset="-127"/>
                          <a:ea typeface="경기천년바탕 Regular" panose="02020503020101020101" pitchFamily="18" charset="-127"/>
                        </a:rPr>
                        <a:t>환경</a:t>
                      </a:r>
                      <a:r>
                        <a:rPr lang="en-US" altLang="ko-KR" sz="1100" b="1" kern="0" spc="0" dirty="0" smtClean="0">
                          <a:solidFill>
                            <a:srgbClr val="000000"/>
                          </a:solidFill>
                          <a:effectLst/>
                          <a:latin typeface="경기천년바탕 Regular" panose="02020503020101020101" pitchFamily="18" charset="-127"/>
                          <a:ea typeface="경기천년바탕 Regular" panose="02020503020101020101" pitchFamily="18" charset="-127"/>
                        </a:rPr>
                        <a:t>)</a:t>
                      </a: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200" b="1" kern="0" spc="0" dirty="0">
                        <a:solidFill>
                          <a:srgbClr val="000000"/>
                        </a:solidFill>
                        <a:effectLst/>
                        <a:latin typeface="경기천년바탕 Regular" panose="02020503020101020101" pitchFamily="18" charset="-127"/>
                        <a:ea typeface="경기천년바탕 Regular" panose="02020503020101020101" pitchFamily="18" charset="-127"/>
                      </a:endParaRPr>
                    </a:p>
                  </a:txBody>
                  <a:tcPr marL="62988" marR="62988" marT="17414" marB="174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5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b="1" kern="0" spc="0" dirty="0" smtClean="0">
                          <a:solidFill>
                            <a:srgbClr val="000000"/>
                          </a:solidFill>
                          <a:effectLst/>
                          <a:latin typeface="경기천년바탕 Regular" panose="02020503020101020101" pitchFamily="18" charset="-127"/>
                          <a:ea typeface="경기천년바탕 Regular" panose="02020503020101020101" pitchFamily="18" charset="-127"/>
                        </a:rPr>
                        <a:t>환경경영 계획</a:t>
                      </a:r>
                      <a:endParaRPr lang="ko-KR" altLang="en-US" sz="1300" b="1" kern="0" spc="0" dirty="0">
                        <a:solidFill>
                          <a:srgbClr val="000000"/>
                        </a:solidFill>
                        <a:effectLst/>
                        <a:latin typeface="경기천년바탕 Regular" panose="02020503020101020101" pitchFamily="18" charset="-127"/>
                        <a:ea typeface="경기천년바탕 Regular" panose="02020503020101020101" pitchFamily="18" charset="-127"/>
                      </a:endParaRPr>
                    </a:p>
                  </a:txBody>
                  <a:tcPr marL="62988" marR="62988" marT="17414" marB="174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 smtClean="0">
                          <a:solidFill>
                            <a:srgbClr val="000000"/>
                          </a:solidFill>
                          <a:effectLst/>
                          <a:latin typeface="경기천년바탕 Regular" panose="02020503020101020101" pitchFamily="18" charset="-127"/>
                          <a:ea typeface="경기천년바탕 Regular" panose="02020503020101020101" pitchFamily="18" charset="-127"/>
                        </a:rPr>
                        <a:t>최고경영자 실천의지</a:t>
                      </a: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경기천년바탕 Regular" panose="02020503020101020101" pitchFamily="18" charset="-127"/>
                        <a:ea typeface="경기천년바탕 Regular" panose="02020503020101020101" pitchFamily="18" charset="-127"/>
                      </a:endParaRPr>
                    </a:p>
                  </a:txBody>
                  <a:tcPr marL="62988" marR="62988" marT="17414" marB="174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 smtClean="0">
                          <a:solidFill>
                            <a:srgbClr val="000000"/>
                          </a:solidFill>
                          <a:effectLst/>
                          <a:latin typeface="경기천년바탕 Regular" panose="02020503020101020101" pitchFamily="18" charset="-127"/>
                          <a:ea typeface="경기천년바탕 Regular" panose="02020503020101020101" pitchFamily="18" charset="-127"/>
                        </a:rPr>
                        <a:t>최고경영자의 실천의지 표명</a:t>
                      </a:r>
                      <a:r>
                        <a:rPr lang="en-US" altLang="ko-KR" sz="1400" b="1" kern="0" spc="0" dirty="0" smtClean="0">
                          <a:solidFill>
                            <a:srgbClr val="000000"/>
                          </a:solidFill>
                          <a:effectLst/>
                          <a:latin typeface="경기천년바탕 Regular" panose="02020503020101020101" pitchFamily="18" charset="-127"/>
                          <a:ea typeface="경기천년바탕 Regular" panose="02020503020101020101" pitchFamily="18" charset="-127"/>
                        </a:rPr>
                        <a:t>, </a:t>
                      </a:r>
                      <a:r>
                        <a:rPr lang="ko-KR" altLang="en-US" sz="1400" b="1" kern="0" spc="0" dirty="0" smtClean="0">
                          <a:solidFill>
                            <a:srgbClr val="000000"/>
                          </a:solidFill>
                          <a:effectLst/>
                          <a:latin typeface="경기천년바탕 Regular" panose="02020503020101020101" pitchFamily="18" charset="-127"/>
                          <a:ea typeface="경기천년바탕 Regular" panose="02020503020101020101" pitchFamily="18" charset="-127"/>
                        </a:rPr>
                        <a:t>환경정보 공개 등</a:t>
                      </a: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경기천년바탕 Regular" panose="02020503020101020101" pitchFamily="18" charset="-127"/>
                        <a:ea typeface="경기천년바탕 Regular" panose="02020503020101020101" pitchFamily="18" charset="-127"/>
                      </a:endParaRPr>
                    </a:p>
                  </a:txBody>
                  <a:tcPr marL="62988" marR="62988" marT="17414" marB="174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3956508"/>
                  </a:ext>
                </a:extLst>
              </a:tr>
              <a:tr h="271959">
                <a:tc vMerge="1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경기천년바탕 Regular" panose="02020503020101020101" pitchFamily="18" charset="-127"/>
                        <a:ea typeface="경기천년바탕 Regular" panose="02020503020101020101" pitchFamily="18" charset="-127"/>
                      </a:endParaRPr>
                    </a:p>
                  </a:txBody>
                  <a:tcPr marL="62988" marR="62988" marT="17414" marB="174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b="1" kern="0" spc="0" dirty="0">
                        <a:solidFill>
                          <a:srgbClr val="000000"/>
                        </a:solidFill>
                        <a:effectLst/>
                        <a:latin typeface="경기천년바탕 Regular" panose="02020503020101020101" pitchFamily="18" charset="-127"/>
                        <a:ea typeface="경기천년바탕 Regular" panose="02020503020101020101" pitchFamily="18" charset="-127"/>
                      </a:endParaRPr>
                    </a:p>
                  </a:txBody>
                  <a:tcPr marL="62988" marR="62988" marT="17414" marB="174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b="1" kern="0" spc="0" dirty="0" smtClean="0">
                          <a:solidFill>
                            <a:srgbClr val="000000"/>
                          </a:solidFill>
                          <a:effectLst/>
                          <a:latin typeface="경기천년바탕 Regular" panose="02020503020101020101" pitchFamily="18" charset="-127"/>
                          <a:ea typeface="경기천년바탕 Regular" panose="02020503020101020101" pitchFamily="18" charset="-127"/>
                        </a:rPr>
                        <a:t>환경경영 전략</a:t>
                      </a:r>
                      <a:r>
                        <a:rPr lang="en-US" altLang="ko-KR" sz="1300" b="1" kern="0" spc="0" dirty="0" smtClean="0">
                          <a:solidFill>
                            <a:srgbClr val="000000"/>
                          </a:solidFill>
                          <a:effectLst/>
                          <a:latin typeface="경기천년바탕 Regular" panose="02020503020101020101" pitchFamily="18" charset="-127"/>
                          <a:ea typeface="경기천년바탕 Regular" panose="02020503020101020101" pitchFamily="18" charset="-127"/>
                        </a:rPr>
                        <a:t>, </a:t>
                      </a:r>
                      <a:r>
                        <a:rPr lang="ko-KR" altLang="en-US" sz="1300" b="1" kern="0" spc="0" dirty="0" smtClean="0">
                          <a:solidFill>
                            <a:srgbClr val="000000"/>
                          </a:solidFill>
                          <a:effectLst/>
                          <a:latin typeface="경기천년바탕 Regular" panose="02020503020101020101" pitchFamily="18" charset="-127"/>
                          <a:ea typeface="경기천년바탕 Regular" panose="02020503020101020101" pitchFamily="18" charset="-127"/>
                        </a:rPr>
                        <a:t>방침</a:t>
                      </a:r>
                      <a:endParaRPr lang="ko-KR" altLang="en-US" sz="1300" b="1" kern="0" spc="0" dirty="0">
                        <a:solidFill>
                          <a:srgbClr val="000000"/>
                        </a:solidFill>
                        <a:effectLst/>
                        <a:latin typeface="경기천년바탕 Regular" panose="02020503020101020101" pitchFamily="18" charset="-127"/>
                        <a:ea typeface="경기천년바탕 Regular" panose="02020503020101020101" pitchFamily="18" charset="-127"/>
                      </a:endParaRPr>
                    </a:p>
                  </a:txBody>
                  <a:tcPr marL="62988" marR="62988" marT="17414" marB="174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b="1" kern="0" spc="0" dirty="0" smtClean="0">
                          <a:solidFill>
                            <a:srgbClr val="000000"/>
                          </a:solidFill>
                          <a:effectLst/>
                          <a:latin typeface="경기천년바탕 Regular" panose="02020503020101020101" pitchFamily="18" charset="-127"/>
                          <a:ea typeface="경기천년바탕 Regular" panose="02020503020101020101" pitchFamily="18" charset="-127"/>
                        </a:rPr>
                        <a:t>기업의 경영전략 및 방침과 통합 수립 여부 등</a:t>
                      </a:r>
                      <a:endParaRPr lang="ko-KR" altLang="en-US" sz="1300" b="1" kern="0" spc="0" dirty="0">
                        <a:solidFill>
                          <a:srgbClr val="000000"/>
                        </a:solidFill>
                        <a:effectLst/>
                        <a:latin typeface="경기천년바탕 Regular" panose="02020503020101020101" pitchFamily="18" charset="-127"/>
                        <a:ea typeface="경기천년바탕 Regular" panose="02020503020101020101" pitchFamily="18" charset="-127"/>
                      </a:endParaRPr>
                    </a:p>
                  </a:txBody>
                  <a:tcPr marL="62988" marR="62988" marT="17414" marB="174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34035919"/>
                  </a:ext>
                </a:extLst>
              </a:tr>
              <a:tr h="271959">
                <a:tc vMerge="1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경기천년바탕 Regular" panose="02020503020101020101" pitchFamily="18" charset="-127"/>
                        <a:ea typeface="경기천년바탕 Regular" panose="02020503020101020101" pitchFamily="18" charset="-127"/>
                      </a:endParaRPr>
                    </a:p>
                  </a:txBody>
                  <a:tcPr marL="62988" marR="62988" marT="17414" marB="174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b="1" kern="0" spc="0" dirty="0">
                        <a:solidFill>
                          <a:srgbClr val="000000"/>
                        </a:solidFill>
                        <a:effectLst/>
                        <a:latin typeface="경기천년바탕 Regular" panose="02020503020101020101" pitchFamily="18" charset="-127"/>
                        <a:ea typeface="경기천년바탕 Regular" panose="02020503020101020101" pitchFamily="18" charset="-127"/>
                      </a:endParaRPr>
                    </a:p>
                  </a:txBody>
                  <a:tcPr marL="62988" marR="62988" marT="17414" marB="174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b="1" kern="0" spc="0" dirty="0" err="1" smtClean="0">
                          <a:solidFill>
                            <a:srgbClr val="000000"/>
                          </a:solidFill>
                          <a:effectLst/>
                          <a:latin typeface="경기천년바탕 Regular" panose="02020503020101020101" pitchFamily="18" charset="-127"/>
                          <a:ea typeface="경기천년바탕 Regular" panose="02020503020101020101" pitchFamily="18" charset="-127"/>
                        </a:rPr>
                        <a:t>환경목표</a:t>
                      </a:r>
                      <a:r>
                        <a:rPr lang="en-US" altLang="ko-KR" sz="1300" b="1" kern="0" spc="0" dirty="0" smtClean="0">
                          <a:solidFill>
                            <a:srgbClr val="000000"/>
                          </a:solidFill>
                          <a:effectLst/>
                          <a:latin typeface="경기천년바탕 Regular" panose="02020503020101020101" pitchFamily="18" charset="-127"/>
                          <a:ea typeface="경기천년바탕 Regular" panose="02020503020101020101" pitchFamily="18" charset="-127"/>
                        </a:rPr>
                        <a:t>, </a:t>
                      </a:r>
                      <a:r>
                        <a:rPr lang="ko-KR" altLang="en-US" sz="1300" b="1" kern="0" spc="0" dirty="0" smtClean="0">
                          <a:solidFill>
                            <a:srgbClr val="000000"/>
                          </a:solidFill>
                          <a:effectLst/>
                          <a:latin typeface="경기천년바탕 Regular" panose="02020503020101020101" pitchFamily="18" charset="-127"/>
                          <a:ea typeface="경기천년바탕 Regular" panose="02020503020101020101" pitchFamily="18" charset="-127"/>
                        </a:rPr>
                        <a:t>계획수립</a:t>
                      </a:r>
                      <a:endParaRPr lang="ko-KR" altLang="en-US" sz="1300" b="1" kern="0" spc="0" dirty="0">
                        <a:solidFill>
                          <a:srgbClr val="000000"/>
                        </a:solidFill>
                        <a:effectLst/>
                        <a:latin typeface="경기천년바탕 Regular" panose="02020503020101020101" pitchFamily="18" charset="-127"/>
                        <a:ea typeface="경기천년바탕 Regular" panose="02020503020101020101" pitchFamily="18" charset="-127"/>
                      </a:endParaRPr>
                    </a:p>
                  </a:txBody>
                  <a:tcPr marL="62988" marR="62988" marT="17414" marB="174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b="1" kern="0" spc="0" dirty="0" smtClean="0">
                          <a:solidFill>
                            <a:srgbClr val="000000"/>
                          </a:solidFill>
                          <a:effectLst/>
                          <a:latin typeface="경기천년바탕 Regular" panose="02020503020101020101" pitchFamily="18" charset="-127"/>
                          <a:ea typeface="경기천년바탕 Regular" panose="02020503020101020101" pitchFamily="18" charset="-127"/>
                        </a:rPr>
                        <a:t>환경경영 전략</a:t>
                      </a:r>
                      <a:r>
                        <a:rPr lang="en-US" altLang="ko-KR" sz="1300" b="1" kern="0" spc="0" dirty="0" smtClean="0">
                          <a:solidFill>
                            <a:srgbClr val="000000"/>
                          </a:solidFill>
                          <a:effectLst/>
                          <a:latin typeface="경기천년바탕 Regular" panose="02020503020101020101" pitchFamily="18" charset="-127"/>
                          <a:ea typeface="경기천년바탕 Regular" panose="02020503020101020101" pitchFamily="18" charset="-127"/>
                        </a:rPr>
                        <a:t>, </a:t>
                      </a:r>
                      <a:r>
                        <a:rPr lang="ko-KR" altLang="en-US" sz="1300" b="1" kern="0" spc="0" dirty="0" smtClean="0">
                          <a:solidFill>
                            <a:srgbClr val="000000"/>
                          </a:solidFill>
                          <a:effectLst/>
                          <a:latin typeface="경기천년바탕 Regular" panose="02020503020101020101" pitchFamily="18" charset="-127"/>
                          <a:ea typeface="경기천년바탕 Regular" panose="02020503020101020101" pitchFamily="18" charset="-127"/>
                        </a:rPr>
                        <a:t>방침 명시 기본방향과 일치 등</a:t>
                      </a:r>
                      <a:endParaRPr lang="ko-KR" altLang="en-US" sz="1300" b="1" kern="0" spc="0" dirty="0">
                        <a:solidFill>
                          <a:srgbClr val="000000"/>
                        </a:solidFill>
                        <a:effectLst/>
                        <a:latin typeface="경기천년바탕 Regular" panose="02020503020101020101" pitchFamily="18" charset="-127"/>
                        <a:ea typeface="경기천년바탕 Regular" panose="02020503020101020101" pitchFamily="18" charset="-127"/>
                      </a:endParaRPr>
                    </a:p>
                  </a:txBody>
                  <a:tcPr marL="62988" marR="62988" marT="17414" marB="174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2076396"/>
                  </a:ext>
                </a:extLst>
              </a:tr>
              <a:tr h="271959">
                <a:tc vMerge="1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경기천년바탕 Regular" panose="02020503020101020101" pitchFamily="18" charset="-127"/>
                        <a:ea typeface="경기천년바탕 Regular" panose="02020503020101020101" pitchFamily="18" charset="-127"/>
                      </a:endParaRPr>
                    </a:p>
                  </a:txBody>
                  <a:tcPr marL="62988" marR="62988" marT="17414" marB="174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b="1" kern="0" spc="0" dirty="0">
                        <a:solidFill>
                          <a:srgbClr val="000000"/>
                        </a:solidFill>
                        <a:effectLst/>
                        <a:latin typeface="경기천년바탕 Regular" panose="02020503020101020101" pitchFamily="18" charset="-127"/>
                        <a:ea typeface="경기천년바탕 Regular" panose="02020503020101020101" pitchFamily="18" charset="-127"/>
                      </a:endParaRPr>
                    </a:p>
                  </a:txBody>
                  <a:tcPr marL="62988" marR="62988" marT="17414" marB="174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b="1" kern="0" spc="0" dirty="0" smtClean="0">
                          <a:solidFill>
                            <a:srgbClr val="000000"/>
                          </a:solidFill>
                          <a:effectLst/>
                          <a:latin typeface="경기천년바탕 Regular" panose="02020503020101020101" pitchFamily="18" charset="-127"/>
                          <a:ea typeface="경기천년바탕 Regular" panose="02020503020101020101" pitchFamily="18" charset="-127"/>
                        </a:rPr>
                        <a:t>환경친화적 조직문화</a:t>
                      </a:r>
                      <a:endParaRPr lang="ko-KR" altLang="en-US" sz="1300" b="1" kern="0" spc="0" dirty="0">
                        <a:solidFill>
                          <a:srgbClr val="000000"/>
                        </a:solidFill>
                        <a:effectLst/>
                        <a:latin typeface="경기천년바탕 Regular" panose="02020503020101020101" pitchFamily="18" charset="-127"/>
                        <a:ea typeface="경기천년바탕 Regular" panose="02020503020101020101" pitchFamily="18" charset="-127"/>
                      </a:endParaRPr>
                    </a:p>
                  </a:txBody>
                  <a:tcPr marL="62988" marR="62988" marT="17414" marB="174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b="1" kern="0" spc="0" dirty="0" smtClean="0">
                          <a:solidFill>
                            <a:srgbClr val="000000"/>
                          </a:solidFill>
                          <a:effectLst/>
                          <a:latin typeface="경기천년바탕 Regular" panose="02020503020101020101" pitchFamily="18" charset="-127"/>
                          <a:ea typeface="경기천년바탕 Regular" panose="02020503020101020101" pitchFamily="18" charset="-127"/>
                        </a:rPr>
                        <a:t>환경경영 인식제고 및 역량 강화 교육 제공 등</a:t>
                      </a:r>
                      <a:endParaRPr lang="ko-KR" altLang="en-US" sz="1300" b="1" kern="0" spc="0" dirty="0">
                        <a:solidFill>
                          <a:srgbClr val="000000"/>
                        </a:solidFill>
                        <a:effectLst/>
                        <a:latin typeface="경기천년바탕 Regular" panose="02020503020101020101" pitchFamily="18" charset="-127"/>
                        <a:ea typeface="경기천년바탕 Regular" panose="02020503020101020101" pitchFamily="18" charset="-127"/>
                      </a:endParaRPr>
                    </a:p>
                  </a:txBody>
                  <a:tcPr marL="62988" marR="62988" marT="17414" marB="174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2207398"/>
                  </a:ext>
                </a:extLst>
              </a:tr>
              <a:tr h="271959">
                <a:tc vMerge="1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경기천년바탕 Regular" panose="02020503020101020101" pitchFamily="18" charset="-127"/>
                        <a:ea typeface="경기천년바탕 Regular" panose="02020503020101020101" pitchFamily="18" charset="-127"/>
                      </a:endParaRPr>
                    </a:p>
                  </a:txBody>
                  <a:tcPr marL="62988" marR="62988" marT="17414" marB="174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b="1" kern="0" spc="0" dirty="0">
                        <a:solidFill>
                          <a:srgbClr val="000000"/>
                        </a:solidFill>
                        <a:effectLst/>
                        <a:latin typeface="경기천년바탕 Regular" panose="02020503020101020101" pitchFamily="18" charset="-127"/>
                        <a:ea typeface="경기천년바탕 Regular" panose="02020503020101020101" pitchFamily="18" charset="-127"/>
                      </a:endParaRPr>
                    </a:p>
                  </a:txBody>
                  <a:tcPr marL="62988" marR="62988" marT="17414" marB="174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b="1" kern="0" spc="0" dirty="0" smtClean="0">
                          <a:solidFill>
                            <a:srgbClr val="000000"/>
                          </a:solidFill>
                          <a:effectLst/>
                          <a:latin typeface="경기천년바탕 Regular" panose="02020503020101020101" pitchFamily="18" charset="-127"/>
                          <a:ea typeface="경기천년바탕 Regular" panose="02020503020101020101" pitchFamily="18" charset="-127"/>
                        </a:rPr>
                        <a:t>환경친화적 조직체계</a:t>
                      </a:r>
                      <a:endParaRPr lang="ko-KR" altLang="en-US" sz="1300" b="1" kern="0" spc="0" dirty="0">
                        <a:solidFill>
                          <a:srgbClr val="000000"/>
                        </a:solidFill>
                        <a:effectLst/>
                        <a:latin typeface="경기천년바탕 Regular" panose="02020503020101020101" pitchFamily="18" charset="-127"/>
                        <a:ea typeface="경기천년바탕 Regular" panose="02020503020101020101" pitchFamily="18" charset="-127"/>
                      </a:endParaRPr>
                    </a:p>
                  </a:txBody>
                  <a:tcPr marL="62988" marR="62988" marT="17414" marB="174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b="1" kern="0" spc="0" dirty="0" err="1" smtClean="0">
                          <a:solidFill>
                            <a:srgbClr val="000000"/>
                          </a:solidFill>
                          <a:effectLst/>
                          <a:latin typeface="경기천년바탕 Regular" panose="02020503020101020101" pitchFamily="18" charset="-127"/>
                          <a:ea typeface="경기천년바탕 Regular" panose="02020503020101020101" pitchFamily="18" charset="-127"/>
                        </a:rPr>
                        <a:t>환경경영과</a:t>
                      </a:r>
                      <a:r>
                        <a:rPr lang="ko-KR" altLang="en-US" sz="1300" b="1" kern="0" spc="0" dirty="0" smtClean="0">
                          <a:solidFill>
                            <a:srgbClr val="000000"/>
                          </a:solidFill>
                          <a:effectLst/>
                          <a:latin typeface="경기천년바탕 Regular" panose="02020503020101020101" pitchFamily="18" charset="-127"/>
                          <a:ea typeface="경기천년바탕 Regular" panose="02020503020101020101" pitchFamily="18" charset="-127"/>
                        </a:rPr>
                        <a:t> 관련된 역할</a:t>
                      </a:r>
                      <a:r>
                        <a:rPr lang="en-US" altLang="ko-KR" sz="1300" b="1" kern="0" spc="0" dirty="0" smtClean="0">
                          <a:solidFill>
                            <a:srgbClr val="000000"/>
                          </a:solidFill>
                          <a:effectLst/>
                          <a:latin typeface="경기천년바탕 Regular" panose="02020503020101020101" pitchFamily="18" charset="-127"/>
                          <a:ea typeface="경기천년바탕 Regular" panose="02020503020101020101" pitchFamily="18" charset="-127"/>
                        </a:rPr>
                        <a:t>, </a:t>
                      </a:r>
                      <a:r>
                        <a:rPr lang="ko-KR" altLang="en-US" sz="1300" b="1" kern="0" spc="0" dirty="0" smtClean="0">
                          <a:solidFill>
                            <a:srgbClr val="000000"/>
                          </a:solidFill>
                          <a:effectLst/>
                          <a:latin typeface="경기천년바탕 Regular" panose="02020503020101020101" pitchFamily="18" charset="-127"/>
                          <a:ea typeface="경기천년바탕 Regular" panose="02020503020101020101" pitchFamily="18" charset="-127"/>
                        </a:rPr>
                        <a:t>책임</a:t>
                      </a:r>
                      <a:r>
                        <a:rPr lang="en-US" altLang="ko-KR" sz="1300" b="1" kern="0" spc="0" dirty="0" smtClean="0">
                          <a:solidFill>
                            <a:srgbClr val="000000"/>
                          </a:solidFill>
                          <a:effectLst/>
                          <a:latin typeface="경기천년바탕 Regular" panose="02020503020101020101" pitchFamily="18" charset="-127"/>
                          <a:ea typeface="경기천년바탕 Regular" panose="02020503020101020101" pitchFamily="18" charset="-127"/>
                        </a:rPr>
                        <a:t>, </a:t>
                      </a:r>
                      <a:r>
                        <a:rPr lang="ko-KR" altLang="en-US" sz="1300" b="1" kern="0" spc="0" dirty="0" smtClean="0">
                          <a:solidFill>
                            <a:srgbClr val="000000"/>
                          </a:solidFill>
                          <a:effectLst/>
                          <a:latin typeface="경기천년바탕 Regular" panose="02020503020101020101" pitchFamily="18" charset="-127"/>
                          <a:ea typeface="경기천년바탕 Regular" panose="02020503020101020101" pitchFamily="18" charset="-127"/>
                        </a:rPr>
                        <a:t>권한 부여 등</a:t>
                      </a:r>
                      <a:endParaRPr lang="ko-KR" altLang="en-US" sz="1300" b="1" kern="0" spc="0" dirty="0">
                        <a:solidFill>
                          <a:srgbClr val="000000"/>
                        </a:solidFill>
                        <a:effectLst/>
                        <a:latin typeface="경기천년바탕 Regular" panose="02020503020101020101" pitchFamily="18" charset="-127"/>
                        <a:ea typeface="경기천년바탕 Regular" panose="02020503020101020101" pitchFamily="18" charset="-127"/>
                      </a:endParaRPr>
                    </a:p>
                  </a:txBody>
                  <a:tcPr marL="62988" marR="62988" marT="17414" marB="174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89757575"/>
                  </a:ext>
                </a:extLst>
              </a:tr>
              <a:tr h="271959">
                <a:tc vMerge="1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경기천년바탕 Regular" panose="02020503020101020101" pitchFamily="18" charset="-127"/>
                        <a:ea typeface="경기천년바탕 Regular" panose="02020503020101020101" pitchFamily="18" charset="-127"/>
                      </a:endParaRPr>
                    </a:p>
                  </a:txBody>
                  <a:tcPr marL="62988" marR="62988" marT="17414" marB="174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b="1" kern="0" spc="0" dirty="0" smtClean="0">
                          <a:solidFill>
                            <a:srgbClr val="000000"/>
                          </a:solidFill>
                          <a:effectLst/>
                          <a:latin typeface="경기천년바탕 Regular" panose="02020503020101020101" pitchFamily="18" charset="-127"/>
                          <a:ea typeface="경기천년바탕 Regular" panose="02020503020101020101" pitchFamily="18" charset="-127"/>
                        </a:rPr>
                        <a:t>환경경영 실행</a:t>
                      </a:r>
                      <a:endParaRPr lang="ko-KR" altLang="en-US" sz="1300" b="1" kern="0" spc="0" dirty="0">
                        <a:solidFill>
                          <a:srgbClr val="000000"/>
                        </a:solidFill>
                        <a:effectLst/>
                        <a:latin typeface="경기천년바탕 Regular" panose="02020503020101020101" pitchFamily="18" charset="-127"/>
                        <a:ea typeface="경기천년바탕 Regular" panose="02020503020101020101" pitchFamily="18" charset="-127"/>
                      </a:endParaRPr>
                    </a:p>
                  </a:txBody>
                  <a:tcPr marL="62988" marR="62988" marT="17414" marB="174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b="1" kern="0" spc="0" dirty="0" smtClean="0">
                          <a:solidFill>
                            <a:srgbClr val="000000"/>
                          </a:solidFill>
                          <a:effectLst/>
                          <a:latin typeface="경기천년바탕 Regular" panose="02020503020101020101" pitchFamily="18" charset="-127"/>
                          <a:ea typeface="경기천년바탕 Regular" panose="02020503020101020101" pitchFamily="18" charset="-127"/>
                        </a:rPr>
                        <a:t>환경친화적 생산</a:t>
                      </a:r>
                      <a:endParaRPr lang="ko-KR" altLang="en-US" sz="1300" b="1" kern="0" spc="0" dirty="0">
                        <a:solidFill>
                          <a:srgbClr val="000000"/>
                        </a:solidFill>
                        <a:effectLst/>
                        <a:latin typeface="경기천년바탕 Regular" panose="02020503020101020101" pitchFamily="18" charset="-127"/>
                        <a:ea typeface="경기천년바탕 Regular" panose="02020503020101020101" pitchFamily="18" charset="-127"/>
                      </a:endParaRPr>
                    </a:p>
                  </a:txBody>
                  <a:tcPr marL="62988" marR="62988" marT="17414" marB="174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b="1" kern="0" spc="0" dirty="0" smtClean="0">
                          <a:solidFill>
                            <a:srgbClr val="000000"/>
                          </a:solidFill>
                          <a:effectLst/>
                          <a:latin typeface="경기천년바탕 Regular" panose="02020503020101020101" pitchFamily="18" charset="-127"/>
                          <a:ea typeface="경기천년바탕 Regular" panose="02020503020101020101" pitchFamily="18" charset="-127"/>
                        </a:rPr>
                        <a:t>제품 및 서비스 </a:t>
                      </a:r>
                      <a:r>
                        <a:rPr lang="ko-KR" altLang="en-US" sz="1300" b="1" kern="0" spc="0" dirty="0" err="1" smtClean="0">
                          <a:solidFill>
                            <a:srgbClr val="000000"/>
                          </a:solidFill>
                          <a:effectLst/>
                          <a:latin typeface="경기천년바탕 Regular" panose="02020503020101020101" pitchFamily="18" charset="-127"/>
                          <a:ea typeface="경기천년바탕 Regular" panose="02020503020101020101" pitchFamily="18" charset="-127"/>
                        </a:rPr>
                        <a:t>전과정</a:t>
                      </a:r>
                      <a:r>
                        <a:rPr lang="ko-KR" altLang="en-US" sz="1300" b="1" kern="0" spc="0" dirty="0" smtClean="0">
                          <a:solidFill>
                            <a:srgbClr val="000000"/>
                          </a:solidFill>
                          <a:effectLst/>
                          <a:latin typeface="경기천년바탕 Regular" panose="02020503020101020101" pitchFamily="18" charset="-127"/>
                          <a:ea typeface="경기천년바탕 Regular" panose="02020503020101020101" pitchFamily="18" charset="-127"/>
                        </a:rPr>
                        <a:t> 예방차원 환경관리</a:t>
                      </a:r>
                      <a:endParaRPr lang="ko-KR" altLang="en-US" sz="1300" b="1" kern="0" spc="0" dirty="0">
                        <a:solidFill>
                          <a:srgbClr val="000000"/>
                        </a:solidFill>
                        <a:effectLst/>
                        <a:latin typeface="경기천년바탕 Regular" panose="02020503020101020101" pitchFamily="18" charset="-127"/>
                        <a:ea typeface="경기천년바탕 Regular" panose="02020503020101020101" pitchFamily="18" charset="-127"/>
                      </a:endParaRPr>
                    </a:p>
                  </a:txBody>
                  <a:tcPr marL="62988" marR="62988" marT="17414" marB="174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06649"/>
                  </a:ext>
                </a:extLst>
              </a:tr>
              <a:tr h="271959">
                <a:tc vMerge="1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경기천년바탕 Regular" panose="02020503020101020101" pitchFamily="18" charset="-127"/>
                        <a:ea typeface="경기천년바탕 Regular" panose="02020503020101020101" pitchFamily="18" charset="-127"/>
                      </a:endParaRPr>
                    </a:p>
                  </a:txBody>
                  <a:tcPr marL="62988" marR="62988" marT="17414" marB="174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b="1" kern="0" spc="0" dirty="0">
                        <a:solidFill>
                          <a:srgbClr val="000000"/>
                        </a:solidFill>
                        <a:effectLst/>
                        <a:latin typeface="경기천년바탕 Regular" panose="02020503020101020101" pitchFamily="18" charset="-127"/>
                        <a:ea typeface="경기천년바탕 Regular" panose="02020503020101020101" pitchFamily="18" charset="-127"/>
                      </a:endParaRPr>
                    </a:p>
                  </a:txBody>
                  <a:tcPr marL="62988" marR="62988" marT="17414" marB="174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b="1" kern="0" spc="0" dirty="0" smtClean="0">
                          <a:solidFill>
                            <a:srgbClr val="000000"/>
                          </a:solidFill>
                          <a:effectLst/>
                          <a:latin typeface="경기천년바탕 Regular" panose="02020503020101020101" pitchFamily="18" charset="-127"/>
                          <a:ea typeface="경기천년바탕 Regular" panose="02020503020101020101" pitchFamily="18" charset="-127"/>
                        </a:rPr>
                        <a:t>기후변화 대응</a:t>
                      </a:r>
                      <a:endParaRPr lang="ko-KR" altLang="en-US" sz="1300" b="1" kern="0" spc="0" dirty="0">
                        <a:solidFill>
                          <a:srgbClr val="000000"/>
                        </a:solidFill>
                        <a:effectLst/>
                        <a:latin typeface="경기천년바탕 Regular" panose="02020503020101020101" pitchFamily="18" charset="-127"/>
                        <a:ea typeface="경기천년바탕 Regular" panose="02020503020101020101" pitchFamily="18" charset="-127"/>
                      </a:endParaRPr>
                    </a:p>
                  </a:txBody>
                  <a:tcPr marL="62988" marR="62988" marT="17414" marB="174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b="1" kern="0" spc="0" dirty="0" smtClean="0">
                          <a:solidFill>
                            <a:srgbClr val="000000"/>
                          </a:solidFill>
                          <a:effectLst/>
                          <a:latin typeface="경기천년바탕 Regular" panose="02020503020101020101" pitchFamily="18" charset="-127"/>
                          <a:ea typeface="경기천년바탕 Regular" panose="02020503020101020101" pitchFamily="18" charset="-127"/>
                        </a:rPr>
                        <a:t>기후변화 대응 온실가스 배출 최소화 등</a:t>
                      </a:r>
                      <a:endParaRPr lang="ko-KR" altLang="en-US" sz="1300" b="1" kern="0" spc="0" dirty="0">
                        <a:solidFill>
                          <a:srgbClr val="000000"/>
                        </a:solidFill>
                        <a:effectLst/>
                        <a:latin typeface="경기천년바탕 Regular" panose="02020503020101020101" pitchFamily="18" charset="-127"/>
                        <a:ea typeface="경기천년바탕 Regular" panose="02020503020101020101" pitchFamily="18" charset="-127"/>
                      </a:endParaRPr>
                    </a:p>
                  </a:txBody>
                  <a:tcPr marL="62988" marR="62988" marT="17414" marB="174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9413214"/>
                  </a:ext>
                </a:extLst>
              </a:tr>
              <a:tr h="271959">
                <a:tc vMerge="1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경기천년바탕 Regular" panose="02020503020101020101" pitchFamily="18" charset="-127"/>
                        <a:ea typeface="경기천년바탕 Regular" panose="02020503020101020101" pitchFamily="18" charset="-127"/>
                      </a:endParaRPr>
                    </a:p>
                  </a:txBody>
                  <a:tcPr marL="62988" marR="62988" marT="17414" marB="174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b="1" kern="0" spc="0" dirty="0">
                        <a:solidFill>
                          <a:srgbClr val="000000"/>
                        </a:solidFill>
                        <a:effectLst/>
                        <a:latin typeface="경기천년바탕 Regular" panose="02020503020101020101" pitchFamily="18" charset="-127"/>
                        <a:ea typeface="경기천년바탕 Regular" panose="02020503020101020101" pitchFamily="18" charset="-127"/>
                      </a:endParaRPr>
                    </a:p>
                  </a:txBody>
                  <a:tcPr marL="62988" marR="62988" marT="17414" marB="174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b="1" kern="0" spc="0" dirty="0" smtClean="0">
                          <a:solidFill>
                            <a:srgbClr val="000000"/>
                          </a:solidFill>
                          <a:effectLst/>
                          <a:latin typeface="경기천년바탕 Regular" panose="02020503020101020101" pitchFamily="18" charset="-127"/>
                          <a:ea typeface="경기천년바탕 Regular" panose="02020503020101020101" pitchFamily="18" charset="-127"/>
                        </a:rPr>
                        <a:t>환경친화적 </a:t>
                      </a:r>
                      <a:r>
                        <a:rPr lang="ko-KR" altLang="en-US" sz="1300" b="1" kern="0" spc="0" dirty="0" err="1" smtClean="0">
                          <a:solidFill>
                            <a:srgbClr val="000000"/>
                          </a:solidFill>
                          <a:effectLst/>
                          <a:latin typeface="경기천년바탕 Regular" panose="02020503020101020101" pitchFamily="18" charset="-127"/>
                          <a:ea typeface="경기천년바탕 Regular" panose="02020503020101020101" pitchFamily="18" charset="-127"/>
                        </a:rPr>
                        <a:t>공급망</a:t>
                      </a:r>
                      <a:endParaRPr lang="ko-KR" altLang="en-US" sz="1300" b="1" kern="0" spc="0" dirty="0">
                        <a:solidFill>
                          <a:srgbClr val="000000"/>
                        </a:solidFill>
                        <a:effectLst/>
                        <a:latin typeface="경기천년바탕 Regular" panose="02020503020101020101" pitchFamily="18" charset="-127"/>
                        <a:ea typeface="경기천년바탕 Regular" panose="02020503020101020101" pitchFamily="18" charset="-127"/>
                      </a:endParaRPr>
                    </a:p>
                  </a:txBody>
                  <a:tcPr marL="62988" marR="62988" marT="17414" marB="174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b="1" kern="0" spc="0" dirty="0" smtClean="0">
                          <a:solidFill>
                            <a:srgbClr val="000000"/>
                          </a:solidFill>
                          <a:effectLst/>
                          <a:latin typeface="경기천년바탕 Regular" panose="02020503020101020101" pitchFamily="18" charset="-127"/>
                          <a:ea typeface="경기천년바탕 Regular" panose="02020503020101020101" pitchFamily="18" charset="-127"/>
                        </a:rPr>
                        <a:t>환경친화적 </a:t>
                      </a:r>
                      <a:r>
                        <a:rPr lang="ko-KR" altLang="en-US" sz="1300" b="1" kern="0" spc="0" dirty="0" err="1" smtClean="0">
                          <a:solidFill>
                            <a:srgbClr val="000000"/>
                          </a:solidFill>
                          <a:effectLst/>
                          <a:latin typeface="경기천년바탕 Regular" panose="02020503020101020101" pitchFamily="18" charset="-127"/>
                          <a:ea typeface="경기천년바탕 Regular" panose="02020503020101020101" pitchFamily="18" charset="-127"/>
                        </a:rPr>
                        <a:t>공급망</a:t>
                      </a:r>
                      <a:r>
                        <a:rPr lang="ko-KR" altLang="en-US" sz="1300" b="1" kern="0" spc="0" dirty="0" smtClean="0">
                          <a:solidFill>
                            <a:srgbClr val="000000"/>
                          </a:solidFill>
                          <a:effectLst/>
                          <a:latin typeface="경기천년바탕 Regular" panose="02020503020101020101" pitchFamily="18" charset="-127"/>
                          <a:ea typeface="경기천년바탕 Regular" panose="02020503020101020101" pitchFamily="18" charset="-127"/>
                        </a:rPr>
                        <a:t> 관리</a:t>
                      </a:r>
                      <a:r>
                        <a:rPr lang="en-US" altLang="ko-KR" sz="1300" b="1" kern="0" spc="0" dirty="0" smtClean="0">
                          <a:solidFill>
                            <a:srgbClr val="000000"/>
                          </a:solidFill>
                          <a:effectLst/>
                          <a:latin typeface="경기천년바탕 Regular" panose="02020503020101020101" pitchFamily="18" charset="-127"/>
                          <a:ea typeface="경기천년바탕 Regular" panose="02020503020101020101" pitchFamily="18" charset="-127"/>
                        </a:rPr>
                        <a:t>, </a:t>
                      </a:r>
                      <a:r>
                        <a:rPr lang="ko-KR" altLang="en-US" sz="1300" b="1" kern="0" spc="0" dirty="0" smtClean="0">
                          <a:solidFill>
                            <a:srgbClr val="000000"/>
                          </a:solidFill>
                          <a:effectLst/>
                          <a:latin typeface="경기천년바탕 Regular" panose="02020503020101020101" pitchFamily="18" charset="-127"/>
                          <a:ea typeface="경기천년바탕 Regular" panose="02020503020101020101" pitchFamily="18" charset="-127"/>
                        </a:rPr>
                        <a:t>환경친화적 제품구매 등</a:t>
                      </a:r>
                      <a:endParaRPr lang="ko-KR" altLang="en-US" sz="1300" b="1" kern="0" spc="0" dirty="0">
                        <a:solidFill>
                          <a:srgbClr val="000000"/>
                        </a:solidFill>
                        <a:effectLst/>
                        <a:latin typeface="경기천년바탕 Regular" panose="02020503020101020101" pitchFamily="18" charset="-127"/>
                        <a:ea typeface="경기천년바탕 Regular" panose="02020503020101020101" pitchFamily="18" charset="-127"/>
                      </a:endParaRPr>
                    </a:p>
                  </a:txBody>
                  <a:tcPr marL="62988" marR="62988" marT="17414" marB="174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03894541"/>
                  </a:ext>
                </a:extLst>
              </a:tr>
              <a:tr h="271959">
                <a:tc vMerge="1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경기천년바탕 Regular" panose="02020503020101020101" pitchFamily="18" charset="-127"/>
                        <a:ea typeface="경기천년바탕 Regular" panose="02020503020101020101" pitchFamily="18" charset="-127"/>
                      </a:endParaRPr>
                    </a:p>
                  </a:txBody>
                  <a:tcPr marL="62988" marR="62988" marT="17414" marB="174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b="1" kern="0" spc="0" dirty="0">
                        <a:solidFill>
                          <a:srgbClr val="000000"/>
                        </a:solidFill>
                        <a:effectLst/>
                        <a:latin typeface="경기천년바탕 Regular" panose="02020503020101020101" pitchFamily="18" charset="-127"/>
                        <a:ea typeface="경기천년바탕 Regular" panose="02020503020101020101" pitchFamily="18" charset="-127"/>
                      </a:endParaRPr>
                    </a:p>
                  </a:txBody>
                  <a:tcPr marL="62988" marR="62988" marT="17414" marB="174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b="1" kern="0" spc="0" dirty="0" smtClean="0">
                          <a:solidFill>
                            <a:srgbClr val="000000"/>
                          </a:solidFill>
                          <a:effectLst/>
                          <a:latin typeface="경기천년바탕 Regular" panose="02020503020101020101" pitchFamily="18" charset="-127"/>
                          <a:ea typeface="경기천년바탕 Regular" panose="02020503020101020101" pitchFamily="18" charset="-127"/>
                        </a:rPr>
                        <a:t>환경위험관리</a:t>
                      </a:r>
                      <a:endParaRPr lang="ko-KR" altLang="en-US" sz="1300" b="1" kern="0" spc="0" dirty="0">
                        <a:solidFill>
                          <a:srgbClr val="000000"/>
                        </a:solidFill>
                        <a:effectLst/>
                        <a:latin typeface="경기천년바탕 Regular" panose="02020503020101020101" pitchFamily="18" charset="-127"/>
                        <a:ea typeface="경기천년바탕 Regular" panose="02020503020101020101" pitchFamily="18" charset="-127"/>
                      </a:endParaRPr>
                    </a:p>
                  </a:txBody>
                  <a:tcPr marL="62988" marR="62988" marT="17414" marB="174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b="1" kern="0" spc="0" dirty="0" smtClean="0">
                          <a:solidFill>
                            <a:srgbClr val="000000"/>
                          </a:solidFill>
                          <a:effectLst/>
                          <a:latin typeface="경기천년바탕 Regular" panose="02020503020101020101" pitchFamily="18" charset="-127"/>
                          <a:ea typeface="경기천년바탕 Regular" panose="02020503020101020101" pitchFamily="18" charset="-127"/>
                        </a:rPr>
                        <a:t>사전대응시스템 구축</a:t>
                      </a:r>
                      <a:r>
                        <a:rPr lang="en-US" altLang="ko-KR" sz="1300" b="1" kern="0" spc="0" dirty="0" smtClean="0">
                          <a:solidFill>
                            <a:srgbClr val="000000"/>
                          </a:solidFill>
                          <a:effectLst/>
                          <a:latin typeface="경기천년바탕 Regular" panose="02020503020101020101" pitchFamily="18" charset="-127"/>
                          <a:ea typeface="경기천년바탕 Regular" panose="02020503020101020101" pitchFamily="18" charset="-127"/>
                        </a:rPr>
                        <a:t>, </a:t>
                      </a:r>
                      <a:r>
                        <a:rPr lang="ko-KR" altLang="en-US" sz="1300" b="1" kern="0" spc="0" dirty="0" smtClean="0">
                          <a:solidFill>
                            <a:srgbClr val="000000"/>
                          </a:solidFill>
                          <a:effectLst/>
                          <a:latin typeface="경기천년바탕 Regular" panose="02020503020101020101" pitchFamily="18" charset="-127"/>
                          <a:ea typeface="경기천년바탕 Regular" panose="02020503020101020101" pitchFamily="18" charset="-127"/>
                        </a:rPr>
                        <a:t>정기적인 점검</a:t>
                      </a:r>
                      <a:r>
                        <a:rPr lang="en-US" altLang="ko-KR" sz="1300" b="1" kern="0" spc="0" dirty="0" smtClean="0">
                          <a:solidFill>
                            <a:srgbClr val="000000"/>
                          </a:solidFill>
                          <a:effectLst/>
                          <a:latin typeface="경기천년바탕 Regular" panose="02020503020101020101" pitchFamily="18" charset="-127"/>
                          <a:ea typeface="경기천년바탕 Regular" panose="02020503020101020101" pitchFamily="18" charset="-127"/>
                        </a:rPr>
                        <a:t>, </a:t>
                      </a:r>
                      <a:r>
                        <a:rPr lang="ko-KR" altLang="en-US" sz="1300" b="1" kern="0" spc="0" dirty="0" smtClean="0">
                          <a:solidFill>
                            <a:srgbClr val="000000"/>
                          </a:solidFill>
                          <a:effectLst/>
                          <a:latin typeface="경기천년바탕 Regular" panose="02020503020101020101" pitchFamily="18" charset="-127"/>
                          <a:ea typeface="경기천년바탕 Regular" panose="02020503020101020101" pitchFamily="18" charset="-127"/>
                        </a:rPr>
                        <a:t>훈련 등</a:t>
                      </a:r>
                      <a:endParaRPr lang="ko-KR" altLang="en-US" sz="1300" b="1" kern="0" spc="0" dirty="0">
                        <a:solidFill>
                          <a:srgbClr val="000000"/>
                        </a:solidFill>
                        <a:effectLst/>
                        <a:latin typeface="경기천년바탕 Regular" panose="02020503020101020101" pitchFamily="18" charset="-127"/>
                        <a:ea typeface="경기천년바탕 Regular" panose="02020503020101020101" pitchFamily="18" charset="-127"/>
                      </a:endParaRPr>
                    </a:p>
                  </a:txBody>
                  <a:tcPr marL="62988" marR="62988" marT="17414" marB="174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2770067"/>
                  </a:ext>
                </a:extLst>
              </a:tr>
              <a:tr h="271959">
                <a:tc vMerge="1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경기천년바탕 Regular" panose="02020503020101020101" pitchFamily="18" charset="-127"/>
                        <a:ea typeface="경기천년바탕 Regular" panose="02020503020101020101" pitchFamily="18" charset="-127"/>
                      </a:endParaRPr>
                    </a:p>
                  </a:txBody>
                  <a:tcPr marL="62988" marR="62988" marT="17414" marB="174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b="1" kern="0" spc="0" dirty="0" smtClean="0">
                          <a:solidFill>
                            <a:srgbClr val="000000"/>
                          </a:solidFill>
                          <a:effectLst/>
                          <a:latin typeface="경기천년바탕 Regular" panose="02020503020101020101" pitchFamily="18" charset="-127"/>
                          <a:ea typeface="경기천년바탕 Regular" panose="02020503020101020101" pitchFamily="18" charset="-127"/>
                        </a:rPr>
                        <a:t>환경성과관리 및 보고</a:t>
                      </a:r>
                      <a:endParaRPr lang="ko-KR" altLang="en-US" sz="1300" b="1" kern="0" spc="0" dirty="0">
                        <a:solidFill>
                          <a:srgbClr val="000000"/>
                        </a:solidFill>
                        <a:effectLst/>
                        <a:latin typeface="경기천년바탕 Regular" panose="02020503020101020101" pitchFamily="18" charset="-127"/>
                        <a:ea typeface="경기천년바탕 Regular" panose="02020503020101020101" pitchFamily="18" charset="-127"/>
                      </a:endParaRPr>
                    </a:p>
                  </a:txBody>
                  <a:tcPr marL="62988" marR="62988" marT="17414" marB="174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b="1" kern="0" spc="0" dirty="0" smtClean="0">
                          <a:solidFill>
                            <a:srgbClr val="000000"/>
                          </a:solidFill>
                          <a:effectLst/>
                          <a:latin typeface="경기천년바탕 Regular" panose="02020503020101020101" pitchFamily="18" charset="-127"/>
                          <a:ea typeface="경기천년바탕 Regular" panose="02020503020101020101" pitchFamily="18" charset="-127"/>
                        </a:rPr>
                        <a:t>환경성과 관리</a:t>
                      </a:r>
                      <a:endParaRPr lang="ko-KR" altLang="en-US" sz="1300" b="1" kern="0" spc="0" dirty="0">
                        <a:solidFill>
                          <a:srgbClr val="000000"/>
                        </a:solidFill>
                        <a:effectLst/>
                        <a:latin typeface="경기천년바탕 Regular" panose="02020503020101020101" pitchFamily="18" charset="-127"/>
                        <a:ea typeface="경기천년바탕 Regular" panose="02020503020101020101" pitchFamily="18" charset="-127"/>
                      </a:endParaRPr>
                    </a:p>
                  </a:txBody>
                  <a:tcPr marL="62988" marR="62988" marT="17414" marB="174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b="1" kern="0" spc="0" dirty="0" smtClean="0">
                          <a:solidFill>
                            <a:srgbClr val="000000"/>
                          </a:solidFill>
                          <a:effectLst/>
                          <a:latin typeface="경기천년바탕 Regular" panose="02020503020101020101" pitchFamily="18" charset="-127"/>
                          <a:ea typeface="경기천년바탕 Regular" panose="02020503020101020101" pitchFamily="18" charset="-127"/>
                        </a:rPr>
                        <a:t>체계적 분석을 위한 평가시스템 구축 등</a:t>
                      </a:r>
                      <a:endParaRPr lang="ko-KR" altLang="en-US" sz="1300" b="1" kern="0" spc="0" dirty="0">
                        <a:solidFill>
                          <a:srgbClr val="000000"/>
                        </a:solidFill>
                        <a:effectLst/>
                        <a:latin typeface="경기천년바탕 Regular" panose="02020503020101020101" pitchFamily="18" charset="-127"/>
                        <a:ea typeface="경기천년바탕 Regular" panose="02020503020101020101" pitchFamily="18" charset="-127"/>
                      </a:endParaRPr>
                    </a:p>
                  </a:txBody>
                  <a:tcPr marL="62988" marR="62988" marT="17414" marB="174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52512247"/>
                  </a:ext>
                </a:extLst>
              </a:tr>
              <a:tr h="271959">
                <a:tc vMerge="1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경기천년바탕 Regular" panose="02020503020101020101" pitchFamily="18" charset="-127"/>
                        <a:ea typeface="경기천년바탕 Regular" panose="02020503020101020101" pitchFamily="18" charset="-127"/>
                      </a:endParaRPr>
                    </a:p>
                  </a:txBody>
                  <a:tcPr marL="62988" marR="62988" marT="17414" marB="174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b="1" kern="0" spc="0" dirty="0">
                        <a:solidFill>
                          <a:srgbClr val="000000"/>
                        </a:solidFill>
                        <a:effectLst/>
                        <a:latin typeface="경기천년바탕 Regular" panose="02020503020101020101" pitchFamily="18" charset="-127"/>
                        <a:ea typeface="경기천년바탕 Regular" panose="02020503020101020101" pitchFamily="18" charset="-127"/>
                      </a:endParaRPr>
                    </a:p>
                  </a:txBody>
                  <a:tcPr marL="62988" marR="62988" marT="17414" marB="174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b="1" kern="0" spc="0" dirty="0" smtClean="0">
                          <a:solidFill>
                            <a:srgbClr val="000000"/>
                          </a:solidFill>
                          <a:effectLst/>
                          <a:latin typeface="경기천년바탕 Regular" panose="02020503020101020101" pitchFamily="18" charset="-127"/>
                          <a:ea typeface="경기천년바탕 Regular" panose="02020503020101020101" pitchFamily="18" charset="-127"/>
                        </a:rPr>
                        <a:t>환경회계</a:t>
                      </a:r>
                      <a:endParaRPr lang="ko-KR" altLang="en-US" sz="1300" b="1" kern="0" spc="0" dirty="0">
                        <a:solidFill>
                          <a:srgbClr val="000000"/>
                        </a:solidFill>
                        <a:effectLst/>
                        <a:latin typeface="경기천년바탕 Regular" panose="02020503020101020101" pitchFamily="18" charset="-127"/>
                        <a:ea typeface="경기천년바탕 Regular" panose="02020503020101020101" pitchFamily="18" charset="-127"/>
                      </a:endParaRPr>
                    </a:p>
                  </a:txBody>
                  <a:tcPr marL="62988" marR="62988" marT="17414" marB="174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b="1" kern="0" spc="0" dirty="0" smtClean="0">
                          <a:solidFill>
                            <a:srgbClr val="000000"/>
                          </a:solidFill>
                          <a:effectLst/>
                          <a:latin typeface="경기천년바탕 Regular" panose="02020503020101020101" pitchFamily="18" charset="-127"/>
                          <a:ea typeface="경기천년바탕 Regular" panose="02020503020101020101" pitchFamily="18" charset="-127"/>
                        </a:rPr>
                        <a:t>환경회계시스템 구축</a:t>
                      </a:r>
                      <a:r>
                        <a:rPr lang="en-US" altLang="ko-KR" sz="1300" b="1" kern="0" spc="0" dirty="0" smtClean="0">
                          <a:solidFill>
                            <a:srgbClr val="000000"/>
                          </a:solidFill>
                          <a:effectLst/>
                          <a:latin typeface="경기천년바탕 Regular" panose="02020503020101020101" pitchFamily="18" charset="-127"/>
                          <a:ea typeface="경기천년바탕 Regular" panose="02020503020101020101" pitchFamily="18" charset="-127"/>
                        </a:rPr>
                        <a:t>, </a:t>
                      </a:r>
                      <a:r>
                        <a:rPr lang="ko-KR" altLang="en-US" sz="1300" b="1" kern="0" spc="0" dirty="0" smtClean="0">
                          <a:solidFill>
                            <a:srgbClr val="000000"/>
                          </a:solidFill>
                          <a:effectLst/>
                          <a:latin typeface="경기천년바탕 Regular" panose="02020503020101020101" pitchFamily="18" charset="-127"/>
                          <a:ea typeface="경기천년바탕 Regular" panose="02020503020101020101" pitchFamily="18" charset="-127"/>
                        </a:rPr>
                        <a:t>의사결정시 적극활용 등</a:t>
                      </a:r>
                      <a:endParaRPr lang="ko-KR" altLang="en-US" sz="1300" b="1" kern="0" spc="0" dirty="0">
                        <a:solidFill>
                          <a:srgbClr val="000000"/>
                        </a:solidFill>
                        <a:effectLst/>
                        <a:latin typeface="경기천년바탕 Regular" panose="02020503020101020101" pitchFamily="18" charset="-127"/>
                        <a:ea typeface="경기천년바탕 Regular" panose="02020503020101020101" pitchFamily="18" charset="-127"/>
                      </a:endParaRPr>
                    </a:p>
                  </a:txBody>
                  <a:tcPr marL="62988" marR="62988" marT="17414" marB="174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53285095"/>
                  </a:ext>
                </a:extLst>
              </a:tr>
              <a:tr h="271959">
                <a:tc vMerge="1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경기천년바탕 Regular" panose="02020503020101020101" pitchFamily="18" charset="-127"/>
                        <a:ea typeface="경기천년바탕 Regular" panose="02020503020101020101" pitchFamily="18" charset="-127"/>
                      </a:endParaRPr>
                    </a:p>
                  </a:txBody>
                  <a:tcPr marL="62988" marR="62988" marT="17414" marB="174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b="1" kern="0" spc="0" dirty="0">
                        <a:solidFill>
                          <a:srgbClr val="000000"/>
                        </a:solidFill>
                        <a:effectLst/>
                        <a:latin typeface="경기천년바탕 Regular" panose="02020503020101020101" pitchFamily="18" charset="-127"/>
                        <a:ea typeface="경기천년바탕 Regular" panose="02020503020101020101" pitchFamily="18" charset="-127"/>
                      </a:endParaRPr>
                    </a:p>
                  </a:txBody>
                  <a:tcPr marL="62988" marR="62988" marT="17414" marB="174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b="1" kern="0" spc="0" dirty="0" err="1" smtClean="0">
                          <a:solidFill>
                            <a:srgbClr val="000000"/>
                          </a:solidFill>
                          <a:effectLst/>
                          <a:latin typeface="경기천년바탕 Regular" panose="02020503020101020101" pitchFamily="18" charset="-127"/>
                          <a:ea typeface="경기천년바탕 Regular" panose="02020503020101020101" pitchFamily="18" charset="-127"/>
                        </a:rPr>
                        <a:t>환경감사</a:t>
                      </a:r>
                      <a:endParaRPr lang="ko-KR" altLang="en-US" sz="1300" b="1" kern="0" spc="0" dirty="0">
                        <a:solidFill>
                          <a:srgbClr val="000000"/>
                        </a:solidFill>
                        <a:effectLst/>
                        <a:latin typeface="경기천년바탕 Regular" panose="02020503020101020101" pitchFamily="18" charset="-127"/>
                        <a:ea typeface="경기천년바탕 Regular" panose="02020503020101020101" pitchFamily="18" charset="-127"/>
                      </a:endParaRPr>
                    </a:p>
                  </a:txBody>
                  <a:tcPr marL="62988" marR="62988" marT="17414" marB="174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b="1" kern="0" spc="0" dirty="0" smtClean="0">
                          <a:solidFill>
                            <a:srgbClr val="000000"/>
                          </a:solidFill>
                          <a:effectLst/>
                          <a:latin typeface="경기천년바탕 Regular" panose="02020503020101020101" pitchFamily="18" charset="-127"/>
                          <a:ea typeface="경기천년바탕 Regular" panose="02020503020101020101" pitchFamily="18" charset="-127"/>
                        </a:rPr>
                        <a:t>적합한 환경감사시스템 구축 및 정기적 이행 등</a:t>
                      </a:r>
                      <a:endParaRPr lang="ko-KR" altLang="en-US" sz="1300" b="1" kern="0" spc="0" dirty="0">
                        <a:solidFill>
                          <a:srgbClr val="000000"/>
                        </a:solidFill>
                        <a:effectLst/>
                        <a:latin typeface="경기천년바탕 Regular" panose="02020503020101020101" pitchFamily="18" charset="-127"/>
                        <a:ea typeface="경기천년바탕 Regular" panose="02020503020101020101" pitchFamily="18" charset="-127"/>
                      </a:endParaRPr>
                    </a:p>
                  </a:txBody>
                  <a:tcPr marL="62988" marR="62988" marT="17414" marB="174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32173773"/>
                  </a:ext>
                </a:extLst>
              </a:tr>
              <a:tr h="271959">
                <a:tc vMerge="1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경기천년바탕 Regular" panose="02020503020101020101" pitchFamily="18" charset="-127"/>
                        <a:ea typeface="경기천년바탕 Regular" panose="02020503020101020101" pitchFamily="18" charset="-127"/>
                      </a:endParaRPr>
                    </a:p>
                  </a:txBody>
                  <a:tcPr marL="62988" marR="62988" marT="17414" marB="174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b="1" kern="0" spc="0" dirty="0">
                        <a:solidFill>
                          <a:srgbClr val="000000"/>
                        </a:solidFill>
                        <a:effectLst/>
                        <a:latin typeface="경기천년바탕 Regular" panose="02020503020101020101" pitchFamily="18" charset="-127"/>
                        <a:ea typeface="경기천년바탕 Regular" panose="02020503020101020101" pitchFamily="18" charset="-127"/>
                      </a:endParaRPr>
                    </a:p>
                  </a:txBody>
                  <a:tcPr marL="62988" marR="62988" marT="17414" marB="174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b="1" kern="0" spc="0" dirty="0" smtClean="0">
                          <a:solidFill>
                            <a:srgbClr val="000000"/>
                          </a:solidFill>
                          <a:effectLst/>
                          <a:latin typeface="경기천년바탕 Regular" panose="02020503020101020101" pitchFamily="18" charset="-127"/>
                          <a:ea typeface="경기천년바탕 Regular" panose="02020503020101020101" pitchFamily="18" charset="-127"/>
                        </a:rPr>
                        <a:t>환경정보 보고</a:t>
                      </a:r>
                      <a:endParaRPr lang="ko-KR" altLang="en-US" sz="1300" b="1" kern="0" spc="0" dirty="0">
                        <a:solidFill>
                          <a:srgbClr val="000000"/>
                        </a:solidFill>
                        <a:effectLst/>
                        <a:latin typeface="경기천년바탕 Regular" panose="02020503020101020101" pitchFamily="18" charset="-127"/>
                        <a:ea typeface="경기천년바탕 Regular" panose="02020503020101020101" pitchFamily="18" charset="-127"/>
                      </a:endParaRPr>
                    </a:p>
                  </a:txBody>
                  <a:tcPr marL="62988" marR="62988" marT="17414" marB="174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b="1" kern="0" spc="0" dirty="0" smtClean="0">
                          <a:solidFill>
                            <a:srgbClr val="000000"/>
                          </a:solidFill>
                          <a:effectLst/>
                          <a:latin typeface="경기천년바탕 Regular" panose="02020503020101020101" pitchFamily="18" charset="-127"/>
                          <a:ea typeface="경기천년바탕 Regular" panose="02020503020101020101" pitchFamily="18" charset="-127"/>
                        </a:rPr>
                        <a:t>환경경영활동 관련 주요사항 및 항목 공시 등</a:t>
                      </a:r>
                      <a:endParaRPr lang="ko-KR" altLang="en-US" sz="1300" b="1" kern="0" spc="0" dirty="0">
                        <a:solidFill>
                          <a:srgbClr val="000000"/>
                        </a:solidFill>
                        <a:effectLst/>
                        <a:latin typeface="경기천년바탕 Regular" panose="02020503020101020101" pitchFamily="18" charset="-127"/>
                        <a:ea typeface="경기천년바탕 Regular" panose="02020503020101020101" pitchFamily="18" charset="-127"/>
                      </a:endParaRPr>
                    </a:p>
                  </a:txBody>
                  <a:tcPr marL="62988" marR="62988" marT="17414" marB="174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6932065"/>
                  </a:ext>
                </a:extLst>
              </a:tr>
              <a:tr h="271959">
                <a:tc vMerge="1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경기천년바탕 Regular" panose="02020503020101020101" pitchFamily="18" charset="-127"/>
                        <a:ea typeface="경기천년바탕 Regular" panose="02020503020101020101" pitchFamily="18" charset="-127"/>
                      </a:endParaRPr>
                    </a:p>
                  </a:txBody>
                  <a:tcPr marL="62988" marR="62988" marT="17414" marB="174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b="1" kern="0" spc="0" dirty="0" smtClean="0">
                          <a:solidFill>
                            <a:srgbClr val="000000"/>
                          </a:solidFill>
                          <a:effectLst/>
                          <a:latin typeface="경기천년바탕 Regular" panose="02020503020101020101" pitchFamily="18" charset="-127"/>
                          <a:ea typeface="경기천년바탕 Regular" panose="02020503020101020101" pitchFamily="18" charset="-127"/>
                        </a:rPr>
                        <a:t>이해관계자 대응</a:t>
                      </a:r>
                      <a:endParaRPr lang="ko-KR" altLang="en-US" sz="1300" b="1" kern="0" spc="0" dirty="0">
                        <a:solidFill>
                          <a:srgbClr val="000000"/>
                        </a:solidFill>
                        <a:effectLst/>
                        <a:latin typeface="경기천년바탕 Regular" panose="02020503020101020101" pitchFamily="18" charset="-127"/>
                        <a:ea typeface="경기천년바탕 Regular" panose="02020503020101020101" pitchFamily="18" charset="-127"/>
                      </a:endParaRPr>
                    </a:p>
                  </a:txBody>
                  <a:tcPr marL="62988" marR="62988" marT="17414" marB="174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b="1" kern="0" spc="0" dirty="0" smtClean="0">
                          <a:solidFill>
                            <a:srgbClr val="000000"/>
                          </a:solidFill>
                          <a:effectLst/>
                          <a:latin typeface="경기천년바탕 Regular" panose="02020503020101020101" pitchFamily="18" charset="-127"/>
                          <a:ea typeface="경기천년바탕 Regular" panose="02020503020101020101" pitchFamily="18" charset="-127"/>
                        </a:rPr>
                        <a:t>이해관계자 </a:t>
                      </a:r>
                      <a:r>
                        <a:rPr lang="ko-KR" altLang="en-US" sz="1300" b="1" kern="0" spc="0" dirty="0" err="1" smtClean="0">
                          <a:solidFill>
                            <a:srgbClr val="000000"/>
                          </a:solidFill>
                          <a:effectLst/>
                          <a:latin typeface="경기천년바탕 Regular" panose="02020503020101020101" pitchFamily="18" charset="-127"/>
                          <a:ea typeface="경기천년바탕 Regular" panose="02020503020101020101" pitchFamily="18" charset="-127"/>
                        </a:rPr>
                        <a:t>참여활동</a:t>
                      </a:r>
                      <a:endParaRPr lang="ko-KR" altLang="en-US" sz="1300" b="1" kern="0" spc="0" dirty="0">
                        <a:solidFill>
                          <a:srgbClr val="000000"/>
                        </a:solidFill>
                        <a:effectLst/>
                        <a:latin typeface="경기천년바탕 Regular" panose="02020503020101020101" pitchFamily="18" charset="-127"/>
                        <a:ea typeface="경기천년바탕 Regular" panose="02020503020101020101" pitchFamily="18" charset="-127"/>
                      </a:endParaRPr>
                    </a:p>
                  </a:txBody>
                  <a:tcPr marL="62988" marR="62988" marT="17414" marB="174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b="1" kern="0" spc="0" dirty="0" smtClean="0">
                          <a:solidFill>
                            <a:srgbClr val="000000"/>
                          </a:solidFill>
                          <a:effectLst/>
                          <a:latin typeface="경기천년바탕 Regular" panose="02020503020101020101" pitchFamily="18" charset="-127"/>
                          <a:ea typeface="경기천년바탕 Regular" panose="02020503020101020101" pitchFamily="18" charset="-127"/>
                        </a:rPr>
                        <a:t>이해관계자들의 관심사항 고려 등</a:t>
                      </a:r>
                      <a:endParaRPr lang="ko-KR" altLang="en-US" sz="1300" b="1" kern="0" spc="0" dirty="0">
                        <a:solidFill>
                          <a:srgbClr val="000000"/>
                        </a:solidFill>
                        <a:effectLst/>
                        <a:latin typeface="경기천년바탕 Regular" panose="02020503020101020101" pitchFamily="18" charset="-127"/>
                        <a:ea typeface="경기천년바탕 Regular" panose="02020503020101020101" pitchFamily="18" charset="-127"/>
                      </a:endParaRPr>
                    </a:p>
                  </a:txBody>
                  <a:tcPr marL="62988" marR="62988" marT="17414" marB="174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38064222"/>
                  </a:ext>
                </a:extLst>
              </a:tr>
              <a:tr h="271959">
                <a:tc vMerge="1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경기천년바탕 Regular" panose="02020503020101020101" pitchFamily="18" charset="-127"/>
                        <a:ea typeface="경기천년바탕 Regular" panose="02020503020101020101" pitchFamily="18" charset="-127"/>
                      </a:endParaRPr>
                    </a:p>
                  </a:txBody>
                  <a:tcPr marL="62988" marR="62988" marT="17414" marB="174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b="1" kern="0" spc="0" dirty="0">
                        <a:solidFill>
                          <a:srgbClr val="000000"/>
                        </a:solidFill>
                        <a:effectLst/>
                        <a:latin typeface="경기천년바탕 Regular" panose="02020503020101020101" pitchFamily="18" charset="-127"/>
                        <a:ea typeface="경기천년바탕 Regular" panose="02020503020101020101" pitchFamily="18" charset="-127"/>
                      </a:endParaRPr>
                    </a:p>
                  </a:txBody>
                  <a:tcPr marL="62988" marR="62988" marT="17414" marB="174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b="1" kern="0" spc="0" dirty="0" smtClean="0">
                          <a:solidFill>
                            <a:srgbClr val="000000"/>
                          </a:solidFill>
                          <a:effectLst/>
                          <a:latin typeface="경기천년바탕 Regular" panose="02020503020101020101" pitchFamily="18" charset="-127"/>
                          <a:ea typeface="경기천년바탕 Regular" panose="02020503020101020101" pitchFamily="18" charset="-127"/>
                        </a:rPr>
                        <a:t>환경보호 활동</a:t>
                      </a:r>
                      <a:endParaRPr lang="ko-KR" altLang="en-US" sz="1300" b="1" kern="0" spc="0" dirty="0">
                        <a:solidFill>
                          <a:srgbClr val="000000"/>
                        </a:solidFill>
                        <a:effectLst/>
                        <a:latin typeface="경기천년바탕 Regular" panose="02020503020101020101" pitchFamily="18" charset="-127"/>
                        <a:ea typeface="경기천년바탕 Regular" panose="02020503020101020101" pitchFamily="18" charset="-127"/>
                      </a:endParaRPr>
                    </a:p>
                  </a:txBody>
                  <a:tcPr marL="62988" marR="62988" marT="17414" marB="174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b="1" kern="0" spc="0" dirty="0" smtClean="0">
                          <a:solidFill>
                            <a:srgbClr val="000000"/>
                          </a:solidFill>
                          <a:effectLst/>
                          <a:latin typeface="경기천년바탕 Regular" panose="02020503020101020101" pitchFamily="18" charset="-127"/>
                          <a:ea typeface="경기천년바탕 Regular" panose="02020503020101020101" pitchFamily="18" charset="-127"/>
                        </a:rPr>
                        <a:t>국내외 환경관련 프로그램의 자발적 참여 등</a:t>
                      </a:r>
                      <a:endParaRPr lang="ko-KR" altLang="en-US" sz="1300" b="1" kern="0" spc="0" dirty="0">
                        <a:solidFill>
                          <a:srgbClr val="000000"/>
                        </a:solidFill>
                        <a:effectLst/>
                        <a:latin typeface="경기천년바탕 Regular" panose="02020503020101020101" pitchFamily="18" charset="-127"/>
                        <a:ea typeface="경기천년바탕 Regular" panose="02020503020101020101" pitchFamily="18" charset="-127"/>
                      </a:endParaRPr>
                    </a:p>
                  </a:txBody>
                  <a:tcPr marL="62988" marR="62988" marT="17414" marB="1741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1755258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9552384" y="599353"/>
            <a:ext cx="23762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출처 </a:t>
            </a:r>
            <a:r>
              <a:rPr lang="en-US" altLang="ko-KR" sz="1100" dirty="0" smtClean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: </a:t>
            </a:r>
            <a:r>
              <a:rPr lang="ko-KR" altLang="en-US" sz="1100" dirty="0" smtClean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한국기업지배구조원 </a:t>
            </a:r>
            <a:r>
              <a:rPr lang="en-US" altLang="ko-KR" sz="1100" dirty="0" smtClean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(2021)</a:t>
            </a:r>
            <a:endParaRPr lang="ko-KR" altLang="en-US" sz="110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409726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251789D0-91CF-42CC-9905-55DE7D0EBAE7}"/>
              </a:ext>
            </a:extLst>
          </p:cNvPr>
          <p:cNvSpPr txBox="1"/>
          <p:nvPr/>
        </p:nvSpPr>
        <p:spPr>
          <a:xfrm>
            <a:off x="479376" y="294096"/>
            <a:ext cx="9217024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>
              <a:defRPr sz="2800" b="1" spc="-185">
                <a:solidFill>
                  <a:srgbClr val="0033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-185" normalizeH="0" baseline="0" noProof="0" dirty="0" smtClean="0">
                <a:ln>
                  <a:noFill/>
                </a:ln>
                <a:solidFill>
                  <a:srgbClr val="003300"/>
                </a:solidFill>
                <a:effectLst/>
                <a:uLnTx/>
                <a:uFillTx/>
                <a:ea typeface="경기천년제목 Medium" panose="02020603020101020101" pitchFamily="18" charset="-127"/>
                <a:cs typeface="+mn-cs"/>
              </a:rPr>
              <a:t>8. </a:t>
            </a:r>
            <a:r>
              <a:rPr kumimoji="0" lang="ko-KR" altLang="en-US" sz="3200" b="1" i="0" u="none" strike="noStrike" kern="1200" cap="none" spc="-185" normalizeH="0" baseline="0" noProof="0" dirty="0" smtClean="0">
                <a:ln>
                  <a:noFill/>
                </a:ln>
                <a:solidFill>
                  <a:srgbClr val="003300"/>
                </a:solidFill>
                <a:effectLst/>
                <a:uLnTx/>
                <a:uFillTx/>
                <a:ea typeface="경기천년제목 Medium" panose="02020603020101020101" pitchFamily="18" charset="-127"/>
                <a:cs typeface="+mn-cs"/>
              </a:rPr>
              <a:t>한국</a:t>
            </a:r>
            <a:r>
              <a:rPr kumimoji="0" lang="en-US" altLang="ko-KR" sz="3200" b="1" i="0" u="none" strike="noStrike" kern="1200" cap="none" spc="-185" normalizeH="0" baseline="0" noProof="0" dirty="0" smtClean="0">
                <a:ln>
                  <a:noFill/>
                </a:ln>
                <a:solidFill>
                  <a:srgbClr val="003300"/>
                </a:solidFill>
                <a:effectLst/>
                <a:uLnTx/>
                <a:uFillTx/>
                <a:ea typeface="경기천년제목 Medium" panose="02020603020101020101" pitchFamily="18" charset="-127"/>
                <a:cs typeface="+mn-cs"/>
              </a:rPr>
              <a:t> ESG </a:t>
            </a:r>
            <a:r>
              <a:rPr kumimoji="0" lang="ko-KR" altLang="en-US" sz="3200" b="1" i="0" u="none" strike="noStrike" kern="1200" cap="none" spc="-185" normalizeH="0" baseline="0" noProof="0" dirty="0" err="1" smtClean="0">
                <a:ln>
                  <a:noFill/>
                </a:ln>
                <a:solidFill>
                  <a:srgbClr val="003300"/>
                </a:solidFill>
                <a:effectLst/>
                <a:uLnTx/>
                <a:uFillTx/>
                <a:ea typeface="경기천년제목 Medium" panose="02020603020101020101" pitchFamily="18" charset="-127"/>
                <a:cs typeface="+mn-cs"/>
              </a:rPr>
              <a:t>기준원</a:t>
            </a:r>
            <a:r>
              <a:rPr kumimoji="0" lang="ko-KR" altLang="en-US" sz="3200" b="1" i="0" u="none" strike="noStrike" kern="1200" cap="none" spc="-185" normalizeH="0" baseline="0" noProof="0" dirty="0" smtClean="0">
                <a:ln>
                  <a:noFill/>
                </a:ln>
                <a:solidFill>
                  <a:srgbClr val="003300"/>
                </a:solidFill>
                <a:effectLst/>
                <a:uLnTx/>
                <a:uFillTx/>
                <a:ea typeface="경기천년제목 Medium" panose="02020603020101020101" pitchFamily="18" charset="-127"/>
                <a:cs typeface="+mn-cs"/>
              </a:rPr>
              <a:t> 모범 규준</a:t>
            </a:r>
            <a:r>
              <a:rPr kumimoji="0" lang="en-US" altLang="ko-KR" sz="3200" b="1" i="0" u="none" strike="noStrike" kern="1200" cap="none" spc="-185" normalizeH="0" baseline="0" noProof="0" dirty="0" smtClean="0">
                <a:ln>
                  <a:noFill/>
                </a:ln>
                <a:solidFill>
                  <a:srgbClr val="003300"/>
                </a:solidFill>
                <a:effectLst/>
                <a:uLnTx/>
                <a:uFillTx/>
                <a:ea typeface="경기천년제목 Medium" panose="02020603020101020101" pitchFamily="18" charset="-127"/>
                <a:cs typeface="+mn-cs"/>
              </a:rPr>
              <a:t> </a:t>
            </a:r>
            <a:r>
              <a:rPr kumimoji="0" lang="ko-KR" altLang="en-US" sz="3200" b="1" i="0" u="none" strike="noStrike" kern="1200" cap="none" spc="-185" normalizeH="0" baseline="0" noProof="0" dirty="0" smtClean="0">
                <a:ln>
                  <a:noFill/>
                </a:ln>
                <a:solidFill>
                  <a:srgbClr val="003300"/>
                </a:solidFill>
                <a:effectLst/>
                <a:uLnTx/>
                <a:uFillTx/>
                <a:ea typeface="경기천년제목 Medium" panose="02020603020101020101" pitchFamily="18" charset="-127"/>
                <a:cs typeface="+mn-cs"/>
              </a:rPr>
              <a:t> </a:t>
            </a:r>
            <a:r>
              <a:rPr kumimoji="0" lang="en-US" altLang="ko-KR" sz="3200" b="1" i="0" u="none" strike="noStrike" kern="1200" cap="none" spc="-185" normalizeH="0" baseline="0" noProof="0" dirty="0" smtClean="0">
                <a:ln>
                  <a:noFill/>
                </a:ln>
                <a:solidFill>
                  <a:srgbClr val="003300"/>
                </a:solidFill>
                <a:effectLst/>
                <a:uLnTx/>
                <a:uFillTx/>
                <a:ea typeface="경기천년제목 Medium" panose="02020603020101020101" pitchFamily="18" charset="-127"/>
                <a:cs typeface="+mn-cs"/>
              </a:rPr>
              <a:t> </a:t>
            </a:r>
            <a:endParaRPr kumimoji="0" lang="ko-KR" altLang="en-US" sz="3200" b="1" i="0" u="none" strike="noStrike" kern="1200" cap="none" spc="-185" normalizeH="0" baseline="0" noProof="0" dirty="0">
              <a:ln>
                <a:noFill/>
              </a:ln>
              <a:solidFill>
                <a:srgbClr val="003300"/>
              </a:solidFill>
              <a:effectLst/>
              <a:uLnTx/>
              <a:uFillTx/>
              <a:ea typeface="경기천년제목 Medium" panose="02020603020101020101" pitchFamily="18" charset="-127"/>
              <a:cs typeface="+mn-cs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8600873" y="4453081"/>
            <a:ext cx="159210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G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지배구조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192344" y="6336377"/>
            <a:ext cx="23762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+mn-cs"/>
              </a:rPr>
              <a:t>출처 </a:t>
            </a:r>
            <a:r>
              <a:rPr kumimoji="0" lang="en-US" altLang="ko-KR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+mn-cs"/>
              </a:rPr>
              <a:t>: </a:t>
            </a:r>
            <a:r>
              <a:rPr kumimoji="0" lang="ko-KR" alt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+mn-cs"/>
              </a:rPr>
              <a:t>한국기업지배구조원 </a:t>
            </a:r>
            <a:r>
              <a:rPr kumimoji="0" lang="en-US" altLang="ko-KR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+mn-cs"/>
              </a:rPr>
              <a:t>(2021)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바탕 Regular" panose="02020503020101020101" pitchFamily="18" charset="-127"/>
              <a:ea typeface="경기천년바탕 Regular" panose="02020503020101020101" pitchFamily="18" charset="-127"/>
              <a:cs typeface="+mn-cs"/>
            </a:endParaRPr>
          </a:p>
        </p:txBody>
      </p:sp>
      <p:pic>
        <p:nvPicPr>
          <p:cNvPr id="4098" name="Picture 2" descr="한국ESG기준원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432" y="3035590"/>
            <a:ext cx="3276600" cy="2343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한국ESG기준원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6319" y="3027388"/>
            <a:ext cx="3276600" cy="2343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한국ESG기준원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0206" y="2953221"/>
            <a:ext cx="3276600" cy="2343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/>
          <p:cNvSpPr/>
          <p:nvPr/>
        </p:nvSpPr>
        <p:spPr>
          <a:xfrm>
            <a:off x="767408" y="1969426"/>
            <a:ext cx="2520280" cy="936104"/>
          </a:xfrm>
          <a:prstGeom prst="rect">
            <a:avLst/>
          </a:prstGeom>
          <a:pattFill prst="dkUpDiag">
            <a:fgClr>
              <a:srgbClr val="EFEFF1"/>
            </a:fgClr>
            <a:bgClr>
              <a:schemeClr val="bg1"/>
            </a:bgClr>
          </a:pattFill>
          <a:ln w="9525" algn="ctr">
            <a:solidFill>
              <a:schemeClr val="accent3">
                <a:lumMod val="50000"/>
              </a:schemeClr>
            </a:solidFill>
            <a:round/>
            <a:headEnd/>
            <a:tailEnd/>
          </a:ln>
          <a:effectLst>
            <a:innerShdw blurRad="63500" dist="25400" dir="13500000">
              <a:prstClr val="black">
                <a:alpha val="20000"/>
              </a:prstClr>
            </a:innerShdw>
          </a:effec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+mn-cs"/>
              </a:rPr>
              <a:t>환경경영 모범규준</a:t>
            </a:r>
            <a:endParaRPr kumimoji="0" lang="en-US" altLang="ko-KR" sz="1800" b="1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바탕 Regular" panose="02020503020101020101" pitchFamily="18" charset="-127"/>
              <a:ea typeface="경기천년바탕 Regular" panose="02020503020101020101" pitchFamily="18" charset="-127"/>
              <a:cs typeface="+mn-cs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+mn-cs"/>
              </a:rPr>
              <a:t>환경 위험 대응체계 구축 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바탕 Regular" panose="02020503020101020101" pitchFamily="18" charset="-127"/>
              <a:ea typeface="경기천년바탕 Regular" panose="02020503020101020101" pitchFamily="18" charset="-127"/>
              <a:cs typeface="+mn-cs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4891931" y="1969426"/>
            <a:ext cx="2538803" cy="936104"/>
          </a:xfrm>
          <a:prstGeom prst="rect">
            <a:avLst/>
          </a:prstGeom>
          <a:pattFill prst="dkUpDiag">
            <a:fgClr>
              <a:srgbClr val="EFEFF1"/>
            </a:fgClr>
            <a:bgClr>
              <a:schemeClr val="bg1"/>
            </a:bgClr>
          </a:pattFill>
          <a:ln w="9525" algn="ctr">
            <a:solidFill>
              <a:schemeClr val="accent3">
                <a:lumMod val="50000"/>
              </a:schemeClr>
            </a:solidFill>
            <a:round/>
            <a:headEnd/>
            <a:tailEnd/>
          </a:ln>
          <a:effectLst>
            <a:innerShdw blurRad="63500" dist="25400" dir="13500000">
              <a:prstClr val="black">
                <a:alpha val="20000"/>
              </a:prstClr>
            </a:innerShdw>
          </a:effec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+mn-cs"/>
              </a:rPr>
              <a:t>사회책임경영 모범규준</a:t>
            </a:r>
            <a:endParaRPr kumimoji="0" lang="en-US" altLang="ko-KR" sz="1800" b="1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바탕 Regular" panose="02020503020101020101" pitchFamily="18" charset="-127"/>
              <a:ea typeface="경기천년바탕 Regular" panose="02020503020101020101" pitchFamily="18" charset="-127"/>
              <a:cs typeface="+mn-cs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+mn-cs"/>
              </a:rPr>
              <a:t>사회적책임</a:t>
            </a:r>
            <a:r>
              <a:rPr kumimoji="0" lang="en-US" altLang="ko-KR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+mn-cs"/>
              </a:rPr>
              <a:t>, </a:t>
            </a:r>
            <a:r>
              <a:rPr kumimoji="0" lang="ko-KR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+mn-cs"/>
              </a:rPr>
              <a:t>신뢰성 제고 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바탕 Regular" panose="02020503020101020101" pitchFamily="18" charset="-127"/>
              <a:ea typeface="경기천년바탕 Regular" panose="02020503020101020101" pitchFamily="18" charset="-127"/>
              <a:cs typeface="+mn-cs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8950507" y="1969426"/>
            <a:ext cx="2315998" cy="936104"/>
          </a:xfrm>
          <a:prstGeom prst="rect">
            <a:avLst/>
          </a:prstGeom>
          <a:pattFill prst="dkUpDiag">
            <a:fgClr>
              <a:srgbClr val="EFEFF1"/>
            </a:fgClr>
            <a:bgClr>
              <a:schemeClr val="bg1"/>
            </a:bgClr>
          </a:pattFill>
          <a:ln w="9525" algn="ctr">
            <a:solidFill>
              <a:schemeClr val="accent3">
                <a:lumMod val="50000"/>
              </a:schemeClr>
            </a:solidFill>
            <a:round/>
            <a:headEnd/>
            <a:tailEnd/>
          </a:ln>
          <a:effectLst>
            <a:innerShdw blurRad="63500" dist="25400" dir="13500000">
              <a:prstClr val="black">
                <a:alpha val="20000"/>
              </a:prstClr>
            </a:innerShdw>
          </a:effec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+mn-cs"/>
              </a:rPr>
              <a:t>기업지배구조 모범규준</a:t>
            </a:r>
            <a:endParaRPr kumimoji="0" lang="en-US" altLang="ko-KR" sz="1800" b="1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바탕 Regular" panose="02020503020101020101" pitchFamily="18" charset="-127"/>
              <a:ea typeface="경기천년바탕 Regular" panose="02020503020101020101" pitchFamily="18" charset="-127"/>
              <a:cs typeface="+mn-cs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+mn-cs"/>
              </a:rPr>
              <a:t>투명성</a:t>
            </a:r>
            <a:r>
              <a:rPr kumimoji="0" lang="en-US" altLang="ko-KR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+mn-cs"/>
              </a:rPr>
              <a:t>, </a:t>
            </a:r>
            <a:r>
              <a:rPr kumimoji="0" lang="ko-KR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+mn-cs"/>
              </a:rPr>
              <a:t>효율성 제고 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바탕 Regular" panose="02020503020101020101" pitchFamily="18" charset="-127"/>
              <a:ea typeface="경기천년바탕 Regular" panose="02020503020101020101" pitchFamily="18" charset="-127"/>
              <a:cs typeface="+mn-cs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79376" y="1123566"/>
            <a:ext cx="10729192" cy="715800"/>
          </a:xfrm>
          <a:prstGeom prst="rect">
            <a:avLst/>
          </a:prstGeom>
          <a:pattFill prst="dkUpDiag">
            <a:fgClr>
              <a:srgbClr val="EFEFF1"/>
            </a:fgClr>
            <a:bgClr>
              <a:schemeClr val="bg1"/>
            </a:bgClr>
          </a:pattFill>
          <a:ln w="9525" algn="ctr">
            <a:solidFill>
              <a:schemeClr val="accent3">
                <a:lumMod val="50000"/>
              </a:schemeClr>
            </a:solidFill>
            <a:round/>
            <a:headEnd/>
            <a:tailEnd/>
          </a:ln>
          <a:effectLst>
            <a:innerShdw blurRad="63500" dist="25400" dir="13500000">
              <a:prstClr val="black">
                <a:alpha val="20000"/>
              </a:prstClr>
            </a:innerShdw>
          </a:effec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+mn-cs"/>
              </a:rPr>
              <a:t>한국 </a:t>
            </a:r>
            <a:r>
              <a:rPr kumimoji="0" lang="en-US" altLang="ko-KR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+mn-cs"/>
              </a:rPr>
              <a:t>ESG</a:t>
            </a:r>
            <a:r>
              <a:rPr kumimoji="0" lang="ko-KR" altLang="en-US" sz="18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+mn-cs"/>
              </a:rPr>
              <a:t>기준원은</a:t>
            </a:r>
            <a:r>
              <a:rPr kumimoji="0" lang="ko-KR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+mn-cs"/>
              </a:rPr>
              <a:t> 미래지향적인 관점에서 지배구조 및 사회책임경영의 방향을 제시해 국내기업들의 대내외적으로</a:t>
            </a:r>
            <a:endParaRPr kumimoji="0" lang="en-US" altLang="ko-KR" sz="1800" b="1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바탕 Regular" panose="02020503020101020101" pitchFamily="18" charset="-127"/>
              <a:ea typeface="경기천년바탕 Regular" panose="02020503020101020101" pitchFamily="18" charset="-127"/>
              <a:cs typeface="+mn-cs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 smtClean="0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신뢰받을 수 있도록 국내에서 유일하게 </a:t>
            </a:r>
            <a:r>
              <a:rPr lang="en-US" altLang="ko-KR" b="1" dirty="0" smtClean="0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ESG </a:t>
            </a:r>
            <a:r>
              <a:rPr lang="ko-KR" altLang="en-US" b="1" dirty="0" smtClean="0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모범규준 제정</a:t>
            </a:r>
            <a:r>
              <a:rPr kumimoji="0" lang="ko-KR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+mn-cs"/>
              </a:rPr>
              <a:t> 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바탕 Regular" panose="02020503020101020101" pitchFamily="18" charset="-127"/>
              <a:ea typeface="경기천년바탕 Regular" panose="02020503020101020101" pitchFamily="18" charset="-127"/>
              <a:cs typeface="+mn-cs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4891931" y="5531078"/>
            <a:ext cx="2538803" cy="936104"/>
          </a:xfrm>
          <a:prstGeom prst="rect">
            <a:avLst/>
          </a:prstGeom>
          <a:pattFill prst="dkUpDiag">
            <a:fgClr>
              <a:srgbClr val="EFEFF1"/>
            </a:fgClr>
            <a:bgClr>
              <a:schemeClr val="bg1"/>
            </a:bgClr>
          </a:pattFill>
          <a:ln w="9525" algn="ctr">
            <a:solidFill>
              <a:schemeClr val="bg1"/>
            </a:solidFill>
            <a:round/>
            <a:headEnd/>
            <a:tailEnd/>
          </a:ln>
          <a:effectLst>
            <a:innerShdw blurRad="63500" dist="25400" dir="13500000">
              <a:prstClr val="black">
                <a:alpha val="20000"/>
              </a:prstClr>
            </a:innerShdw>
          </a:effec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1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바탕 Regular" panose="02020503020101020101" pitchFamily="18" charset="-127"/>
              <a:ea typeface="경기천년바탕 Regular" panose="02020503020101020101" pitchFamily="18" charset="-127"/>
              <a:cs typeface="+mn-cs"/>
            </a:endParaRPr>
          </a:p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+mn-cs"/>
              </a:rPr>
              <a:t>기업가치의 극대화 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바탕 Regular" panose="02020503020101020101" pitchFamily="18" charset="-127"/>
              <a:ea typeface="경기천년바탕 Regular" panose="02020503020101020101" pitchFamily="18" charset="-127"/>
              <a:cs typeface="+mn-cs"/>
            </a:endParaRPr>
          </a:p>
        </p:txBody>
      </p:sp>
      <p:sp>
        <p:nvSpPr>
          <p:cNvPr id="2" name="아래쪽 화살표 1"/>
          <p:cNvSpPr/>
          <p:nvPr/>
        </p:nvSpPr>
        <p:spPr>
          <a:xfrm>
            <a:off x="5852303" y="5746514"/>
            <a:ext cx="484632" cy="252616"/>
          </a:xfrm>
          <a:prstGeom prst="downArrow">
            <a:avLst/>
          </a:prstGeom>
          <a:solidFill>
            <a:srgbClr val="2A99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9482856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51789D0-91CF-42CC-9905-55DE7D0EBAE7}"/>
              </a:ext>
            </a:extLst>
          </p:cNvPr>
          <p:cNvSpPr txBox="1"/>
          <p:nvPr/>
        </p:nvSpPr>
        <p:spPr>
          <a:xfrm>
            <a:off x="479376" y="294096"/>
            <a:ext cx="9217024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>
              <a:defRPr sz="2800" b="1" spc="-185">
                <a:solidFill>
                  <a:srgbClr val="0033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-185" normalizeH="0" baseline="0" noProof="0" dirty="0" smtClean="0">
                <a:ln>
                  <a:noFill/>
                </a:ln>
                <a:solidFill>
                  <a:srgbClr val="003300"/>
                </a:solidFill>
                <a:effectLst/>
                <a:uLnTx/>
                <a:uFillTx/>
                <a:ea typeface="경기천년제목 Medium" panose="02020603020101020101" pitchFamily="18" charset="-127"/>
                <a:cs typeface="+mn-cs"/>
              </a:rPr>
              <a:t> </a:t>
            </a:r>
            <a:r>
              <a:rPr lang="ko-KR" altLang="en-US" sz="3200" dirty="0" smtClean="0"/>
              <a:t> 동영상 </a:t>
            </a:r>
            <a:endParaRPr kumimoji="0" lang="ko-KR" altLang="en-US" sz="3200" b="1" i="0" u="none" strike="noStrike" kern="1200" cap="none" spc="-185" normalizeH="0" baseline="0" noProof="0" dirty="0">
              <a:ln>
                <a:noFill/>
              </a:ln>
              <a:solidFill>
                <a:srgbClr val="003300"/>
              </a:solidFill>
              <a:effectLst/>
              <a:uLnTx/>
              <a:uFillTx/>
              <a:ea typeface="경기천년제목 Medium" panose="02020603020101020101" pitchFamily="18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1789D0-91CF-42CC-9905-55DE7D0EBAE7}"/>
              </a:ext>
            </a:extLst>
          </p:cNvPr>
          <p:cNvSpPr txBox="1"/>
          <p:nvPr/>
        </p:nvSpPr>
        <p:spPr>
          <a:xfrm>
            <a:off x="6112612" y="5949280"/>
            <a:ext cx="5672020" cy="30777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>
              <a:defRPr sz="2800" b="1" spc="-185">
                <a:solidFill>
                  <a:srgbClr val="0033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dirty="0" smtClean="0"/>
              <a:t>                                                                                                                                   출처</a:t>
            </a:r>
            <a:r>
              <a:rPr lang="en-US" altLang="ko-KR" sz="1400" dirty="0" smtClean="0"/>
              <a:t>: </a:t>
            </a:r>
            <a:r>
              <a:rPr lang="ko-KR" altLang="en-US" sz="1400" dirty="0" smtClean="0"/>
              <a:t>연합뉴스</a:t>
            </a:r>
            <a:r>
              <a:rPr lang="en-US" altLang="ko-KR" sz="1400" dirty="0" smtClean="0"/>
              <a:t>,  </a:t>
            </a:r>
            <a:r>
              <a:rPr lang="ko-KR" altLang="en-US" sz="1400" dirty="0" smtClean="0"/>
              <a:t>이종성 </a:t>
            </a:r>
            <a:endParaRPr kumimoji="0" lang="ko-KR" altLang="en-US" sz="1400" b="1" i="0" u="none" strike="noStrike" kern="1200" cap="none" spc="-185" normalizeH="0" baseline="0" noProof="0" dirty="0">
              <a:ln>
                <a:noFill/>
              </a:ln>
              <a:solidFill>
                <a:srgbClr val="003300"/>
              </a:solidFill>
              <a:effectLst/>
              <a:uLnTx/>
              <a:uFillTx/>
            </a:endParaRPr>
          </a:p>
        </p:txBody>
      </p:sp>
      <p:pic>
        <p:nvPicPr>
          <p:cNvPr id="4" name="J-N2OgeJBW0"/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351584" y="1628800"/>
            <a:ext cx="6822504" cy="3837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72617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/>
          <p:cNvGrpSpPr/>
          <p:nvPr/>
        </p:nvGrpSpPr>
        <p:grpSpPr>
          <a:xfrm flipH="1">
            <a:off x="407157" y="4797152"/>
            <a:ext cx="1454626" cy="1830388"/>
            <a:chOff x="8105777" y="4149080"/>
            <a:chExt cx="1455735" cy="2352078"/>
          </a:xfrm>
        </p:grpSpPr>
        <p:sp>
          <p:nvSpPr>
            <p:cNvPr id="20" name="Freeform 5"/>
            <p:cNvSpPr>
              <a:spLocks noEditPoints="1"/>
            </p:cNvSpPr>
            <p:nvPr/>
          </p:nvSpPr>
          <p:spPr bwMode="auto">
            <a:xfrm>
              <a:off x="8754967" y="4149080"/>
              <a:ext cx="806545" cy="2352078"/>
            </a:xfrm>
            <a:custGeom>
              <a:avLst/>
              <a:gdLst>
                <a:gd name="T0" fmla="*/ 1065 w 1170"/>
                <a:gd name="T1" fmla="*/ 987 h 3412"/>
                <a:gd name="T2" fmla="*/ 909 w 1170"/>
                <a:gd name="T3" fmla="*/ 767 h 3412"/>
                <a:gd name="T4" fmla="*/ 824 w 1170"/>
                <a:gd name="T5" fmla="*/ 643 h 3412"/>
                <a:gd name="T6" fmla="*/ 890 w 1170"/>
                <a:gd name="T7" fmla="*/ 494 h 3412"/>
                <a:gd name="T8" fmla="*/ 785 w 1170"/>
                <a:gd name="T9" fmla="*/ 271 h 3412"/>
                <a:gd name="T10" fmla="*/ 730 w 1170"/>
                <a:gd name="T11" fmla="*/ 113 h 3412"/>
                <a:gd name="T12" fmla="*/ 440 w 1170"/>
                <a:gd name="T13" fmla="*/ 6 h 3412"/>
                <a:gd name="T14" fmla="*/ 380 w 1170"/>
                <a:gd name="T15" fmla="*/ 77 h 3412"/>
                <a:gd name="T16" fmla="*/ 335 w 1170"/>
                <a:gd name="T17" fmla="*/ 196 h 3412"/>
                <a:gd name="T18" fmla="*/ 283 w 1170"/>
                <a:gd name="T19" fmla="*/ 133 h 3412"/>
                <a:gd name="T20" fmla="*/ 44 w 1170"/>
                <a:gd name="T21" fmla="*/ 146 h 3412"/>
                <a:gd name="T22" fmla="*/ 93 w 1170"/>
                <a:gd name="T23" fmla="*/ 256 h 3412"/>
                <a:gd name="T24" fmla="*/ 41 w 1170"/>
                <a:gd name="T25" fmla="*/ 642 h 3412"/>
                <a:gd name="T26" fmla="*/ 215 w 1170"/>
                <a:gd name="T27" fmla="*/ 844 h 3412"/>
                <a:gd name="T28" fmla="*/ 218 w 1170"/>
                <a:gd name="T29" fmla="*/ 965 h 3412"/>
                <a:gd name="T30" fmla="*/ 292 w 1170"/>
                <a:gd name="T31" fmla="*/ 1294 h 3412"/>
                <a:gd name="T32" fmla="*/ 302 w 1170"/>
                <a:gd name="T33" fmla="*/ 1544 h 3412"/>
                <a:gd name="T34" fmla="*/ 386 w 1170"/>
                <a:gd name="T35" fmla="*/ 1967 h 3412"/>
                <a:gd name="T36" fmla="*/ 488 w 1170"/>
                <a:gd name="T37" fmla="*/ 2337 h 3412"/>
                <a:gd name="T38" fmla="*/ 623 w 1170"/>
                <a:gd name="T39" fmla="*/ 2821 h 3412"/>
                <a:gd name="T40" fmla="*/ 498 w 1170"/>
                <a:gd name="T41" fmla="*/ 3067 h 3412"/>
                <a:gd name="T42" fmla="*/ 350 w 1170"/>
                <a:gd name="T43" fmla="*/ 3150 h 3412"/>
                <a:gd name="T44" fmla="*/ 592 w 1170"/>
                <a:gd name="T45" fmla="*/ 3170 h 3412"/>
                <a:gd name="T46" fmla="*/ 558 w 1170"/>
                <a:gd name="T47" fmla="*/ 3246 h 3412"/>
                <a:gd name="T48" fmla="*/ 400 w 1170"/>
                <a:gd name="T49" fmla="*/ 3371 h 3412"/>
                <a:gd name="T50" fmla="*/ 590 w 1170"/>
                <a:gd name="T51" fmla="*/ 3410 h 3412"/>
                <a:gd name="T52" fmla="*/ 848 w 1170"/>
                <a:gd name="T53" fmla="*/ 3315 h 3412"/>
                <a:gd name="T54" fmla="*/ 837 w 1170"/>
                <a:gd name="T55" fmla="*/ 3152 h 3412"/>
                <a:gd name="T56" fmla="*/ 829 w 1170"/>
                <a:gd name="T57" fmla="*/ 2624 h 3412"/>
                <a:gd name="T58" fmla="*/ 724 w 1170"/>
                <a:gd name="T59" fmla="*/ 2141 h 3412"/>
                <a:gd name="T60" fmla="*/ 782 w 1170"/>
                <a:gd name="T61" fmla="*/ 1641 h 3412"/>
                <a:gd name="T62" fmla="*/ 977 w 1170"/>
                <a:gd name="T63" fmla="*/ 1682 h 3412"/>
                <a:gd name="T64" fmla="*/ 1040 w 1170"/>
                <a:gd name="T65" fmla="*/ 1652 h 3412"/>
                <a:gd name="T66" fmla="*/ 1134 w 1170"/>
                <a:gd name="T67" fmla="*/ 1195 h 3412"/>
                <a:gd name="T68" fmla="*/ 206 w 1170"/>
                <a:gd name="T69" fmla="*/ 478 h 3412"/>
                <a:gd name="T70" fmla="*/ 350 w 1170"/>
                <a:gd name="T71" fmla="*/ 610 h 3412"/>
                <a:gd name="T72" fmla="*/ 250 w 1170"/>
                <a:gd name="T73" fmla="*/ 541 h 3412"/>
                <a:gd name="T74" fmla="*/ 254 w 1170"/>
                <a:gd name="T75" fmla="*/ 358 h 3412"/>
                <a:gd name="T76" fmla="*/ 298 w 1170"/>
                <a:gd name="T77" fmla="*/ 521 h 3412"/>
                <a:gd name="T78" fmla="*/ 430 w 1170"/>
                <a:gd name="T79" fmla="*/ 549 h 3412"/>
                <a:gd name="T80" fmla="*/ 320 w 1170"/>
                <a:gd name="T81" fmla="*/ 527 h 3412"/>
                <a:gd name="T82" fmla="*/ 308 w 1170"/>
                <a:gd name="T83" fmla="*/ 287 h 3412"/>
                <a:gd name="T84" fmla="*/ 305 w 1170"/>
                <a:gd name="T85" fmla="*/ 370 h 3412"/>
                <a:gd name="T86" fmla="*/ 347 w 1170"/>
                <a:gd name="T87" fmla="*/ 422 h 3412"/>
                <a:gd name="T88" fmla="*/ 765 w 1170"/>
                <a:gd name="T89" fmla="*/ 474 h 3412"/>
                <a:gd name="T90" fmla="*/ 653 w 1170"/>
                <a:gd name="T91" fmla="*/ 477 h 3412"/>
                <a:gd name="T92" fmla="*/ 685 w 1170"/>
                <a:gd name="T93" fmla="*/ 381 h 3412"/>
                <a:gd name="T94" fmla="*/ 781 w 1170"/>
                <a:gd name="T95" fmla="*/ 406 h 3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170" h="3412">
                  <a:moveTo>
                    <a:pt x="1134" y="1195"/>
                  </a:moveTo>
                  <a:lnTo>
                    <a:pt x="1126" y="1081"/>
                  </a:lnTo>
                  <a:lnTo>
                    <a:pt x="1106" y="1028"/>
                  </a:lnTo>
                  <a:lnTo>
                    <a:pt x="1065" y="987"/>
                  </a:lnTo>
                  <a:lnTo>
                    <a:pt x="1029" y="907"/>
                  </a:lnTo>
                  <a:lnTo>
                    <a:pt x="967" y="844"/>
                  </a:lnTo>
                  <a:lnTo>
                    <a:pt x="939" y="803"/>
                  </a:lnTo>
                  <a:lnTo>
                    <a:pt x="909" y="767"/>
                  </a:lnTo>
                  <a:lnTo>
                    <a:pt x="887" y="729"/>
                  </a:lnTo>
                  <a:lnTo>
                    <a:pt x="864" y="747"/>
                  </a:lnTo>
                  <a:lnTo>
                    <a:pt x="826" y="720"/>
                  </a:lnTo>
                  <a:lnTo>
                    <a:pt x="824" y="643"/>
                  </a:lnTo>
                  <a:lnTo>
                    <a:pt x="814" y="617"/>
                  </a:lnTo>
                  <a:lnTo>
                    <a:pt x="824" y="584"/>
                  </a:lnTo>
                  <a:lnTo>
                    <a:pt x="875" y="560"/>
                  </a:lnTo>
                  <a:lnTo>
                    <a:pt x="890" y="494"/>
                  </a:lnTo>
                  <a:lnTo>
                    <a:pt x="886" y="413"/>
                  </a:lnTo>
                  <a:lnTo>
                    <a:pt x="856" y="334"/>
                  </a:lnTo>
                  <a:lnTo>
                    <a:pt x="817" y="292"/>
                  </a:lnTo>
                  <a:lnTo>
                    <a:pt x="785" y="271"/>
                  </a:lnTo>
                  <a:lnTo>
                    <a:pt x="776" y="257"/>
                  </a:lnTo>
                  <a:lnTo>
                    <a:pt x="760" y="257"/>
                  </a:lnTo>
                  <a:lnTo>
                    <a:pt x="754" y="206"/>
                  </a:lnTo>
                  <a:lnTo>
                    <a:pt x="730" y="113"/>
                  </a:lnTo>
                  <a:lnTo>
                    <a:pt x="683" y="36"/>
                  </a:lnTo>
                  <a:lnTo>
                    <a:pt x="644" y="9"/>
                  </a:lnTo>
                  <a:lnTo>
                    <a:pt x="600" y="0"/>
                  </a:lnTo>
                  <a:lnTo>
                    <a:pt x="440" y="6"/>
                  </a:lnTo>
                  <a:lnTo>
                    <a:pt x="402" y="27"/>
                  </a:lnTo>
                  <a:lnTo>
                    <a:pt x="378" y="47"/>
                  </a:lnTo>
                  <a:lnTo>
                    <a:pt x="389" y="55"/>
                  </a:lnTo>
                  <a:lnTo>
                    <a:pt x="380" y="77"/>
                  </a:lnTo>
                  <a:lnTo>
                    <a:pt x="355" y="110"/>
                  </a:lnTo>
                  <a:lnTo>
                    <a:pt x="339" y="157"/>
                  </a:lnTo>
                  <a:lnTo>
                    <a:pt x="344" y="190"/>
                  </a:lnTo>
                  <a:lnTo>
                    <a:pt x="335" y="196"/>
                  </a:lnTo>
                  <a:lnTo>
                    <a:pt x="333" y="163"/>
                  </a:lnTo>
                  <a:lnTo>
                    <a:pt x="311" y="162"/>
                  </a:lnTo>
                  <a:lnTo>
                    <a:pt x="298" y="143"/>
                  </a:lnTo>
                  <a:lnTo>
                    <a:pt x="283" y="133"/>
                  </a:lnTo>
                  <a:lnTo>
                    <a:pt x="269" y="130"/>
                  </a:lnTo>
                  <a:lnTo>
                    <a:pt x="262" y="108"/>
                  </a:lnTo>
                  <a:lnTo>
                    <a:pt x="58" y="91"/>
                  </a:lnTo>
                  <a:lnTo>
                    <a:pt x="44" y="146"/>
                  </a:lnTo>
                  <a:lnTo>
                    <a:pt x="52" y="204"/>
                  </a:lnTo>
                  <a:lnTo>
                    <a:pt x="75" y="206"/>
                  </a:lnTo>
                  <a:lnTo>
                    <a:pt x="86" y="206"/>
                  </a:lnTo>
                  <a:lnTo>
                    <a:pt x="93" y="256"/>
                  </a:lnTo>
                  <a:lnTo>
                    <a:pt x="132" y="257"/>
                  </a:lnTo>
                  <a:lnTo>
                    <a:pt x="129" y="369"/>
                  </a:lnTo>
                  <a:lnTo>
                    <a:pt x="86" y="494"/>
                  </a:lnTo>
                  <a:lnTo>
                    <a:pt x="41" y="642"/>
                  </a:lnTo>
                  <a:lnTo>
                    <a:pt x="0" y="802"/>
                  </a:lnTo>
                  <a:lnTo>
                    <a:pt x="61" y="858"/>
                  </a:lnTo>
                  <a:lnTo>
                    <a:pt x="97" y="857"/>
                  </a:lnTo>
                  <a:lnTo>
                    <a:pt x="215" y="844"/>
                  </a:lnTo>
                  <a:lnTo>
                    <a:pt x="262" y="835"/>
                  </a:lnTo>
                  <a:lnTo>
                    <a:pt x="226" y="877"/>
                  </a:lnTo>
                  <a:lnTo>
                    <a:pt x="217" y="927"/>
                  </a:lnTo>
                  <a:lnTo>
                    <a:pt x="218" y="965"/>
                  </a:lnTo>
                  <a:lnTo>
                    <a:pt x="251" y="1048"/>
                  </a:lnTo>
                  <a:lnTo>
                    <a:pt x="276" y="1125"/>
                  </a:lnTo>
                  <a:lnTo>
                    <a:pt x="283" y="1227"/>
                  </a:lnTo>
                  <a:lnTo>
                    <a:pt x="292" y="1294"/>
                  </a:lnTo>
                  <a:lnTo>
                    <a:pt x="283" y="1398"/>
                  </a:lnTo>
                  <a:lnTo>
                    <a:pt x="278" y="1484"/>
                  </a:lnTo>
                  <a:lnTo>
                    <a:pt x="283" y="1531"/>
                  </a:lnTo>
                  <a:lnTo>
                    <a:pt x="302" y="1544"/>
                  </a:lnTo>
                  <a:lnTo>
                    <a:pt x="324" y="1605"/>
                  </a:lnTo>
                  <a:lnTo>
                    <a:pt x="344" y="1674"/>
                  </a:lnTo>
                  <a:lnTo>
                    <a:pt x="350" y="1790"/>
                  </a:lnTo>
                  <a:lnTo>
                    <a:pt x="386" y="1967"/>
                  </a:lnTo>
                  <a:lnTo>
                    <a:pt x="427" y="2097"/>
                  </a:lnTo>
                  <a:lnTo>
                    <a:pt x="474" y="2264"/>
                  </a:lnTo>
                  <a:lnTo>
                    <a:pt x="476" y="2304"/>
                  </a:lnTo>
                  <a:lnTo>
                    <a:pt x="488" y="2337"/>
                  </a:lnTo>
                  <a:lnTo>
                    <a:pt x="496" y="2406"/>
                  </a:lnTo>
                  <a:lnTo>
                    <a:pt x="558" y="2507"/>
                  </a:lnTo>
                  <a:lnTo>
                    <a:pt x="594" y="2694"/>
                  </a:lnTo>
                  <a:lnTo>
                    <a:pt x="623" y="2821"/>
                  </a:lnTo>
                  <a:lnTo>
                    <a:pt x="630" y="2927"/>
                  </a:lnTo>
                  <a:lnTo>
                    <a:pt x="598" y="3028"/>
                  </a:lnTo>
                  <a:lnTo>
                    <a:pt x="547" y="3050"/>
                  </a:lnTo>
                  <a:lnTo>
                    <a:pt x="498" y="3067"/>
                  </a:lnTo>
                  <a:lnTo>
                    <a:pt x="427" y="3081"/>
                  </a:lnTo>
                  <a:lnTo>
                    <a:pt x="361" y="3090"/>
                  </a:lnTo>
                  <a:lnTo>
                    <a:pt x="341" y="3112"/>
                  </a:lnTo>
                  <a:lnTo>
                    <a:pt x="350" y="3150"/>
                  </a:lnTo>
                  <a:lnTo>
                    <a:pt x="383" y="3174"/>
                  </a:lnTo>
                  <a:lnTo>
                    <a:pt x="476" y="3191"/>
                  </a:lnTo>
                  <a:lnTo>
                    <a:pt x="545" y="3181"/>
                  </a:lnTo>
                  <a:lnTo>
                    <a:pt x="592" y="3170"/>
                  </a:lnTo>
                  <a:lnTo>
                    <a:pt x="619" y="3167"/>
                  </a:lnTo>
                  <a:lnTo>
                    <a:pt x="639" y="3180"/>
                  </a:lnTo>
                  <a:lnTo>
                    <a:pt x="603" y="3213"/>
                  </a:lnTo>
                  <a:lnTo>
                    <a:pt x="558" y="3246"/>
                  </a:lnTo>
                  <a:lnTo>
                    <a:pt x="506" y="3285"/>
                  </a:lnTo>
                  <a:lnTo>
                    <a:pt x="452" y="3318"/>
                  </a:lnTo>
                  <a:lnTo>
                    <a:pt x="407" y="3349"/>
                  </a:lnTo>
                  <a:lnTo>
                    <a:pt x="400" y="3371"/>
                  </a:lnTo>
                  <a:lnTo>
                    <a:pt x="415" y="3395"/>
                  </a:lnTo>
                  <a:lnTo>
                    <a:pt x="454" y="3407"/>
                  </a:lnTo>
                  <a:lnTo>
                    <a:pt x="509" y="3412"/>
                  </a:lnTo>
                  <a:lnTo>
                    <a:pt x="590" y="3410"/>
                  </a:lnTo>
                  <a:lnTo>
                    <a:pt x="644" y="3392"/>
                  </a:lnTo>
                  <a:lnTo>
                    <a:pt x="711" y="3359"/>
                  </a:lnTo>
                  <a:lnTo>
                    <a:pt x="782" y="3338"/>
                  </a:lnTo>
                  <a:lnTo>
                    <a:pt x="848" y="3315"/>
                  </a:lnTo>
                  <a:lnTo>
                    <a:pt x="878" y="3266"/>
                  </a:lnTo>
                  <a:lnTo>
                    <a:pt x="864" y="3197"/>
                  </a:lnTo>
                  <a:lnTo>
                    <a:pt x="850" y="3161"/>
                  </a:lnTo>
                  <a:lnTo>
                    <a:pt x="837" y="3152"/>
                  </a:lnTo>
                  <a:lnTo>
                    <a:pt x="821" y="3067"/>
                  </a:lnTo>
                  <a:lnTo>
                    <a:pt x="823" y="2949"/>
                  </a:lnTo>
                  <a:lnTo>
                    <a:pt x="832" y="2758"/>
                  </a:lnTo>
                  <a:lnTo>
                    <a:pt x="829" y="2624"/>
                  </a:lnTo>
                  <a:lnTo>
                    <a:pt x="793" y="2516"/>
                  </a:lnTo>
                  <a:lnTo>
                    <a:pt x="760" y="2439"/>
                  </a:lnTo>
                  <a:lnTo>
                    <a:pt x="740" y="2309"/>
                  </a:lnTo>
                  <a:lnTo>
                    <a:pt x="724" y="2141"/>
                  </a:lnTo>
                  <a:lnTo>
                    <a:pt x="707" y="1944"/>
                  </a:lnTo>
                  <a:lnTo>
                    <a:pt x="716" y="1785"/>
                  </a:lnTo>
                  <a:lnTo>
                    <a:pt x="759" y="1721"/>
                  </a:lnTo>
                  <a:lnTo>
                    <a:pt x="782" y="1641"/>
                  </a:lnTo>
                  <a:lnTo>
                    <a:pt x="840" y="1669"/>
                  </a:lnTo>
                  <a:lnTo>
                    <a:pt x="911" y="1671"/>
                  </a:lnTo>
                  <a:lnTo>
                    <a:pt x="945" y="1682"/>
                  </a:lnTo>
                  <a:lnTo>
                    <a:pt x="977" y="1682"/>
                  </a:lnTo>
                  <a:lnTo>
                    <a:pt x="1008" y="1694"/>
                  </a:lnTo>
                  <a:lnTo>
                    <a:pt x="1041" y="1690"/>
                  </a:lnTo>
                  <a:lnTo>
                    <a:pt x="1044" y="1668"/>
                  </a:lnTo>
                  <a:lnTo>
                    <a:pt x="1040" y="1652"/>
                  </a:lnTo>
                  <a:lnTo>
                    <a:pt x="1080" y="1520"/>
                  </a:lnTo>
                  <a:lnTo>
                    <a:pt x="1129" y="1399"/>
                  </a:lnTo>
                  <a:lnTo>
                    <a:pt x="1170" y="1277"/>
                  </a:lnTo>
                  <a:lnTo>
                    <a:pt x="1134" y="1195"/>
                  </a:lnTo>
                  <a:close/>
                  <a:moveTo>
                    <a:pt x="258" y="659"/>
                  </a:moveTo>
                  <a:lnTo>
                    <a:pt x="176" y="697"/>
                  </a:lnTo>
                  <a:lnTo>
                    <a:pt x="181" y="574"/>
                  </a:lnTo>
                  <a:lnTo>
                    <a:pt x="206" y="478"/>
                  </a:lnTo>
                  <a:lnTo>
                    <a:pt x="225" y="515"/>
                  </a:lnTo>
                  <a:lnTo>
                    <a:pt x="251" y="560"/>
                  </a:lnTo>
                  <a:lnTo>
                    <a:pt x="303" y="598"/>
                  </a:lnTo>
                  <a:lnTo>
                    <a:pt x="350" y="610"/>
                  </a:lnTo>
                  <a:lnTo>
                    <a:pt x="258" y="659"/>
                  </a:lnTo>
                  <a:close/>
                  <a:moveTo>
                    <a:pt x="308" y="591"/>
                  </a:moveTo>
                  <a:lnTo>
                    <a:pt x="273" y="566"/>
                  </a:lnTo>
                  <a:lnTo>
                    <a:pt x="250" y="541"/>
                  </a:lnTo>
                  <a:lnTo>
                    <a:pt x="225" y="502"/>
                  </a:lnTo>
                  <a:lnTo>
                    <a:pt x="217" y="452"/>
                  </a:lnTo>
                  <a:lnTo>
                    <a:pt x="229" y="392"/>
                  </a:lnTo>
                  <a:lnTo>
                    <a:pt x="254" y="358"/>
                  </a:lnTo>
                  <a:lnTo>
                    <a:pt x="259" y="381"/>
                  </a:lnTo>
                  <a:lnTo>
                    <a:pt x="272" y="455"/>
                  </a:lnTo>
                  <a:lnTo>
                    <a:pt x="281" y="457"/>
                  </a:lnTo>
                  <a:lnTo>
                    <a:pt x="298" y="521"/>
                  </a:lnTo>
                  <a:lnTo>
                    <a:pt x="328" y="576"/>
                  </a:lnTo>
                  <a:lnTo>
                    <a:pt x="355" y="602"/>
                  </a:lnTo>
                  <a:lnTo>
                    <a:pt x="308" y="591"/>
                  </a:lnTo>
                  <a:close/>
                  <a:moveTo>
                    <a:pt x="430" y="549"/>
                  </a:moveTo>
                  <a:lnTo>
                    <a:pt x="400" y="573"/>
                  </a:lnTo>
                  <a:lnTo>
                    <a:pt x="371" y="595"/>
                  </a:lnTo>
                  <a:lnTo>
                    <a:pt x="349" y="579"/>
                  </a:lnTo>
                  <a:lnTo>
                    <a:pt x="320" y="527"/>
                  </a:lnTo>
                  <a:lnTo>
                    <a:pt x="291" y="453"/>
                  </a:lnTo>
                  <a:lnTo>
                    <a:pt x="278" y="287"/>
                  </a:lnTo>
                  <a:lnTo>
                    <a:pt x="286" y="268"/>
                  </a:lnTo>
                  <a:lnTo>
                    <a:pt x="308" y="287"/>
                  </a:lnTo>
                  <a:lnTo>
                    <a:pt x="294" y="314"/>
                  </a:lnTo>
                  <a:lnTo>
                    <a:pt x="302" y="328"/>
                  </a:lnTo>
                  <a:lnTo>
                    <a:pt x="298" y="342"/>
                  </a:lnTo>
                  <a:lnTo>
                    <a:pt x="305" y="370"/>
                  </a:lnTo>
                  <a:lnTo>
                    <a:pt x="300" y="394"/>
                  </a:lnTo>
                  <a:lnTo>
                    <a:pt x="302" y="414"/>
                  </a:lnTo>
                  <a:lnTo>
                    <a:pt x="317" y="420"/>
                  </a:lnTo>
                  <a:lnTo>
                    <a:pt x="347" y="422"/>
                  </a:lnTo>
                  <a:lnTo>
                    <a:pt x="402" y="447"/>
                  </a:lnTo>
                  <a:lnTo>
                    <a:pt x="449" y="538"/>
                  </a:lnTo>
                  <a:lnTo>
                    <a:pt x="430" y="549"/>
                  </a:lnTo>
                  <a:close/>
                  <a:moveTo>
                    <a:pt x="765" y="474"/>
                  </a:moveTo>
                  <a:lnTo>
                    <a:pt x="748" y="524"/>
                  </a:lnTo>
                  <a:lnTo>
                    <a:pt x="730" y="513"/>
                  </a:lnTo>
                  <a:lnTo>
                    <a:pt x="693" y="489"/>
                  </a:lnTo>
                  <a:lnTo>
                    <a:pt x="653" y="477"/>
                  </a:lnTo>
                  <a:lnTo>
                    <a:pt x="630" y="427"/>
                  </a:lnTo>
                  <a:lnTo>
                    <a:pt x="641" y="387"/>
                  </a:lnTo>
                  <a:lnTo>
                    <a:pt x="663" y="391"/>
                  </a:lnTo>
                  <a:lnTo>
                    <a:pt x="685" y="381"/>
                  </a:lnTo>
                  <a:lnTo>
                    <a:pt x="726" y="314"/>
                  </a:lnTo>
                  <a:lnTo>
                    <a:pt x="735" y="323"/>
                  </a:lnTo>
                  <a:lnTo>
                    <a:pt x="751" y="325"/>
                  </a:lnTo>
                  <a:lnTo>
                    <a:pt x="781" y="406"/>
                  </a:lnTo>
                  <a:lnTo>
                    <a:pt x="765" y="474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112542" tIns="56271" rIns="112542" bIns="5627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21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21" name="그룹 20"/>
            <p:cNvGrpSpPr/>
            <p:nvPr/>
          </p:nvGrpSpPr>
          <p:grpSpPr>
            <a:xfrm flipH="1">
              <a:off x="8105777" y="4896156"/>
              <a:ext cx="754705" cy="1091424"/>
              <a:chOff x="1052119" y="2814067"/>
              <a:chExt cx="513545" cy="742667"/>
            </a:xfrm>
            <a:solidFill>
              <a:schemeClr val="bg1">
                <a:lumMod val="85000"/>
              </a:schemeClr>
            </a:solidFill>
          </p:grpSpPr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1052119" y="2816019"/>
                <a:ext cx="256002" cy="740715"/>
              </a:xfrm>
              <a:custGeom>
                <a:avLst/>
                <a:gdLst>
                  <a:gd name="T0" fmla="*/ 692 w 788"/>
                  <a:gd name="T1" fmla="*/ 842 h 2280"/>
                  <a:gd name="T2" fmla="*/ 650 w 788"/>
                  <a:gd name="T3" fmla="*/ 800 h 2280"/>
                  <a:gd name="T4" fmla="*/ 598 w 788"/>
                  <a:gd name="T5" fmla="*/ 582 h 2280"/>
                  <a:gd name="T6" fmla="*/ 514 w 788"/>
                  <a:gd name="T7" fmla="*/ 404 h 2280"/>
                  <a:gd name="T8" fmla="*/ 576 w 788"/>
                  <a:gd name="T9" fmla="*/ 286 h 2280"/>
                  <a:gd name="T10" fmla="*/ 604 w 788"/>
                  <a:gd name="T11" fmla="*/ 188 h 2280"/>
                  <a:gd name="T12" fmla="*/ 568 w 788"/>
                  <a:gd name="T13" fmla="*/ 40 h 2280"/>
                  <a:gd name="T14" fmla="*/ 472 w 788"/>
                  <a:gd name="T15" fmla="*/ 6 h 2280"/>
                  <a:gd name="T16" fmla="*/ 390 w 788"/>
                  <a:gd name="T17" fmla="*/ 80 h 2280"/>
                  <a:gd name="T18" fmla="*/ 368 w 788"/>
                  <a:gd name="T19" fmla="*/ 166 h 2280"/>
                  <a:gd name="T20" fmla="*/ 402 w 788"/>
                  <a:gd name="T21" fmla="*/ 282 h 2280"/>
                  <a:gd name="T22" fmla="*/ 344 w 788"/>
                  <a:gd name="T23" fmla="*/ 328 h 2280"/>
                  <a:gd name="T24" fmla="*/ 248 w 788"/>
                  <a:gd name="T25" fmla="*/ 528 h 2280"/>
                  <a:gd name="T26" fmla="*/ 206 w 788"/>
                  <a:gd name="T27" fmla="*/ 722 h 2280"/>
                  <a:gd name="T28" fmla="*/ 166 w 788"/>
                  <a:gd name="T29" fmla="*/ 830 h 2280"/>
                  <a:gd name="T30" fmla="*/ 156 w 788"/>
                  <a:gd name="T31" fmla="*/ 888 h 2280"/>
                  <a:gd name="T32" fmla="*/ 106 w 788"/>
                  <a:gd name="T33" fmla="*/ 942 h 2280"/>
                  <a:gd name="T34" fmla="*/ 24 w 788"/>
                  <a:gd name="T35" fmla="*/ 972 h 2280"/>
                  <a:gd name="T36" fmla="*/ 0 w 788"/>
                  <a:gd name="T37" fmla="*/ 1054 h 2280"/>
                  <a:gd name="T38" fmla="*/ 92 w 788"/>
                  <a:gd name="T39" fmla="*/ 1182 h 2280"/>
                  <a:gd name="T40" fmla="*/ 130 w 788"/>
                  <a:gd name="T41" fmla="*/ 1230 h 2280"/>
                  <a:gd name="T42" fmla="*/ 222 w 788"/>
                  <a:gd name="T43" fmla="*/ 1420 h 2280"/>
                  <a:gd name="T44" fmla="*/ 246 w 788"/>
                  <a:gd name="T45" fmla="*/ 1512 h 2280"/>
                  <a:gd name="T46" fmla="*/ 312 w 788"/>
                  <a:gd name="T47" fmla="*/ 1522 h 2280"/>
                  <a:gd name="T48" fmla="*/ 300 w 788"/>
                  <a:gd name="T49" fmla="*/ 1628 h 2280"/>
                  <a:gd name="T50" fmla="*/ 270 w 788"/>
                  <a:gd name="T51" fmla="*/ 1758 h 2280"/>
                  <a:gd name="T52" fmla="*/ 234 w 788"/>
                  <a:gd name="T53" fmla="*/ 2006 h 2280"/>
                  <a:gd name="T54" fmla="*/ 198 w 788"/>
                  <a:gd name="T55" fmla="*/ 2060 h 2280"/>
                  <a:gd name="T56" fmla="*/ 236 w 788"/>
                  <a:gd name="T57" fmla="*/ 2168 h 2280"/>
                  <a:gd name="T58" fmla="*/ 228 w 788"/>
                  <a:gd name="T59" fmla="*/ 2264 h 2280"/>
                  <a:gd name="T60" fmla="*/ 432 w 788"/>
                  <a:gd name="T61" fmla="*/ 2274 h 2280"/>
                  <a:gd name="T62" fmla="*/ 570 w 788"/>
                  <a:gd name="T63" fmla="*/ 2254 h 2280"/>
                  <a:gd name="T64" fmla="*/ 506 w 788"/>
                  <a:gd name="T65" fmla="*/ 2226 h 2280"/>
                  <a:gd name="T66" fmla="*/ 428 w 788"/>
                  <a:gd name="T67" fmla="*/ 2136 h 2280"/>
                  <a:gd name="T68" fmla="*/ 452 w 788"/>
                  <a:gd name="T69" fmla="*/ 2070 h 2280"/>
                  <a:gd name="T70" fmla="*/ 648 w 788"/>
                  <a:gd name="T71" fmla="*/ 1766 h 2280"/>
                  <a:gd name="T72" fmla="*/ 750 w 788"/>
                  <a:gd name="T73" fmla="*/ 1566 h 2280"/>
                  <a:gd name="T74" fmla="*/ 664 w 788"/>
                  <a:gd name="T75" fmla="*/ 1240 h 2280"/>
                  <a:gd name="T76" fmla="*/ 618 w 788"/>
                  <a:gd name="T77" fmla="*/ 1062 h 2280"/>
                  <a:gd name="T78" fmla="*/ 584 w 788"/>
                  <a:gd name="T79" fmla="*/ 948 h 2280"/>
                  <a:gd name="T80" fmla="*/ 648 w 788"/>
                  <a:gd name="T81" fmla="*/ 924 h 2280"/>
                  <a:gd name="T82" fmla="*/ 716 w 788"/>
                  <a:gd name="T83" fmla="*/ 944 h 2280"/>
                  <a:gd name="T84" fmla="*/ 758 w 788"/>
                  <a:gd name="T85" fmla="*/ 946 h 2280"/>
                  <a:gd name="T86" fmla="*/ 788 w 788"/>
                  <a:gd name="T87" fmla="*/ 874 h 2280"/>
                  <a:gd name="T88" fmla="*/ 238 w 788"/>
                  <a:gd name="T89" fmla="*/ 952 h 2280"/>
                  <a:gd name="T90" fmla="*/ 190 w 788"/>
                  <a:gd name="T91" fmla="*/ 884 h 2280"/>
                  <a:gd name="T92" fmla="*/ 210 w 788"/>
                  <a:gd name="T93" fmla="*/ 832 h 2280"/>
                  <a:gd name="T94" fmla="*/ 272 w 788"/>
                  <a:gd name="T95" fmla="*/ 738 h 2280"/>
                  <a:gd name="T96" fmla="*/ 274 w 788"/>
                  <a:gd name="T97" fmla="*/ 868 h 2280"/>
                  <a:gd name="T98" fmla="*/ 564 w 788"/>
                  <a:gd name="T99" fmla="*/ 1608 h 2280"/>
                  <a:gd name="T100" fmla="*/ 538 w 788"/>
                  <a:gd name="T101" fmla="*/ 1630 h 2280"/>
                  <a:gd name="T102" fmla="*/ 480 w 788"/>
                  <a:gd name="T103" fmla="*/ 1668 h 2280"/>
                  <a:gd name="T104" fmla="*/ 504 w 788"/>
                  <a:gd name="T105" fmla="*/ 1514 h 2280"/>
                  <a:gd name="T106" fmla="*/ 540 w 788"/>
                  <a:gd name="T107" fmla="*/ 1510 h 2280"/>
                  <a:gd name="T108" fmla="*/ 560 w 788"/>
                  <a:gd name="T109" fmla="*/ 1568 h 2280"/>
                  <a:gd name="T110" fmla="*/ 564 w 788"/>
                  <a:gd name="T111" fmla="*/ 816 h 2280"/>
                  <a:gd name="T112" fmla="*/ 546 w 788"/>
                  <a:gd name="T113" fmla="*/ 786 h 2280"/>
                  <a:gd name="T114" fmla="*/ 544 w 788"/>
                  <a:gd name="T115" fmla="*/ 722 h 2280"/>
                  <a:gd name="T116" fmla="*/ 584 w 788"/>
                  <a:gd name="T117" fmla="*/ 734 h 2280"/>
                  <a:gd name="T118" fmla="*/ 596 w 788"/>
                  <a:gd name="T119" fmla="*/ 712 h 2280"/>
                  <a:gd name="T120" fmla="*/ 606 w 788"/>
                  <a:gd name="T121" fmla="*/ 682 h 22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788" h="2280">
                    <a:moveTo>
                      <a:pt x="784" y="874"/>
                    </a:moveTo>
                    <a:lnTo>
                      <a:pt x="784" y="874"/>
                    </a:lnTo>
                    <a:lnTo>
                      <a:pt x="774" y="870"/>
                    </a:lnTo>
                    <a:lnTo>
                      <a:pt x="768" y="868"/>
                    </a:lnTo>
                    <a:lnTo>
                      <a:pt x="760" y="870"/>
                    </a:lnTo>
                    <a:lnTo>
                      <a:pt x="752" y="868"/>
                    </a:lnTo>
                    <a:lnTo>
                      <a:pt x="752" y="868"/>
                    </a:lnTo>
                    <a:lnTo>
                      <a:pt x="748" y="864"/>
                    </a:lnTo>
                    <a:lnTo>
                      <a:pt x="740" y="858"/>
                    </a:lnTo>
                    <a:lnTo>
                      <a:pt x="740" y="858"/>
                    </a:lnTo>
                    <a:lnTo>
                      <a:pt x="714" y="848"/>
                    </a:lnTo>
                    <a:lnTo>
                      <a:pt x="692" y="842"/>
                    </a:lnTo>
                    <a:lnTo>
                      <a:pt x="692" y="842"/>
                    </a:lnTo>
                    <a:lnTo>
                      <a:pt x="692" y="838"/>
                    </a:lnTo>
                    <a:lnTo>
                      <a:pt x="694" y="832"/>
                    </a:lnTo>
                    <a:lnTo>
                      <a:pt x="694" y="832"/>
                    </a:lnTo>
                    <a:lnTo>
                      <a:pt x="694" y="828"/>
                    </a:lnTo>
                    <a:lnTo>
                      <a:pt x="690" y="822"/>
                    </a:lnTo>
                    <a:lnTo>
                      <a:pt x="684" y="816"/>
                    </a:lnTo>
                    <a:lnTo>
                      <a:pt x="684" y="816"/>
                    </a:lnTo>
                    <a:lnTo>
                      <a:pt x="662" y="802"/>
                    </a:lnTo>
                    <a:lnTo>
                      <a:pt x="662" y="802"/>
                    </a:lnTo>
                    <a:lnTo>
                      <a:pt x="654" y="800"/>
                    </a:lnTo>
                    <a:lnTo>
                      <a:pt x="650" y="800"/>
                    </a:lnTo>
                    <a:lnTo>
                      <a:pt x="634" y="794"/>
                    </a:lnTo>
                    <a:lnTo>
                      <a:pt x="634" y="794"/>
                    </a:lnTo>
                    <a:lnTo>
                      <a:pt x="612" y="694"/>
                    </a:lnTo>
                    <a:lnTo>
                      <a:pt x="612" y="694"/>
                    </a:lnTo>
                    <a:lnTo>
                      <a:pt x="608" y="654"/>
                    </a:lnTo>
                    <a:lnTo>
                      <a:pt x="604" y="630"/>
                    </a:lnTo>
                    <a:lnTo>
                      <a:pt x="604" y="630"/>
                    </a:lnTo>
                    <a:lnTo>
                      <a:pt x="608" y="618"/>
                    </a:lnTo>
                    <a:lnTo>
                      <a:pt x="608" y="608"/>
                    </a:lnTo>
                    <a:lnTo>
                      <a:pt x="606" y="596"/>
                    </a:lnTo>
                    <a:lnTo>
                      <a:pt x="606" y="596"/>
                    </a:lnTo>
                    <a:lnTo>
                      <a:pt x="598" y="582"/>
                    </a:lnTo>
                    <a:lnTo>
                      <a:pt x="586" y="562"/>
                    </a:lnTo>
                    <a:lnTo>
                      <a:pt x="566" y="528"/>
                    </a:lnTo>
                    <a:lnTo>
                      <a:pt x="566" y="528"/>
                    </a:lnTo>
                    <a:lnTo>
                      <a:pt x="554" y="504"/>
                    </a:lnTo>
                    <a:lnTo>
                      <a:pt x="546" y="488"/>
                    </a:lnTo>
                    <a:lnTo>
                      <a:pt x="540" y="472"/>
                    </a:lnTo>
                    <a:lnTo>
                      <a:pt x="540" y="472"/>
                    </a:lnTo>
                    <a:lnTo>
                      <a:pt x="534" y="454"/>
                    </a:lnTo>
                    <a:lnTo>
                      <a:pt x="524" y="436"/>
                    </a:lnTo>
                    <a:lnTo>
                      <a:pt x="514" y="416"/>
                    </a:lnTo>
                    <a:lnTo>
                      <a:pt x="514" y="416"/>
                    </a:lnTo>
                    <a:lnTo>
                      <a:pt x="514" y="404"/>
                    </a:lnTo>
                    <a:lnTo>
                      <a:pt x="516" y="392"/>
                    </a:lnTo>
                    <a:lnTo>
                      <a:pt x="520" y="378"/>
                    </a:lnTo>
                    <a:lnTo>
                      <a:pt x="520" y="378"/>
                    </a:lnTo>
                    <a:lnTo>
                      <a:pt x="528" y="348"/>
                    </a:lnTo>
                    <a:lnTo>
                      <a:pt x="530" y="332"/>
                    </a:lnTo>
                    <a:lnTo>
                      <a:pt x="530" y="332"/>
                    </a:lnTo>
                    <a:lnTo>
                      <a:pt x="538" y="330"/>
                    </a:lnTo>
                    <a:lnTo>
                      <a:pt x="546" y="326"/>
                    </a:lnTo>
                    <a:lnTo>
                      <a:pt x="554" y="316"/>
                    </a:lnTo>
                    <a:lnTo>
                      <a:pt x="554" y="316"/>
                    </a:lnTo>
                    <a:lnTo>
                      <a:pt x="564" y="300"/>
                    </a:lnTo>
                    <a:lnTo>
                      <a:pt x="576" y="286"/>
                    </a:lnTo>
                    <a:lnTo>
                      <a:pt x="576" y="286"/>
                    </a:lnTo>
                    <a:lnTo>
                      <a:pt x="582" y="276"/>
                    </a:lnTo>
                    <a:lnTo>
                      <a:pt x="584" y="264"/>
                    </a:lnTo>
                    <a:lnTo>
                      <a:pt x="590" y="242"/>
                    </a:lnTo>
                    <a:lnTo>
                      <a:pt x="590" y="242"/>
                    </a:lnTo>
                    <a:lnTo>
                      <a:pt x="594" y="232"/>
                    </a:lnTo>
                    <a:lnTo>
                      <a:pt x="596" y="222"/>
                    </a:lnTo>
                    <a:lnTo>
                      <a:pt x="598" y="204"/>
                    </a:lnTo>
                    <a:lnTo>
                      <a:pt x="598" y="204"/>
                    </a:lnTo>
                    <a:lnTo>
                      <a:pt x="602" y="194"/>
                    </a:lnTo>
                    <a:lnTo>
                      <a:pt x="604" y="188"/>
                    </a:lnTo>
                    <a:lnTo>
                      <a:pt x="604" y="188"/>
                    </a:lnTo>
                    <a:lnTo>
                      <a:pt x="606" y="168"/>
                    </a:lnTo>
                    <a:lnTo>
                      <a:pt x="608" y="140"/>
                    </a:lnTo>
                    <a:lnTo>
                      <a:pt x="608" y="140"/>
                    </a:lnTo>
                    <a:lnTo>
                      <a:pt x="608" y="128"/>
                    </a:lnTo>
                    <a:lnTo>
                      <a:pt x="606" y="110"/>
                    </a:lnTo>
                    <a:lnTo>
                      <a:pt x="602" y="92"/>
                    </a:lnTo>
                    <a:lnTo>
                      <a:pt x="596" y="78"/>
                    </a:lnTo>
                    <a:lnTo>
                      <a:pt x="596" y="78"/>
                    </a:lnTo>
                    <a:lnTo>
                      <a:pt x="588" y="66"/>
                    </a:lnTo>
                    <a:lnTo>
                      <a:pt x="582" y="56"/>
                    </a:lnTo>
                    <a:lnTo>
                      <a:pt x="568" y="40"/>
                    </a:lnTo>
                    <a:lnTo>
                      <a:pt x="568" y="40"/>
                    </a:lnTo>
                    <a:lnTo>
                      <a:pt x="556" y="28"/>
                    </a:lnTo>
                    <a:lnTo>
                      <a:pt x="546" y="16"/>
                    </a:lnTo>
                    <a:lnTo>
                      <a:pt x="546" y="16"/>
                    </a:lnTo>
                    <a:lnTo>
                      <a:pt x="540" y="12"/>
                    </a:lnTo>
                    <a:lnTo>
                      <a:pt x="530" y="8"/>
                    </a:lnTo>
                    <a:lnTo>
                      <a:pt x="512" y="2"/>
                    </a:lnTo>
                    <a:lnTo>
                      <a:pt x="512" y="2"/>
                    </a:lnTo>
                    <a:lnTo>
                      <a:pt x="500" y="0"/>
                    </a:lnTo>
                    <a:lnTo>
                      <a:pt x="488" y="2"/>
                    </a:lnTo>
                    <a:lnTo>
                      <a:pt x="488" y="2"/>
                    </a:lnTo>
                    <a:lnTo>
                      <a:pt x="472" y="6"/>
                    </a:lnTo>
                    <a:lnTo>
                      <a:pt x="472" y="6"/>
                    </a:lnTo>
                    <a:lnTo>
                      <a:pt x="460" y="4"/>
                    </a:lnTo>
                    <a:lnTo>
                      <a:pt x="450" y="6"/>
                    </a:lnTo>
                    <a:lnTo>
                      <a:pt x="446" y="6"/>
                    </a:lnTo>
                    <a:lnTo>
                      <a:pt x="440" y="8"/>
                    </a:lnTo>
                    <a:lnTo>
                      <a:pt x="440" y="8"/>
                    </a:lnTo>
                    <a:lnTo>
                      <a:pt x="420" y="22"/>
                    </a:lnTo>
                    <a:lnTo>
                      <a:pt x="412" y="28"/>
                    </a:lnTo>
                    <a:lnTo>
                      <a:pt x="404" y="38"/>
                    </a:lnTo>
                    <a:lnTo>
                      <a:pt x="404" y="38"/>
                    </a:lnTo>
                    <a:lnTo>
                      <a:pt x="396" y="60"/>
                    </a:lnTo>
                    <a:lnTo>
                      <a:pt x="392" y="70"/>
                    </a:lnTo>
                    <a:lnTo>
                      <a:pt x="390" y="80"/>
                    </a:lnTo>
                    <a:lnTo>
                      <a:pt x="390" y="80"/>
                    </a:lnTo>
                    <a:lnTo>
                      <a:pt x="384" y="118"/>
                    </a:lnTo>
                    <a:lnTo>
                      <a:pt x="384" y="118"/>
                    </a:lnTo>
                    <a:lnTo>
                      <a:pt x="384" y="140"/>
                    </a:lnTo>
                    <a:lnTo>
                      <a:pt x="384" y="154"/>
                    </a:lnTo>
                    <a:lnTo>
                      <a:pt x="384" y="154"/>
                    </a:lnTo>
                    <a:lnTo>
                      <a:pt x="380" y="154"/>
                    </a:lnTo>
                    <a:lnTo>
                      <a:pt x="374" y="154"/>
                    </a:lnTo>
                    <a:lnTo>
                      <a:pt x="372" y="154"/>
                    </a:lnTo>
                    <a:lnTo>
                      <a:pt x="370" y="156"/>
                    </a:lnTo>
                    <a:lnTo>
                      <a:pt x="368" y="160"/>
                    </a:lnTo>
                    <a:lnTo>
                      <a:pt x="368" y="166"/>
                    </a:lnTo>
                    <a:lnTo>
                      <a:pt x="368" y="166"/>
                    </a:lnTo>
                    <a:lnTo>
                      <a:pt x="372" y="190"/>
                    </a:lnTo>
                    <a:lnTo>
                      <a:pt x="378" y="210"/>
                    </a:lnTo>
                    <a:lnTo>
                      <a:pt x="378" y="210"/>
                    </a:lnTo>
                    <a:lnTo>
                      <a:pt x="380" y="218"/>
                    </a:lnTo>
                    <a:lnTo>
                      <a:pt x="384" y="222"/>
                    </a:lnTo>
                    <a:lnTo>
                      <a:pt x="390" y="230"/>
                    </a:lnTo>
                    <a:lnTo>
                      <a:pt x="390" y="230"/>
                    </a:lnTo>
                    <a:lnTo>
                      <a:pt x="394" y="236"/>
                    </a:lnTo>
                    <a:lnTo>
                      <a:pt x="398" y="238"/>
                    </a:lnTo>
                    <a:lnTo>
                      <a:pt x="402" y="282"/>
                    </a:lnTo>
                    <a:lnTo>
                      <a:pt x="402" y="282"/>
                    </a:lnTo>
                    <a:lnTo>
                      <a:pt x="400" y="282"/>
                    </a:lnTo>
                    <a:lnTo>
                      <a:pt x="392" y="290"/>
                    </a:lnTo>
                    <a:lnTo>
                      <a:pt x="392" y="290"/>
                    </a:lnTo>
                    <a:lnTo>
                      <a:pt x="380" y="304"/>
                    </a:lnTo>
                    <a:lnTo>
                      <a:pt x="374" y="314"/>
                    </a:lnTo>
                    <a:lnTo>
                      <a:pt x="374" y="314"/>
                    </a:lnTo>
                    <a:lnTo>
                      <a:pt x="360" y="314"/>
                    </a:lnTo>
                    <a:lnTo>
                      <a:pt x="360" y="314"/>
                    </a:lnTo>
                    <a:lnTo>
                      <a:pt x="354" y="314"/>
                    </a:lnTo>
                    <a:lnTo>
                      <a:pt x="352" y="316"/>
                    </a:lnTo>
                    <a:lnTo>
                      <a:pt x="344" y="328"/>
                    </a:lnTo>
                    <a:lnTo>
                      <a:pt x="344" y="328"/>
                    </a:lnTo>
                    <a:lnTo>
                      <a:pt x="334" y="342"/>
                    </a:lnTo>
                    <a:lnTo>
                      <a:pt x="324" y="354"/>
                    </a:lnTo>
                    <a:lnTo>
                      <a:pt x="324" y="354"/>
                    </a:lnTo>
                    <a:lnTo>
                      <a:pt x="306" y="376"/>
                    </a:lnTo>
                    <a:lnTo>
                      <a:pt x="282" y="410"/>
                    </a:lnTo>
                    <a:lnTo>
                      <a:pt x="282" y="410"/>
                    </a:lnTo>
                    <a:lnTo>
                      <a:pt x="266" y="434"/>
                    </a:lnTo>
                    <a:lnTo>
                      <a:pt x="260" y="444"/>
                    </a:lnTo>
                    <a:lnTo>
                      <a:pt x="256" y="460"/>
                    </a:lnTo>
                    <a:lnTo>
                      <a:pt x="256" y="460"/>
                    </a:lnTo>
                    <a:lnTo>
                      <a:pt x="250" y="496"/>
                    </a:lnTo>
                    <a:lnTo>
                      <a:pt x="248" y="528"/>
                    </a:lnTo>
                    <a:lnTo>
                      <a:pt x="248" y="528"/>
                    </a:lnTo>
                    <a:lnTo>
                      <a:pt x="248" y="546"/>
                    </a:lnTo>
                    <a:lnTo>
                      <a:pt x="248" y="558"/>
                    </a:lnTo>
                    <a:lnTo>
                      <a:pt x="248" y="558"/>
                    </a:lnTo>
                    <a:lnTo>
                      <a:pt x="244" y="584"/>
                    </a:lnTo>
                    <a:lnTo>
                      <a:pt x="244" y="584"/>
                    </a:lnTo>
                    <a:lnTo>
                      <a:pt x="234" y="628"/>
                    </a:lnTo>
                    <a:lnTo>
                      <a:pt x="234" y="628"/>
                    </a:lnTo>
                    <a:lnTo>
                      <a:pt x="228" y="652"/>
                    </a:lnTo>
                    <a:lnTo>
                      <a:pt x="220" y="676"/>
                    </a:lnTo>
                    <a:lnTo>
                      <a:pt x="212" y="698"/>
                    </a:lnTo>
                    <a:lnTo>
                      <a:pt x="206" y="722"/>
                    </a:lnTo>
                    <a:lnTo>
                      <a:pt x="206" y="722"/>
                    </a:lnTo>
                    <a:lnTo>
                      <a:pt x="200" y="748"/>
                    </a:lnTo>
                    <a:lnTo>
                      <a:pt x="192" y="772"/>
                    </a:lnTo>
                    <a:lnTo>
                      <a:pt x="192" y="772"/>
                    </a:lnTo>
                    <a:lnTo>
                      <a:pt x="188" y="784"/>
                    </a:lnTo>
                    <a:lnTo>
                      <a:pt x="186" y="796"/>
                    </a:lnTo>
                    <a:lnTo>
                      <a:pt x="184" y="810"/>
                    </a:lnTo>
                    <a:lnTo>
                      <a:pt x="180" y="820"/>
                    </a:lnTo>
                    <a:lnTo>
                      <a:pt x="180" y="820"/>
                    </a:lnTo>
                    <a:lnTo>
                      <a:pt x="168" y="818"/>
                    </a:lnTo>
                    <a:lnTo>
                      <a:pt x="168" y="818"/>
                    </a:lnTo>
                    <a:lnTo>
                      <a:pt x="166" y="830"/>
                    </a:lnTo>
                    <a:lnTo>
                      <a:pt x="164" y="840"/>
                    </a:lnTo>
                    <a:lnTo>
                      <a:pt x="164" y="840"/>
                    </a:lnTo>
                    <a:lnTo>
                      <a:pt x="180" y="844"/>
                    </a:lnTo>
                    <a:lnTo>
                      <a:pt x="180" y="844"/>
                    </a:lnTo>
                    <a:lnTo>
                      <a:pt x="176" y="862"/>
                    </a:lnTo>
                    <a:lnTo>
                      <a:pt x="176" y="874"/>
                    </a:lnTo>
                    <a:lnTo>
                      <a:pt x="174" y="886"/>
                    </a:lnTo>
                    <a:lnTo>
                      <a:pt x="174" y="886"/>
                    </a:lnTo>
                    <a:lnTo>
                      <a:pt x="162" y="886"/>
                    </a:lnTo>
                    <a:lnTo>
                      <a:pt x="162" y="886"/>
                    </a:lnTo>
                    <a:lnTo>
                      <a:pt x="160" y="886"/>
                    </a:lnTo>
                    <a:lnTo>
                      <a:pt x="156" y="888"/>
                    </a:lnTo>
                    <a:lnTo>
                      <a:pt x="154" y="894"/>
                    </a:lnTo>
                    <a:lnTo>
                      <a:pt x="154" y="902"/>
                    </a:lnTo>
                    <a:lnTo>
                      <a:pt x="154" y="902"/>
                    </a:lnTo>
                    <a:lnTo>
                      <a:pt x="152" y="922"/>
                    </a:lnTo>
                    <a:lnTo>
                      <a:pt x="154" y="932"/>
                    </a:lnTo>
                    <a:lnTo>
                      <a:pt x="154" y="932"/>
                    </a:lnTo>
                    <a:lnTo>
                      <a:pt x="146" y="932"/>
                    </a:lnTo>
                    <a:lnTo>
                      <a:pt x="130" y="930"/>
                    </a:lnTo>
                    <a:lnTo>
                      <a:pt x="130" y="930"/>
                    </a:lnTo>
                    <a:lnTo>
                      <a:pt x="120" y="932"/>
                    </a:lnTo>
                    <a:lnTo>
                      <a:pt x="112" y="936"/>
                    </a:lnTo>
                    <a:lnTo>
                      <a:pt x="106" y="942"/>
                    </a:lnTo>
                    <a:lnTo>
                      <a:pt x="106" y="942"/>
                    </a:lnTo>
                    <a:lnTo>
                      <a:pt x="102" y="940"/>
                    </a:lnTo>
                    <a:lnTo>
                      <a:pt x="98" y="938"/>
                    </a:lnTo>
                    <a:lnTo>
                      <a:pt x="90" y="938"/>
                    </a:lnTo>
                    <a:lnTo>
                      <a:pt x="90" y="938"/>
                    </a:lnTo>
                    <a:lnTo>
                      <a:pt x="82" y="938"/>
                    </a:lnTo>
                    <a:lnTo>
                      <a:pt x="74" y="938"/>
                    </a:lnTo>
                    <a:lnTo>
                      <a:pt x="62" y="940"/>
                    </a:lnTo>
                    <a:lnTo>
                      <a:pt x="48" y="950"/>
                    </a:lnTo>
                    <a:lnTo>
                      <a:pt x="48" y="950"/>
                    </a:lnTo>
                    <a:lnTo>
                      <a:pt x="34" y="962"/>
                    </a:lnTo>
                    <a:lnTo>
                      <a:pt x="24" y="972"/>
                    </a:lnTo>
                    <a:lnTo>
                      <a:pt x="14" y="988"/>
                    </a:lnTo>
                    <a:lnTo>
                      <a:pt x="14" y="988"/>
                    </a:lnTo>
                    <a:lnTo>
                      <a:pt x="12" y="994"/>
                    </a:lnTo>
                    <a:lnTo>
                      <a:pt x="12" y="1004"/>
                    </a:lnTo>
                    <a:lnTo>
                      <a:pt x="12" y="1014"/>
                    </a:lnTo>
                    <a:lnTo>
                      <a:pt x="12" y="1014"/>
                    </a:lnTo>
                    <a:lnTo>
                      <a:pt x="10" y="1018"/>
                    </a:lnTo>
                    <a:lnTo>
                      <a:pt x="4" y="1026"/>
                    </a:lnTo>
                    <a:lnTo>
                      <a:pt x="0" y="1038"/>
                    </a:lnTo>
                    <a:lnTo>
                      <a:pt x="0" y="1046"/>
                    </a:lnTo>
                    <a:lnTo>
                      <a:pt x="0" y="1054"/>
                    </a:lnTo>
                    <a:lnTo>
                      <a:pt x="0" y="1054"/>
                    </a:lnTo>
                    <a:lnTo>
                      <a:pt x="16" y="1104"/>
                    </a:lnTo>
                    <a:lnTo>
                      <a:pt x="24" y="1130"/>
                    </a:lnTo>
                    <a:lnTo>
                      <a:pt x="34" y="1150"/>
                    </a:lnTo>
                    <a:lnTo>
                      <a:pt x="34" y="1150"/>
                    </a:lnTo>
                    <a:lnTo>
                      <a:pt x="42" y="1162"/>
                    </a:lnTo>
                    <a:lnTo>
                      <a:pt x="52" y="1170"/>
                    </a:lnTo>
                    <a:lnTo>
                      <a:pt x="62" y="1174"/>
                    </a:lnTo>
                    <a:lnTo>
                      <a:pt x="70" y="1178"/>
                    </a:lnTo>
                    <a:lnTo>
                      <a:pt x="70" y="1178"/>
                    </a:lnTo>
                    <a:lnTo>
                      <a:pt x="78" y="1180"/>
                    </a:lnTo>
                    <a:lnTo>
                      <a:pt x="86" y="1182"/>
                    </a:lnTo>
                    <a:lnTo>
                      <a:pt x="92" y="1182"/>
                    </a:lnTo>
                    <a:lnTo>
                      <a:pt x="92" y="1182"/>
                    </a:lnTo>
                    <a:lnTo>
                      <a:pt x="92" y="1184"/>
                    </a:lnTo>
                    <a:lnTo>
                      <a:pt x="92" y="1188"/>
                    </a:lnTo>
                    <a:lnTo>
                      <a:pt x="94" y="1196"/>
                    </a:lnTo>
                    <a:lnTo>
                      <a:pt x="102" y="1202"/>
                    </a:lnTo>
                    <a:lnTo>
                      <a:pt x="102" y="1202"/>
                    </a:lnTo>
                    <a:lnTo>
                      <a:pt x="112" y="1208"/>
                    </a:lnTo>
                    <a:lnTo>
                      <a:pt x="122" y="1210"/>
                    </a:lnTo>
                    <a:lnTo>
                      <a:pt x="132" y="1212"/>
                    </a:lnTo>
                    <a:lnTo>
                      <a:pt x="132" y="1212"/>
                    </a:lnTo>
                    <a:lnTo>
                      <a:pt x="130" y="1216"/>
                    </a:lnTo>
                    <a:lnTo>
                      <a:pt x="130" y="1230"/>
                    </a:lnTo>
                    <a:lnTo>
                      <a:pt x="132" y="1248"/>
                    </a:lnTo>
                    <a:lnTo>
                      <a:pt x="136" y="1258"/>
                    </a:lnTo>
                    <a:lnTo>
                      <a:pt x="140" y="1270"/>
                    </a:lnTo>
                    <a:lnTo>
                      <a:pt x="140" y="1270"/>
                    </a:lnTo>
                    <a:lnTo>
                      <a:pt x="156" y="1306"/>
                    </a:lnTo>
                    <a:lnTo>
                      <a:pt x="164" y="1320"/>
                    </a:lnTo>
                    <a:lnTo>
                      <a:pt x="176" y="1342"/>
                    </a:lnTo>
                    <a:lnTo>
                      <a:pt x="176" y="1342"/>
                    </a:lnTo>
                    <a:lnTo>
                      <a:pt x="190" y="1364"/>
                    </a:lnTo>
                    <a:lnTo>
                      <a:pt x="200" y="1384"/>
                    </a:lnTo>
                    <a:lnTo>
                      <a:pt x="210" y="1402"/>
                    </a:lnTo>
                    <a:lnTo>
                      <a:pt x="222" y="1420"/>
                    </a:lnTo>
                    <a:lnTo>
                      <a:pt x="222" y="1420"/>
                    </a:lnTo>
                    <a:lnTo>
                      <a:pt x="234" y="1434"/>
                    </a:lnTo>
                    <a:lnTo>
                      <a:pt x="244" y="1444"/>
                    </a:lnTo>
                    <a:lnTo>
                      <a:pt x="248" y="1448"/>
                    </a:lnTo>
                    <a:lnTo>
                      <a:pt x="250" y="1452"/>
                    </a:lnTo>
                    <a:lnTo>
                      <a:pt x="250" y="1458"/>
                    </a:lnTo>
                    <a:lnTo>
                      <a:pt x="250" y="1464"/>
                    </a:lnTo>
                    <a:lnTo>
                      <a:pt x="250" y="1464"/>
                    </a:lnTo>
                    <a:lnTo>
                      <a:pt x="246" y="1476"/>
                    </a:lnTo>
                    <a:lnTo>
                      <a:pt x="244" y="1488"/>
                    </a:lnTo>
                    <a:lnTo>
                      <a:pt x="242" y="1498"/>
                    </a:lnTo>
                    <a:lnTo>
                      <a:pt x="246" y="1512"/>
                    </a:lnTo>
                    <a:lnTo>
                      <a:pt x="246" y="1512"/>
                    </a:lnTo>
                    <a:lnTo>
                      <a:pt x="252" y="1526"/>
                    </a:lnTo>
                    <a:lnTo>
                      <a:pt x="256" y="1536"/>
                    </a:lnTo>
                    <a:lnTo>
                      <a:pt x="260" y="1540"/>
                    </a:lnTo>
                    <a:lnTo>
                      <a:pt x="264" y="1542"/>
                    </a:lnTo>
                    <a:lnTo>
                      <a:pt x="268" y="1544"/>
                    </a:lnTo>
                    <a:lnTo>
                      <a:pt x="276" y="1544"/>
                    </a:lnTo>
                    <a:lnTo>
                      <a:pt x="276" y="1544"/>
                    </a:lnTo>
                    <a:lnTo>
                      <a:pt x="284" y="1542"/>
                    </a:lnTo>
                    <a:lnTo>
                      <a:pt x="292" y="1540"/>
                    </a:lnTo>
                    <a:lnTo>
                      <a:pt x="304" y="1530"/>
                    </a:lnTo>
                    <a:lnTo>
                      <a:pt x="312" y="1522"/>
                    </a:lnTo>
                    <a:lnTo>
                      <a:pt x="316" y="1516"/>
                    </a:lnTo>
                    <a:lnTo>
                      <a:pt x="316" y="1516"/>
                    </a:lnTo>
                    <a:lnTo>
                      <a:pt x="316" y="1516"/>
                    </a:lnTo>
                    <a:lnTo>
                      <a:pt x="318" y="1520"/>
                    </a:lnTo>
                    <a:lnTo>
                      <a:pt x="318" y="1528"/>
                    </a:lnTo>
                    <a:lnTo>
                      <a:pt x="316" y="1540"/>
                    </a:lnTo>
                    <a:lnTo>
                      <a:pt x="316" y="1540"/>
                    </a:lnTo>
                    <a:lnTo>
                      <a:pt x="312" y="1570"/>
                    </a:lnTo>
                    <a:lnTo>
                      <a:pt x="308" y="1592"/>
                    </a:lnTo>
                    <a:lnTo>
                      <a:pt x="308" y="1592"/>
                    </a:lnTo>
                    <a:lnTo>
                      <a:pt x="304" y="1606"/>
                    </a:lnTo>
                    <a:lnTo>
                      <a:pt x="300" y="1628"/>
                    </a:lnTo>
                    <a:lnTo>
                      <a:pt x="300" y="1628"/>
                    </a:lnTo>
                    <a:lnTo>
                      <a:pt x="298" y="1644"/>
                    </a:lnTo>
                    <a:lnTo>
                      <a:pt x="294" y="1656"/>
                    </a:lnTo>
                    <a:lnTo>
                      <a:pt x="292" y="1664"/>
                    </a:lnTo>
                    <a:lnTo>
                      <a:pt x="292" y="1670"/>
                    </a:lnTo>
                    <a:lnTo>
                      <a:pt x="292" y="1670"/>
                    </a:lnTo>
                    <a:lnTo>
                      <a:pt x="292" y="1674"/>
                    </a:lnTo>
                    <a:lnTo>
                      <a:pt x="290" y="1678"/>
                    </a:lnTo>
                    <a:lnTo>
                      <a:pt x="288" y="1686"/>
                    </a:lnTo>
                    <a:lnTo>
                      <a:pt x="284" y="1696"/>
                    </a:lnTo>
                    <a:lnTo>
                      <a:pt x="284" y="1696"/>
                    </a:lnTo>
                    <a:lnTo>
                      <a:pt x="270" y="1758"/>
                    </a:lnTo>
                    <a:lnTo>
                      <a:pt x="270" y="1758"/>
                    </a:lnTo>
                    <a:lnTo>
                      <a:pt x="264" y="1784"/>
                    </a:lnTo>
                    <a:lnTo>
                      <a:pt x="260" y="1810"/>
                    </a:lnTo>
                    <a:lnTo>
                      <a:pt x="252" y="1870"/>
                    </a:lnTo>
                    <a:lnTo>
                      <a:pt x="252" y="1870"/>
                    </a:lnTo>
                    <a:lnTo>
                      <a:pt x="246" y="1906"/>
                    </a:lnTo>
                    <a:lnTo>
                      <a:pt x="242" y="1948"/>
                    </a:lnTo>
                    <a:lnTo>
                      <a:pt x="238" y="1994"/>
                    </a:lnTo>
                    <a:lnTo>
                      <a:pt x="238" y="1994"/>
                    </a:lnTo>
                    <a:lnTo>
                      <a:pt x="238" y="2000"/>
                    </a:lnTo>
                    <a:lnTo>
                      <a:pt x="236" y="2004"/>
                    </a:lnTo>
                    <a:lnTo>
                      <a:pt x="234" y="2006"/>
                    </a:lnTo>
                    <a:lnTo>
                      <a:pt x="234" y="2006"/>
                    </a:lnTo>
                    <a:lnTo>
                      <a:pt x="224" y="2010"/>
                    </a:lnTo>
                    <a:lnTo>
                      <a:pt x="220" y="2012"/>
                    </a:lnTo>
                    <a:lnTo>
                      <a:pt x="218" y="2016"/>
                    </a:lnTo>
                    <a:lnTo>
                      <a:pt x="218" y="2016"/>
                    </a:lnTo>
                    <a:lnTo>
                      <a:pt x="216" y="2026"/>
                    </a:lnTo>
                    <a:lnTo>
                      <a:pt x="214" y="2030"/>
                    </a:lnTo>
                    <a:lnTo>
                      <a:pt x="210" y="2036"/>
                    </a:lnTo>
                    <a:lnTo>
                      <a:pt x="210" y="2036"/>
                    </a:lnTo>
                    <a:lnTo>
                      <a:pt x="200" y="2048"/>
                    </a:lnTo>
                    <a:lnTo>
                      <a:pt x="196" y="2054"/>
                    </a:lnTo>
                    <a:lnTo>
                      <a:pt x="198" y="2060"/>
                    </a:lnTo>
                    <a:lnTo>
                      <a:pt x="198" y="2060"/>
                    </a:lnTo>
                    <a:lnTo>
                      <a:pt x="200" y="2066"/>
                    </a:lnTo>
                    <a:lnTo>
                      <a:pt x="204" y="2072"/>
                    </a:lnTo>
                    <a:lnTo>
                      <a:pt x="218" y="2086"/>
                    </a:lnTo>
                    <a:lnTo>
                      <a:pt x="234" y="2100"/>
                    </a:lnTo>
                    <a:lnTo>
                      <a:pt x="234" y="2100"/>
                    </a:lnTo>
                    <a:lnTo>
                      <a:pt x="238" y="2114"/>
                    </a:lnTo>
                    <a:lnTo>
                      <a:pt x="242" y="2142"/>
                    </a:lnTo>
                    <a:lnTo>
                      <a:pt x="242" y="2142"/>
                    </a:lnTo>
                    <a:lnTo>
                      <a:pt x="242" y="2154"/>
                    </a:lnTo>
                    <a:lnTo>
                      <a:pt x="240" y="2160"/>
                    </a:lnTo>
                    <a:lnTo>
                      <a:pt x="236" y="2168"/>
                    </a:lnTo>
                    <a:lnTo>
                      <a:pt x="232" y="2180"/>
                    </a:lnTo>
                    <a:lnTo>
                      <a:pt x="232" y="2180"/>
                    </a:lnTo>
                    <a:lnTo>
                      <a:pt x="226" y="2204"/>
                    </a:lnTo>
                    <a:lnTo>
                      <a:pt x="222" y="2222"/>
                    </a:lnTo>
                    <a:lnTo>
                      <a:pt x="222" y="2222"/>
                    </a:lnTo>
                    <a:lnTo>
                      <a:pt x="222" y="2230"/>
                    </a:lnTo>
                    <a:lnTo>
                      <a:pt x="224" y="2234"/>
                    </a:lnTo>
                    <a:lnTo>
                      <a:pt x="228" y="2238"/>
                    </a:lnTo>
                    <a:lnTo>
                      <a:pt x="228" y="2238"/>
                    </a:lnTo>
                    <a:lnTo>
                      <a:pt x="228" y="2242"/>
                    </a:lnTo>
                    <a:lnTo>
                      <a:pt x="226" y="2252"/>
                    </a:lnTo>
                    <a:lnTo>
                      <a:pt x="228" y="2264"/>
                    </a:lnTo>
                    <a:lnTo>
                      <a:pt x="230" y="2270"/>
                    </a:lnTo>
                    <a:lnTo>
                      <a:pt x="234" y="2274"/>
                    </a:lnTo>
                    <a:lnTo>
                      <a:pt x="234" y="2274"/>
                    </a:lnTo>
                    <a:lnTo>
                      <a:pt x="242" y="2276"/>
                    </a:lnTo>
                    <a:lnTo>
                      <a:pt x="256" y="2278"/>
                    </a:lnTo>
                    <a:lnTo>
                      <a:pt x="294" y="2278"/>
                    </a:lnTo>
                    <a:lnTo>
                      <a:pt x="336" y="2278"/>
                    </a:lnTo>
                    <a:lnTo>
                      <a:pt x="368" y="2276"/>
                    </a:lnTo>
                    <a:lnTo>
                      <a:pt x="368" y="2276"/>
                    </a:lnTo>
                    <a:lnTo>
                      <a:pt x="388" y="2274"/>
                    </a:lnTo>
                    <a:lnTo>
                      <a:pt x="410" y="2274"/>
                    </a:lnTo>
                    <a:lnTo>
                      <a:pt x="432" y="2274"/>
                    </a:lnTo>
                    <a:lnTo>
                      <a:pt x="456" y="2276"/>
                    </a:lnTo>
                    <a:lnTo>
                      <a:pt x="456" y="2276"/>
                    </a:lnTo>
                    <a:lnTo>
                      <a:pt x="480" y="2278"/>
                    </a:lnTo>
                    <a:lnTo>
                      <a:pt x="504" y="2280"/>
                    </a:lnTo>
                    <a:lnTo>
                      <a:pt x="538" y="2278"/>
                    </a:lnTo>
                    <a:lnTo>
                      <a:pt x="538" y="2278"/>
                    </a:lnTo>
                    <a:lnTo>
                      <a:pt x="548" y="2278"/>
                    </a:lnTo>
                    <a:lnTo>
                      <a:pt x="554" y="2276"/>
                    </a:lnTo>
                    <a:lnTo>
                      <a:pt x="560" y="2274"/>
                    </a:lnTo>
                    <a:lnTo>
                      <a:pt x="564" y="2266"/>
                    </a:lnTo>
                    <a:lnTo>
                      <a:pt x="564" y="2266"/>
                    </a:lnTo>
                    <a:lnTo>
                      <a:pt x="570" y="2254"/>
                    </a:lnTo>
                    <a:lnTo>
                      <a:pt x="572" y="2246"/>
                    </a:lnTo>
                    <a:lnTo>
                      <a:pt x="570" y="2242"/>
                    </a:lnTo>
                    <a:lnTo>
                      <a:pt x="568" y="2238"/>
                    </a:lnTo>
                    <a:lnTo>
                      <a:pt x="566" y="2238"/>
                    </a:lnTo>
                    <a:lnTo>
                      <a:pt x="562" y="2236"/>
                    </a:lnTo>
                    <a:lnTo>
                      <a:pt x="562" y="2236"/>
                    </a:lnTo>
                    <a:lnTo>
                      <a:pt x="548" y="2236"/>
                    </a:lnTo>
                    <a:lnTo>
                      <a:pt x="534" y="2236"/>
                    </a:lnTo>
                    <a:lnTo>
                      <a:pt x="518" y="2232"/>
                    </a:lnTo>
                    <a:lnTo>
                      <a:pt x="512" y="2230"/>
                    </a:lnTo>
                    <a:lnTo>
                      <a:pt x="506" y="2226"/>
                    </a:lnTo>
                    <a:lnTo>
                      <a:pt x="506" y="2226"/>
                    </a:lnTo>
                    <a:lnTo>
                      <a:pt x="486" y="2210"/>
                    </a:lnTo>
                    <a:lnTo>
                      <a:pt x="474" y="2202"/>
                    </a:lnTo>
                    <a:lnTo>
                      <a:pt x="462" y="2194"/>
                    </a:lnTo>
                    <a:lnTo>
                      <a:pt x="462" y="2194"/>
                    </a:lnTo>
                    <a:lnTo>
                      <a:pt x="454" y="2190"/>
                    </a:lnTo>
                    <a:lnTo>
                      <a:pt x="452" y="2188"/>
                    </a:lnTo>
                    <a:lnTo>
                      <a:pt x="446" y="2178"/>
                    </a:lnTo>
                    <a:lnTo>
                      <a:pt x="446" y="2178"/>
                    </a:lnTo>
                    <a:lnTo>
                      <a:pt x="442" y="2172"/>
                    </a:lnTo>
                    <a:lnTo>
                      <a:pt x="438" y="2166"/>
                    </a:lnTo>
                    <a:lnTo>
                      <a:pt x="432" y="2152"/>
                    </a:lnTo>
                    <a:lnTo>
                      <a:pt x="428" y="2136"/>
                    </a:lnTo>
                    <a:lnTo>
                      <a:pt x="428" y="2136"/>
                    </a:lnTo>
                    <a:lnTo>
                      <a:pt x="430" y="2136"/>
                    </a:lnTo>
                    <a:lnTo>
                      <a:pt x="434" y="2136"/>
                    </a:lnTo>
                    <a:lnTo>
                      <a:pt x="436" y="2132"/>
                    </a:lnTo>
                    <a:lnTo>
                      <a:pt x="436" y="2132"/>
                    </a:lnTo>
                    <a:lnTo>
                      <a:pt x="434" y="2118"/>
                    </a:lnTo>
                    <a:lnTo>
                      <a:pt x="432" y="2112"/>
                    </a:lnTo>
                    <a:lnTo>
                      <a:pt x="432" y="2112"/>
                    </a:lnTo>
                    <a:lnTo>
                      <a:pt x="436" y="2104"/>
                    </a:lnTo>
                    <a:lnTo>
                      <a:pt x="446" y="2082"/>
                    </a:lnTo>
                    <a:lnTo>
                      <a:pt x="446" y="2082"/>
                    </a:lnTo>
                    <a:lnTo>
                      <a:pt x="452" y="2070"/>
                    </a:lnTo>
                    <a:lnTo>
                      <a:pt x="458" y="2064"/>
                    </a:lnTo>
                    <a:lnTo>
                      <a:pt x="466" y="2058"/>
                    </a:lnTo>
                    <a:lnTo>
                      <a:pt x="472" y="2052"/>
                    </a:lnTo>
                    <a:lnTo>
                      <a:pt x="472" y="2052"/>
                    </a:lnTo>
                    <a:lnTo>
                      <a:pt x="480" y="2044"/>
                    </a:lnTo>
                    <a:lnTo>
                      <a:pt x="488" y="2032"/>
                    </a:lnTo>
                    <a:lnTo>
                      <a:pt x="506" y="2000"/>
                    </a:lnTo>
                    <a:lnTo>
                      <a:pt x="506" y="2000"/>
                    </a:lnTo>
                    <a:lnTo>
                      <a:pt x="544" y="1938"/>
                    </a:lnTo>
                    <a:lnTo>
                      <a:pt x="590" y="1864"/>
                    </a:lnTo>
                    <a:lnTo>
                      <a:pt x="590" y="1864"/>
                    </a:lnTo>
                    <a:lnTo>
                      <a:pt x="648" y="1766"/>
                    </a:lnTo>
                    <a:lnTo>
                      <a:pt x="648" y="1766"/>
                    </a:lnTo>
                    <a:lnTo>
                      <a:pt x="676" y="1722"/>
                    </a:lnTo>
                    <a:lnTo>
                      <a:pt x="702" y="1688"/>
                    </a:lnTo>
                    <a:lnTo>
                      <a:pt x="702" y="1688"/>
                    </a:lnTo>
                    <a:lnTo>
                      <a:pt x="716" y="1668"/>
                    </a:lnTo>
                    <a:lnTo>
                      <a:pt x="734" y="1642"/>
                    </a:lnTo>
                    <a:lnTo>
                      <a:pt x="748" y="1616"/>
                    </a:lnTo>
                    <a:lnTo>
                      <a:pt x="754" y="1606"/>
                    </a:lnTo>
                    <a:lnTo>
                      <a:pt x="756" y="1596"/>
                    </a:lnTo>
                    <a:lnTo>
                      <a:pt x="756" y="1596"/>
                    </a:lnTo>
                    <a:lnTo>
                      <a:pt x="754" y="1584"/>
                    </a:lnTo>
                    <a:lnTo>
                      <a:pt x="750" y="1566"/>
                    </a:lnTo>
                    <a:lnTo>
                      <a:pt x="742" y="1526"/>
                    </a:lnTo>
                    <a:lnTo>
                      <a:pt x="722" y="1452"/>
                    </a:lnTo>
                    <a:lnTo>
                      <a:pt x="722" y="1452"/>
                    </a:lnTo>
                    <a:lnTo>
                      <a:pt x="714" y="1426"/>
                    </a:lnTo>
                    <a:lnTo>
                      <a:pt x="704" y="1398"/>
                    </a:lnTo>
                    <a:lnTo>
                      <a:pt x="686" y="1342"/>
                    </a:lnTo>
                    <a:lnTo>
                      <a:pt x="686" y="1342"/>
                    </a:lnTo>
                    <a:lnTo>
                      <a:pt x="678" y="1316"/>
                    </a:lnTo>
                    <a:lnTo>
                      <a:pt x="668" y="1294"/>
                    </a:lnTo>
                    <a:lnTo>
                      <a:pt x="658" y="1276"/>
                    </a:lnTo>
                    <a:lnTo>
                      <a:pt x="658" y="1276"/>
                    </a:lnTo>
                    <a:lnTo>
                      <a:pt x="664" y="1240"/>
                    </a:lnTo>
                    <a:lnTo>
                      <a:pt x="664" y="1240"/>
                    </a:lnTo>
                    <a:lnTo>
                      <a:pt x="664" y="1228"/>
                    </a:lnTo>
                    <a:lnTo>
                      <a:pt x="664" y="1218"/>
                    </a:lnTo>
                    <a:lnTo>
                      <a:pt x="662" y="1200"/>
                    </a:lnTo>
                    <a:lnTo>
                      <a:pt x="662" y="1200"/>
                    </a:lnTo>
                    <a:lnTo>
                      <a:pt x="662" y="1190"/>
                    </a:lnTo>
                    <a:lnTo>
                      <a:pt x="658" y="1180"/>
                    </a:lnTo>
                    <a:lnTo>
                      <a:pt x="650" y="1152"/>
                    </a:lnTo>
                    <a:lnTo>
                      <a:pt x="650" y="1152"/>
                    </a:lnTo>
                    <a:lnTo>
                      <a:pt x="630" y="1104"/>
                    </a:lnTo>
                    <a:lnTo>
                      <a:pt x="630" y="1104"/>
                    </a:lnTo>
                    <a:lnTo>
                      <a:pt x="618" y="1062"/>
                    </a:lnTo>
                    <a:lnTo>
                      <a:pt x="612" y="1044"/>
                    </a:lnTo>
                    <a:lnTo>
                      <a:pt x="604" y="1028"/>
                    </a:lnTo>
                    <a:lnTo>
                      <a:pt x="604" y="1028"/>
                    </a:lnTo>
                    <a:lnTo>
                      <a:pt x="590" y="998"/>
                    </a:lnTo>
                    <a:lnTo>
                      <a:pt x="582" y="984"/>
                    </a:lnTo>
                    <a:lnTo>
                      <a:pt x="588" y="964"/>
                    </a:lnTo>
                    <a:lnTo>
                      <a:pt x="580" y="958"/>
                    </a:lnTo>
                    <a:lnTo>
                      <a:pt x="580" y="958"/>
                    </a:lnTo>
                    <a:lnTo>
                      <a:pt x="582" y="956"/>
                    </a:lnTo>
                    <a:lnTo>
                      <a:pt x="584" y="952"/>
                    </a:lnTo>
                    <a:lnTo>
                      <a:pt x="584" y="948"/>
                    </a:lnTo>
                    <a:lnTo>
                      <a:pt x="584" y="948"/>
                    </a:lnTo>
                    <a:lnTo>
                      <a:pt x="586" y="932"/>
                    </a:lnTo>
                    <a:lnTo>
                      <a:pt x="586" y="932"/>
                    </a:lnTo>
                    <a:lnTo>
                      <a:pt x="592" y="936"/>
                    </a:lnTo>
                    <a:lnTo>
                      <a:pt x="600" y="938"/>
                    </a:lnTo>
                    <a:lnTo>
                      <a:pt x="610" y="940"/>
                    </a:lnTo>
                    <a:lnTo>
                      <a:pt x="610" y="940"/>
                    </a:lnTo>
                    <a:lnTo>
                      <a:pt x="614" y="940"/>
                    </a:lnTo>
                    <a:lnTo>
                      <a:pt x="618" y="938"/>
                    </a:lnTo>
                    <a:lnTo>
                      <a:pt x="624" y="932"/>
                    </a:lnTo>
                    <a:lnTo>
                      <a:pt x="630" y="922"/>
                    </a:lnTo>
                    <a:lnTo>
                      <a:pt x="648" y="924"/>
                    </a:lnTo>
                    <a:lnTo>
                      <a:pt x="648" y="924"/>
                    </a:lnTo>
                    <a:lnTo>
                      <a:pt x="648" y="926"/>
                    </a:lnTo>
                    <a:lnTo>
                      <a:pt x="652" y="930"/>
                    </a:lnTo>
                    <a:lnTo>
                      <a:pt x="656" y="930"/>
                    </a:lnTo>
                    <a:lnTo>
                      <a:pt x="656" y="930"/>
                    </a:lnTo>
                    <a:lnTo>
                      <a:pt x="682" y="938"/>
                    </a:lnTo>
                    <a:lnTo>
                      <a:pt x="686" y="932"/>
                    </a:lnTo>
                    <a:lnTo>
                      <a:pt x="686" y="932"/>
                    </a:lnTo>
                    <a:lnTo>
                      <a:pt x="690" y="936"/>
                    </a:lnTo>
                    <a:lnTo>
                      <a:pt x="698" y="940"/>
                    </a:lnTo>
                    <a:lnTo>
                      <a:pt x="698" y="940"/>
                    </a:lnTo>
                    <a:lnTo>
                      <a:pt x="716" y="944"/>
                    </a:lnTo>
                    <a:lnTo>
                      <a:pt x="716" y="944"/>
                    </a:lnTo>
                    <a:lnTo>
                      <a:pt x="718" y="944"/>
                    </a:lnTo>
                    <a:lnTo>
                      <a:pt x="722" y="942"/>
                    </a:lnTo>
                    <a:lnTo>
                      <a:pt x="722" y="942"/>
                    </a:lnTo>
                    <a:lnTo>
                      <a:pt x="730" y="940"/>
                    </a:lnTo>
                    <a:lnTo>
                      <a:pt x="734" y="936"/>
                    </a:lnTo>
                    <a:lnTo>
                      <a:pt x="734" y="936"/>
                    </a:lnTo>
                    <a:lnTo>
                      <a:pt x="740" y="938"/>
                    </a:lnTo>
                    <a:lnTo>
                      <a:pt x="746" y="944"/>
                    </a:lnTo>
                    <a:lnTo>
                      <a:pt x="746" y="944"/>
                    </a:lnTo>
                    <a:lnTo>
                      <a:pt x="748" y="944"/>
                    </a:lnTo>
                    <a:lnTo>
                      <a:pt x="752" y="946"/>
                    </a:lnTo>
                    <a:lnTo>
                      <a:pt x="758" y="946"/>
                    </a:lnTo>
                    <a:lnTo>
                      <a:pt x="758" y="946"/>
                    </a:lnTo>
                    <a:lnTo>
                      <a:pt x="762" y="948"/>
                    </a:lnTo>
                    <a:lnTo>
                      <a:pt x="764" y="948"/>
                    </a:lnTo>
                    <a:lnTo>
                      <a:pt x="768" y="946"/>
                    </a:lnTo>
                    <a:lnTo>
                      <a:pt x="768" y="946"/>
                    </a:lnTo>
                    <a:lnTo>
                      <a:pt x="778" y="932"/>
                    </a:lnTo>
                    <a:lnTo>
                      <a:pt x="782" y="922"/>
                    </a:lnTo>
                    <a:lnTo>
                      <a:pt x="784" y="908"/>
                    </a:lnTo>
                    <a:lnTo>
                      <a:pt x="784" y="908"/>
                    </a:lnTo>
                    <a:lnTo>
                      <a:pt x="788" y="886"/>
                    </a:lnTo>
                    <a:lnTo>
                      <a:pt x="788" y="878"/>
                    </a:lnTo>
                    <a:lnTo>
                      <a:pt x="788" y="874"/>
                    </a:lnTo>
                    <a:lnTo>
                      <a:pt x="784" y="874"/>
                    </a:lnTo>
                    <a:lnTo>
                      <a:pt x="784" y="874"/>
                    </a:lnTo>
                    <a:close/>
                    <a:moveTo>
                      <a:pt x="270" y="894"/>
                    </a:moveTo>
                    <a:lnTo>
                      <a:pt x="270" y="894"/>
                    </a:lnTo>
                    <a:lnTo>
                      <a:pt x="264" y="916"/>
                    </a:lnTo>
                    <a:lnTo>
                      <a:pt x="258" y="936"/>
                    </a:lnTo>
                    <a:lnTo>
                      <a:pt x="258" y="936"/>
                    </a:lnTo>
                    <a:lnTo>
                      <a:pt x="256" y="940"/>
                    </a:lnTo>
                    <a:lnTo>
                      <a:pt x="254" y="944"/>
                    </a:lnTo>
                    <a:lnTo>
                      <a:pt x="248" y="948"/>
                    </a:lnTo>
                    <a:lnTo>
                      <a:pt x="238" y="952"/>
                    </a:lnTo>
                    <a:lnTo>
                      <a:pt x="238" y="952"/>
                    </a:lnTo>
                    <a:lnTo>
                      <a:pt x="240" y="942"/>
                    </a:lnTo>
                    <a:lnTo>
                      <a:pt x="240" y="916"/>
                    </a:lnTo>
                    <a:lnTo>
                      <a:pt x="240" y="916"/>
                    </a:lnTo>
                    <a:lnTo>
                      <a:pt x="238" y="904"/>
                    </a:lnTo>
                    <a:lnTo>
                      <a:pt x="234" y="896"/>
                    </a:lnTo>
                    <a:lnTo>
                      <a:pt x="228" y="892"/>
                    </a:lnTo>
                    <a:lnTo>
                      <a:pt x="218" y="888"/>
                    </a:lnTo>
                    <a:lnTo>
                      <a:pt x="218" y="888"/>
                    </a:lnTo>
                    <a:lnTo>
                      <a:pt x="206" y="886"/>
                    </a:lnTo>
                    <a:lnTo>
                      <a:pt x="190" y="886"/>
                    </a:lnTo>
                    <a:lnTo>
                      <a:pt x="190" y="886"/>
                    </a:lnTo>
                    <a:lnTo>
                      <a:pt x="190" y="884"/>
                    </a:lnTo>
                    <a:lnTo>
                      <a:pt x="190" y="884"/>
                    </a:lnTo>
                    <a:lnTo>
                      <a:pt x="190" y="870"/>
                    </a:lnTo>
                    <a:lnTo>
                      <a:pt x="194" y="854"/>
                    </a:lnTo>
                    <a:lnTo>
                      <a:pt x="194" y="854"/>
                    </a:lnTo>
                    <a:lnTo>
                      <a:pt x="202" y="854"/>
                    </a:lnTo>
                    <a:lnTo>
                      <a:pt x="212" y="854"/>
                    </a:lnTo>
                    <a:lnTo>
                      <a:pt x="212" y="854"/>
                    </a:lnTo>
                    <a:lnTo>
                      <a:pt x="214" y="844"/>
                    </a:lnTo>
                    <a:lnTo>
                      <a:pt x="218" y="834"/>
                    </a:lnTo>
                    <a:lnTo>
                      <a:pt x="218" y="834"/>
                    </a:lnTo>
                    <a:lnTo>
                      <a:pt x="210" y="832"/>
                    </a:lnTo>
                    <a:lnTo>
                      <a:pt x="210" y="832"/>
                    </a:lnTo>
                    <a:lnTo>
                      <a:pt x="232" y="728"/>
                    </a:lnTo>
                    <a:lnTo>
                      <a:pt x="244" y="676"/>
                    </a:lnTo>
                    <a:lnTo>
                      <a:pt x="258" y="626"/>
                    </a:lnTo>
                    <a:lnTo>
                      <a:pt x="258" y="626"/>
                    </a:lnTo>
                    <a:lnTo>
                      <a:pt x="258" y="628"/>
                    </a:lnTo>
                    <a:lnTo>
                      <a:pt x="258" y="628"/>
                    </a:lnTo>
                    <a:lnTo>
                      <a:pt x="264" y="646"/>
                    </a:lnTo>
                    <a:lnTo>
                      <a:pt x="266" y="656"/>
                    </a:lnTo>
                    <a:lnTo>
                      <a:pt x="268" y="674"/>
                    </a:lnTo>
                    <a:lnTo>
                      <a:pt x="268" y="674"/>
                    </a:lnTo>
                    <a:lnTo>
                      <a:pt x="270" y="708"/>
                    </a:lnTo>
                    <a:lnTo>
                      <a:pt x="272" y="738"/>
                    </a:lnTo>
                    <a:lnTo>
                      <a:pt x="272" y="738"/>
                    </a:lnTo>
                    <a:lnTo>
                      <a:pt x="274" y="760"/>
                    </a:lnTo>
                    <a:lnTo>
                      <a:pt x="270" y="780"/>
                    </a:lnTo>
                    <a:lnTo>
                      <a:pt x="270" y="780"/>
                    </a:lnTo>
                    <a:lnTo>
                      <a:pt x="266" y="800"/>
                    </a:lnTo>
                    <a:lnTo>
                      <a:pt x="264" y="810"/>
                    </a:lnTo>
                    <a:lnTo>
                      <a:pt x="266" y="826"/>
                    </a:lnTo>
                    <a:lnTo>
                      <a:pt x="266" y="826"/>
                    </a:lnTo>
                    <a:lnTo>
                      <a:pt x="270" y="852"/>
                    </a:lnTo>
                    <a:lnTo>
                      <a:pt x="272" y="860"/>
                    </a:lnTo>
                    <a:lnTo>
                      <a:pt x="274" y="868"/>
                    </a:lnTo>
                    <a:lnTo>
                      <a:pt x="274" y="868"/>
                    </a:lnTo>
                    <a:lnTo>
                      <a:pt x="276" y="874"/>
                    </a:lnTo>
                    <a:lnTo>
                      <a:pt x="276" y="878"/>
                    </a:lnTo>
                    <a:lnTo>
                      <a:pt x="270" y="894"/>
                    </a:lnTo>
                    <a:lnTo>
                      <a:pt x="270" y="894"/>
                    </a:lnTo>
                    <a:close/>
                    <a:moveTo>
                      <a:pt x="562" y="1584"/>
                    </a:moveTo>
                    <a:lnTo>
                      <a:pt x="562" y="1584"/>
                    </a:lnTo>
                    <a:lnTo>
                      <a:pt x="562" y="1586"/>
                    </a:lnTo>
                    <a:lnTo>
                      <a:pt x="562" y="1590"/>
                    </a:lnTo>
                    <a:lnTo>
                      <a:pt x="560" y="1592"/>
                    </a:lnTo>
                    <a:lnTo>
                      <a:pt x="562" y="1598"/>
                    </a:lnTo>
                    <a:lnTo>
                      <a:pt x="562" y="1598"/>
                    </a:lnTo>
                    <a:lnTo>
                      <a:pt x="564" y="1608"/>
                    </a:lnTo>
                    <a:lnTo>
                      <a:pt x="562" y="1610"/>
                    </a:lnTo>
                    <a:lnTo>
                      <a:pt x="560" y="1612"/>
                    </a:lnTo>
                    <a:lnTo>
                      <a:pt x="560" y="1612"/>
                    </a:lnTo>
                    <a:lnTo>
                      <a:pt x="558" y="1612"/>
                    </a:lnTo>
                    <a:lnTo>
                      <a:pt x="554" y="1610"/>
                    </a:lnTo>
                    <a:lnTo>
                      <a:pt x="548" y="1610"/>
                    </a:lnTo>
                    <a:lnTo>
                      <a:pt x="542" y="1610"/>
                    </a:lnTo>
                    <a:lnTo>
                      <a:pt x="542" y="1610"/>
                    </a:lnTo>
                    <a:lnTo>
                      <a:pt x="538" y="1614"/>
                    </a:lnTo>
                    <a:lnTo>
                      <a:pt x="536" y="1618"/>
                    </a:lnTo>
                    <a:lnTo>
                      <a:pt x="538" y="1630"/>
                    </a:lnTo>
                    <a:lnTo>
                      <a:pt x="538" y="1630"/>
                    </a:lnTo>
                    <a:lnTo>
                      <a:pt x="538" y="1634"/>
                    </a:lnTo>
                    <a:lnTo>
                      <a:pt x="534" y="1636"/>
                    </a:lnTo>
                    <a:lnTo>
                      <a:pt x="524" y="1642"/>
                    </a:lnTo>
                    <a:lnTo>
                      <a:pt x="524" y="1642"/>
                    </a:lnTo>
                    <a:lnTo>
                      <a:pt x="516" y="1648"/>
                    </a:lnTo>
                    <a:lnTo>
                      <a:pt x="500" y="1662"/>
                    </a:lnTo>
                    <a:lnTo>
                      <a:pt x="500" y="1662"/>
                    </a:lnTo>
                    <a:lnTo>
                      <a:pt x="484" y="1680"/>
                    </a:lnTo>
                    <a:lnTo>
                      <a:pt x="480" y="1688"/>
                    </a:lnTo>
                    <a:lnTo>
                      <a:pt x="480" y="1688"/>
                    </a:lnTo>
                    <a:lnTo>
                      <a:pt x="478" y="1676"/>
                    </a:lnTo>
                    <a:lnTo>
                      <a:pt x="480" y="1668"/>
                    </a:lnTo>
                    <a:lnTo>
                      <a:pt x="482" y="1660"/>
                    </a:lnTo>
                    <a:lnTo>
                      <a:pt x="482" y="1660"/>
                    </a:lnTo>
                    <a:lnTo>
                      <a:pt x="488" y="1646"/>
                    </a:lnTo>
                    <a:lnTo>
                      <a:pt x="496" y="1626"/>
                    </a:lnTo>
                    <a:lnTo>
                      <a:pt x="496" y="1626"/>
                    </a:lnTo>
                    <a:lnTo>
                      <a:pt x="498" y="1616"/>
                    </a:lnTo>
                    <a:lnTo>
                      <a:pt x="498" y="1606"/>
                    </a:lnTo>
                    <a:lnTo>
                      <a:pt x="498" y="1596"/>
                    </a:lnTo>
                    <a:lnTo>
                      <a:pt x="500" y="1580"/>
                    </a:lnTo>
                    <a:lnTo>
                      <a:pt x="500" y="1580"/>
                    </a:lnTo>
                    <a:lnTo>
                      <a:pt x="502" y="1548"/>
                    </a:lnTo>
                    <a:lnTo>
                      <a:pt x="504" y="1514"/>
                    </a:lnTo>
                    <a:lnTo>
                      <a:pt x="504" y="1514"/>
                    </a:lnTo>
                    <a:lnTo>
                      <a:pt x="514" y="1454"/>
                    </a:lnTo>
                    <a:lnTo>
                      <a:pt x="514" y="1454"/>
                    </a:lnTo>
                    <a:lnTo>
                      <a:pt x="518" y="1464"/>
                    </a:lnTo>
                    <a:lnTo>
                      <a:pt x="522" y="1474"/>
                    </a:lnTo>
                    <a:lnTo>
                      <a:pt x="526" y="1486"/>
                    </a:lnTo>
                    <a:lnTo>
                      <a:pt x="526" y="1486"/>
                    </a:lnTo>
                    <a:lnTo>
                      <a:pt x="528" y="1496"/>
                    </a:lnTo>
                    <a:lnTo>
                      <a:pt x="532" y="1502"/>
                    </a:lnTo>
                    <a:lnTo>
                      <a:pt x="536" y="1506"/>
                    </a:lnTo>
                    <a:lnTo>
                      <a:pt x="540" y="1510"/>
                    </a:lnTo>
                    <a:lnTo>
                      <a:pt x="540" y="1510"/>
                    </a:lnTo>
                    <a:lnTo>
                      <a:pt x="544" y="1522"/>
                    </a:lnTo>
                    <a:lnTo>
                      <a:pt x="548" y="1526"/>
                    </a:lnTo>
                    <a:lnTo>
                      <a:pt x="552" y="1530"/>
                    </a:lnTo>
                    <a:lnTo>
                      <a:pt x="552" y="1530"/>
                    </a:lnTo>
                    <a:lnTo>
                      <a:pt x="556" y="1532"/>
                    </a:lnTo>
                    <a:lnTo>
                      <a:pt x="558" y="1538"/>
                    </a:lnTo>
                    <a:lnTo>
                      <a:pt x="562" y="1552"/>
                    </a:lnTo>
                    <a:lnTo>
                      <a:pt x="562" y="1552"/>
                    </a:lnTo>
                    <a:lnTo>
                      <a:pt x="564" y="1562"/>
                    </a:lnTo>
                    <a:lnTo>
                      <a:pt x="564" y="1566"/>
                    </a:lnTo>
                    <a:lnTo>
                      <a:pt x="560" y="1568"/>
                    </a:lnTo>
                    <a:lnTo>
                      <a:pt x="560" y="1568"/>
                    </a:lnTo>
                    <a:lnTo>
                      <a:pt x="558" y="1570"/>
                    </a:lnTo>
                    <a:lnTo>
                      <a:pt x="556" y="1570"/>
                    </a:lnTo>
                    <a:lnTo>
                      <a:pt x="558" y="1576"/>
                    </a:lnTo>
                    <a:lnTo>
                      <a:pt x="562" y="1584"/>
                    </a:lnTo>
                    <a:lnTo>
                      <a:pt x="562" y="1584"/>
                    </a:lnTo>
                    <a:close/>
                    <a:moveTo>
                      <a:pt x="584" y="792"/>
                    </a:moveTo>
                    <a:lnTo>
                      <a:pt x="584" y="792"/>
                    </a:lnTo>
                    <a:lnTo>
                      <a:pt x="580" y="794"/>
                    </a:lnTo>
                    <a:lnTo>
                      <a:pt x="574" y="798"/>
                    </a:lnTo>
                    <a:lnTo>
                      <a:pt x="570" y="804"/>
                    </a:lnTo>
                    <a:lnTo>
                      <a:pt x="570" y="804"/>
                    </a:lnTo>
                    <a:lnTo>
                      <a:pt x="564" y="816"/>
                    </a:lnTo>
                    <a:lnTo>
                      <a:pt x="562" y="830"/>
                    </a:lnTo>
                    <a:lnTo>
                      <a:pt x="562" y="830"/>
                    </a:lnTo>
                    <a:lnTo>
                      <a:pt x="558" y="842"/>
                    </a:lnTo>
                    <a:lnTo>
                      <a:pt x="556" y="846"/>
                    </a:lnTo>
                    <a:lnTo>
                      <a:pt x="556" y="846"/>
                    </a:lnTo>
                    <a:lnTo>
                      <a:pt x="548" y="830"/>
                    </a:lnTo>
                    <a:lnTo>
                      <a:pt x="548" y="830"/>
                    </a:lnTo>
                    <a:lnTo>
                      <a:pt x="540" y="804"/>
                    </a:lnTo>
                    <a:lnTo>
                      <a:pt x="540" y="804"/>
                    </a:lnTo>
                    <a:lnTo>
                      <a:pt x="544" y="800"/>
                    </a:lnTo>
                    <a:lnTo>
                      <a:pt x="546" y="794"/>
                    </a:lnTo>
                    <a:lnTo>
                      <a:pt x="546" y="786"/>
                    </a:lnTo>
                    <a:lnTo>
                      <a:pt x="546" y="786"/>
                    </a:lnTo>
                    <a:lnTo>
                      <a:pt x="546" y="782"/>
                    </a:lnTo>
                    <a:lnTo>
                      <a:pt x="542" y="778"/>
                    </a:lnTo>
                    <a:lnTo>
                      <a:pt x="540" y="772"/>
                    </a:lnTo>
                    <a:lnTo>
                      <a:pt x="538" y="764"/>
                    </a:lnTo>
                    <a:lnTo>
                      <a:pt x="538" y="764"/>
                    </a:lnTo>
                    <a:lnTo>
                      <a:pt x="536" y="750"/>
                    </a:lnTo>
                    <a:lnTo>
                      <a:pt x="536" y="746"/>
                    </a:lnTo>
                    <a:lnTo>
                      <a:pt x="538" y="738"/>
                    </a:lnTo>
                    <a:lnTo>
                      <a:pt x="538" y="738"/>
                    </a:lnTo>
                    <a:lnTo>
                      <a:pt x="542" y="724"/>
                    </a:lnTo>
                    <a:lnTo>
                      <a:pt x="544" y="722"/>
                    </a:lnTo>
                    <a:lnTo>
                      <a:pt x="544" y="722"/>
                    </a:lnTo>
                    <a:lnTo>
                      <a:pt x="544" y="722"/>
                    </a:lnTo>
                    <a:lnTo>
                      <a:pt x="550" y="720"/>
                    </a:lnTo>
                    <a:lnTo>
                      <a:pt x="558" y="712"/>
                    </a:lnTo>
                    <a:lnTo>
                      <a:pt x="558" y="712"/>
                    </a:lnTo>
                    <a:lnTo>
                      <a:pt x="564" y="706"/>
                    </a:lnTo>
                    <a:lnTo>
                      <a:pt x="570" y="700"/>
                    </a:lnTo>
                    <a:lnTo>
                      <a:pt x="574" y="694"/>
                    </a:lnTo>
                    <a:lnTo>
                      <a:pt x="574" y="694"/>
                    </a:lnTo>
                    <a:lnTo>
                      <a:pt x="580" y="722"/>
                    </a:lnTo>
                    <a:lnTo>
                      <a:pt x="580" y="722"/>
                    </a:lnTo>
                    <a:lnTo>
                      <a:pt x="584" y="734"/>
                    </a:lnTo>
                    <a:lnTo>
                      <a:pt x="588" y="744"/>
                    </a:lnTo>
                    <a:lnTo>
                      <a:pt x="588" y="744"/>
                    </a:lnTo>
                    <a:lnTo>
                      <a:pt x="598" y="784"/>
                    </a:lnTo>
                    <a:lnTo>
                      <a:pt x="584" y="792"/>
                    </a:lnTo>
                    <a:close/>
                    <a:moveTo>
                      <a:pt x="610" y="760"/>
                    </a:moveTo>
                    <a:lnTo>
                      <a:pt x="610" y="760"/>
                    </a:lnTo>
                    <a:lnTo>
                      <a:pt x="602" y="742"/>
                    </a:lnTo>
                    <a:lnTo>
                      <a:pt x="602" y="742"/>
                    </a:lnTo>
                    <a:lnTo>
                      <a:pt x="602" y="734"/>
                    </a:lnTo>
                    <a:lnTo>
                      <a:pt x="602" y="724"/>
                    </a:lnTo>
                    <a:lnTo>
                      <a:pt x="602" y="724"/>
                    </a:lnTo>
                    <a:lnTo>
                      <a:pt x="596" y="712"/>
                    </a:lnTo>
                    <a:lnTo>
                      <a:pt x="590" y="694"/>
                    </a:lnTo>
                    <a:lnTo>
                      <a:pt x="590" y="694"/>
                    </a:lnTo>
                    <a:lnTo>
                      <a:pt x="586" y="682"/>
                    </a:lnTo>
                    <a:lnTo>
                      <a:pt x="588" y="680"/>
                    </a:lnTo>
                    <a:lnTo>
                      <a:pt x="588" y="680"/>
                    </a:lnTo>
                    <a:lnTo>
                      <a:pt x="592" y="672"/>
                    </a:lnTo>
                    <a:lnTo>
                      <a:pt x="596" y="662"/>
                    </a:lnTo>
                    <a:lnTo>
                      <a:pt x="596" y="662"/>
                    </a:lnTo>
                    <a:lnTo>
                      <a:pt x="602" y="650"/>
                    </a:lnTo>
                    <a:lnTo>
                      <a:pt x="602" y="650"/>
                    </a:lnTo>
                    <a:lnTo>
                      <a:pt x="606" y="682"/>
                    </a:lnTo>
                    <a:lnTo>
                      <a:pt x="606" y="682"/>
                    </a:lnTo>
                    <a:lnTo>
                      <a:pt x="610" y="728"/>
                    </a:lnTo>
                    <a:lnTo>
                      <a:pt x="610" y="728"/>
                    </a:lnTo>
                    <a:lnTo>
                      <a:pt x="610" y="750"/>
                    </a:lnTo>
                    <a:lnTo>
                      <a:pt x="610" y="760"/>
                    </a:lnTo>
                    <a:lnTo>
                      <a:pt x="610" y="7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12542" tIns="56271" rIns="112542" bIns="56271" numCol="1" anchor="t" anchorCtr="0" compatLnSpc="1">
                <a:prstTxWarp prst="textNoShape">
                  <a:avLst/>
                </a:prstTxWarp>
                <a:scene3d>
                  <a:camera prst="orthographicFront"/>
                  <a:lightRig rig="threePt" dir="t"/>
                </a:scene3d>
                <a:sp3d>
                  <a:bevelT w="1270" h="1270"/>
                </a:sp3d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21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1356603" y="2814067"/>
                <a:ext cx="209061" cy="389250"/>
              </a:xfrm>
              <a:custGeom>
                <a:avLst/>
                <a:gdLst>
                  <a:gd name="T0" fmla="*/ 820 w 840"/>
                  <a:gd name="T1" fmla="*/ 680 h 1564"/>
                  <a:gd name="T2" fmla="*/ 754 w 840"/>
                  <a:gd name="T3" fmla="*/ 614 h 1564"/>
                  <a:gd name="T4" fmla="*/ 710 w 840"/>
                  <a:gd name="T5" fmla="*/ 550 h 1564"/>
                  <a:gd name="T6" fmla="*/ 662 w 840"/>
                  <a:gd name="T7" fmla="*/ 442 h 1564"/>
                  <a:gd name="T8" fmla="*/ 566 w 840"/>
                  <a:gd name="T9" fmla="*/ 340 h 1564"/>
                  <a:gd name="T10" fmla="*/ 528 w 840"/>
                  <a:gd name="T11" fmla="*/ 248 h 1564"/>
                  <a:gd name="T12" fmla="*/ 568 w 840"/>
                  <a:gd name="T13" fmla="*/ 204 h 1564"/>
                  <a:gd name="T14" fmla="*/ 578 w 840"/>
                  <a:gd name="T15" fmla="*/ 146 h 1564"/>
                  <a:gd name="T16" fmla="*/ 542 w 840"/>
                  <a:gd name="T17" fmla="*/ 44 h 1564"/>
                  <a:gd name="T18" fmla="*/ 494 w 840"/>
                  <a:gd name="T19" fmla="*/ 18 h 1564"/>
                  <a:gd name="T20" fmla="*/ 442 w 840"/>
                  <a:gd name="T21" fmla="*/ 2 h 1564"/>
                  <a:gd name="T22" fmla="*/ 402 w 840"/>
                  <a:gd name="T23" fmla="*/ 26 h 1564"/>
                  <a:gd name="T24" fmla="*/ 364 w 840"/>
                  <a:gd name="T25" fmla="*/ 68 h 1564"/>
                  <a:gd name="T26" fmla="*/ 294 w 840"/>
                  <a:gd name="T27" fmla="*/ 118 h 1564"/>
                  <a:gd name="T28" fmla="*/ 346 w 840"/>
                  <a:gd name="T29" fmla="*/ 140 h 1564"/>
                  <a:gd name="T30" fmla="*/ 352 w 840"/>
                  <a:gd name="T31" fmla="*/ 248 h 1564"/>
                  <a:gd name="T32" fmla="*/ 212 w 840"/>
                  <a:gd name="T33" fmla="*/ 334 h 1564"/>
                  <a:gd name="T34" fmla="*/ 172 w 840"/>
                  <a:gd name="T35" fmla="*/ 386 h 1564"/>
                  <a:gd name="T36" fmla="*/ 212 w 840"/>
                  <a:gd name="T37" fmla="*/ 444 h 1564"/>
                  <a:gd name="T38" fmla="*/ 264 w 840"/>
                  <a:gd name="T39" fmla="*/ 476 h 1564"/>
                  <a:gd name="T40" fmla="*/ 240 w 840"/>
                  <a:gd name="T41" fmla="*/ 638 h 1564"/>
                  <a:gd name="T42" fmla="*/ 178 w 840"/>
                  <a:gd name="T43" fmla="*/ 814 h 1564"/>
                  <a:gd name="T44" fmla="*/ 234 w 840"/>
                  <a:gd name="T45" fmla="*/ 880 h 1564"/>
                  <a:gd name="T46" fmla="*/ 246 w 840"/>
                  <a:gd name="T47" fmla="*/ 974 h 1564"/>
                  <a:gd name="T48" fmla="*/ 300 w 840"/>
                  <a:gd name="T49" fmla="*/ 1092 h 1564"/>
                  <a:gd name="T50" fmla="*/ 266 w 840"/>
                  <a:gd name="T51" fmla="*/ 1136 h 1564"/>
                  <a:gd name="T52" fmla="*/ 150 w 840"/>
                  <a:gd name="T53" fmla="*/ 1226 h 1564"/>
                  <a:gd name="T54" fmla="*/ 84 w 840"/>
                  <a:gd name="T55" fmla="*/ 1268 h 1564"/>
                  <a:gd name="T56" fmla="*/ 18 w 840"/>
                  <a:gd name="T57" fmla="*/ 1298 h 1564"/>
                  <a:gd name="T58" fmla="*/ 34 w 840"/>
                  <a:gd name="T59" fmla="*/ 1446 h 1564"/>
                  <a:gd name="T60" fmla="*/ 122 w 840"/>
                  <a:gd name="T61" fmla="*/ 1540 h 1564"/>
                  <a:gd name="T62" fmla="*/ 128 w 840"/>
                  <a:gd name="T63" fmla="*/ 1484 h 1564"/>
                  <a:gd name="T64" fmla="*/ 132 w 840"/>
                  <a:gd name="T65" fmla="*/ 1424 h 1564"/>
                  <a:gd name="T66" fmla="*/ 152 w 840"/>
                  <a:gd name="T67" fmla="*/ 1394 h 1564"/>
                  <a:gd name="T68" fmla="*/ 166 w 840"/>
                  <a:gd name="T69" fmla="*/ 1374 h 1564"/>
                  <a:gd name="T70" fmla="*/ 208 w 840"/>
                  <a:gd name="T71" fmla="*/ 1342 h 1564"/>
                  <a:gd name="T72" fmla="*/ 350 w 840"/>
                  <a:gd name="T73" fmla="*/ 1248 h 1564"/>
                  <a:gd name="T74" fmla="*/ 338 w 840"/>
                  <a:gd name="T75" fmla="*/ 1368 h 1564"/>
                  <a:gd name="T76" fmla="*/ 336 w 840"/>
                  <a:gd name="T77" fmla="*/ 1418 h 1564"/>
                  <a:gd name="T78" fmla="*/ 324 w 840"/>
                  <a:gd name="T79" fmla="*/ 1480 h 1564"/>
                  <a:gd name="T80" fmla="*/ 334 w 840"/>
                  <a:gd name="T81" fmla="*/ 1540 h 1564"/>
                  <a:gd name="T82" fmla="*/ 544 w 840"/>
                  <a:gd name="T83" fmla="*/ 1562 h 1564"/>
                  <a:gd name="T84" fmla="*/ 572 w 840"/>
                  <a:gd name="T85" fmla="*/ 1528 h 1564"/>
                  <a:gd name="T86" fmla="*/ 498 w 840"/>
                  <a:gd name="T87" fmla="*/ 1476 h 1564"/>
                  <a:gd name="T88" fmla="*/ 474 w 840"/>
                  <a:gd name="T89" fmla="*/ 1438 h 1564"/>
                  <a:gd name="T90" fmla="*/ 476 w 840"/>
                  <a:gd name="T91" fmla="*/ 1422 h 1564"/>
                  <a:gd name="T92" fmla="*/ 452 w 840"/>
                  <a:gd name="T93" fmla="*/ 1376 h 1564"/>
                  <a:gd name="T94" fmla="*/ 504 w 840"/>
                  <a:gd name="T95" fmla="*/ 1314 h 1564"/>
                  <a:gd name="T96" fmla="*/ 506 w 840"/>
                  <a:gd name="T97" fmla="*/ 1154 h 1564"/>
                  <a:gd name="T98" fmla="*/ 502 w 840"/>
                  <a:gd name="T99" fmla="*/ 982 h 1564"/>
                  <a:gd name="T100" fmla="*/ 496 w 840"/>
                  <a:gd name="T101" fmla="*/ 922 h 1564"/>
                  <a:gd name="T102" fmla="*/ 514 w 840"/>
                  <a:gd name="T103" fmla="*/ 876 h 1564"/>
                  <a:gd name="T104" fmla="*/ 546 w 840"/>
                  <a:gd name="T105" fmla="*/ 668 h 1564"/>
                  <a:gd name="T106" fmla="*/ 578 w 840"/>
                  <a:gd name="T107" fmla="*/ 592 h 1564"/>
                  <a:gd name="T108" fmla="*/ 642 w 840"/>
                  <a:gd name="T109" fmla="*/ 634 h 1564"/>
                  <a:gd name="T110" fmla="*/ 754 w 840"/>
                  <a:gd name="T111" fmla="*/ 680 h 1564"/>
                  <a:gd name="T112" fmla="*/ 786 w 840"/>
                  <a:gd name="T113" fmla="*/ 728 h 1564"/>
                  <a:gd name="T114" fmla="*/ 800 w 840"/>
                  <a:gd name="T115" fmla="*/ 748 h 1564"/>
                  <a:gd name="T116" fmla="*/ 796 w 840"/>
                  <a:gd name="T117" fmla="*/ 776 h 1564"/>
                  <a:gd name="T118" fmla="*/ 840 w 840"/>
                  <a:gd name="T119" fmla="*/ 754 h 1564"/>
                  <a:gd name="T120" fmla="*/ 354 w 840"/>
                  <a:gd name="T121" fmla="*/ 316 h 1564"/>
                  <a:gd name="T122" fmla="*/ 372 w 840"/>
                  <a:gd name="T123" fmla="*/ 304 h 15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840" h="1564">
                    <a:moveTo>
                      <a:pt x="840" y="736"/>
                    </a:moveTo>
                    <a:lnTo>
                      <a:pt x="840" y="736"/>
                    </a:lnTo>
                    <a:lnTo>
                      <a:pt x="838" y="726"/>
                    </a:lnTo>
                    <a:lnTo>
                      <a:pt x="836" y="714"/>
                    </a:lnTo>
                    <a:lnTo>
                      <a:pt x="836" y="714"/>
                    </a:lnTo>
                    <a:lnTo>
                      <a:pt x="838" y="704"/>
                    </a:lnTo>
                    <a:lnTo>
                      <a:pt x="836" y="700"/>
                    </a:lnTo>
                    <a:lnTo>
                      <a:pt x="834" y="696"/>
                    </a:lnTo>
                    <a:lnTo>
                      <a:pt x="834" y="696"/>
                    </a:lnTo>
                    <a:lnTo>
                      <a:pt x="820" y="680"/>
                    </a:lnTo>
                    <a:lnTo>
                      <a:pt x="820" y="680"/>
                    </a:lnTo>
                    <a:lnTo>
                      <a:pt x="810" y="672"/>
                    </a:lnTo>
                    <a:lnTo>
                      <a:pt x="800" y="664"/>
                    </a:lnTo>
                    <a:lnTo>
                      <a:pt x="800" y="664"/>
                    </a:lnTo>
                    <a:lnTo>
                      <a:pt x="792" y="654"/>
                    </a:lnTo>
                    <a:lnTo>
                      <a:pt x="788" y="648"/>
                    </a:lnTo>
                    <a:lnTo>
                      <a:pt x="782" y="644"/>
                    </a:lnTo>
                    <a:lnTo>
                      <a:pt x="782" y="644"/>
                    </a:lnTo>
                    <a:lnTo>
                      <a:pt x="768" y="630"/>
                    </a:lnTo>
                    <a:lnTo>
                      <a:pt x="754" y="614"/>
                    </a:lnTo>
                    <a:lnTo>
                      <a:pt x="754" y="614"/>
                    </a:lnTo>
                    <a:lnTo>
                      <a:pt x="736" y="592"/>
                    </a:lnTo>
                    <a:lnTo>
                      <a:pt x="724" y="576"/>
                    </a:lnTo>
                    <a:lnTo>
                      <a:pt x="724" y="576"/>
                    </a:lnTo>
                    <a:lnTo>
                      <a:pt x="728" y="576"/>
                    </a:lnTo>
                    <a:lnTo>
                      <a:pt x="730" y="576"/>
                    </a:lnTo>
                    <a:lnTo>
                      <a:pt x="730" y="574"/>
                    </a:lnTo>
                    <a:lnTo>
                      <a:pt x="730" y="574"/>
                    </a:lnTo>
                    <a:lnTo>
                      <a:pt x="710" y="550"/>
                    </a:lnTo>
                    <a:lnTo>
                      <a:pt x="710" y="550"/>
                    </a:lnTo>
                    <a:lnTo>
                      <a:pt x="708" y="548"/>
                    </a:lnTo>
                    <a:lnTo>
                      <a:pt x="706" y="542"/>
                    </a:lnTo>
                    <a:lnTo>
                      <a:pt x="704" y="530"/>
                    </a:lnTo>
                    <a:lnTo>
                      <a:pt x="704" y="530"/>
                    </a:lnTo>
                    <a:lnTo>
                      <a:pt x="694" y="510"/>
                    </a:lnTo>
                    <a:lnTo>
                      <a:pt x="682" y="486"/>
                    </a:lnTo>
                    <a:lnTo>
                      <a:pt x="682" y="486"/>
                    </a:lnTo>
                    <a:lnTo>
                      <a:pt x="672" y="462"/>
                    </a:lnTo>
                    <a:lnTo>
                      <a:pt x="668" y="450"/>
                    </a:lnTo>
                    <a:lnTo>
                      <a:pt x="662" y="442"/>
                    </a:lnTo>
                    <a:lnTo>
                      <a:pt x="662" y="442"/>
                    </a:lnTo>
                    <a:lnTo>
                      <a:pt x="648" y="428"/>
                    </a:lnTo>
                    <a:lnTo>
                      <a:pt x="632" y="410"/>
                    </a:lnTo>
                    <a:lnTo>
                      <a:pt x="632" y="410"/>
                    </a:lnTo>
                    <a:lnTo>
                      <a:pt x="608" y="382"/>
                    </a:lnTo>
                    <a:lnTo>
                      <a:pt x="608" y="382"/>
                    </a:lnTo>
                    <a:lnTo>
                      <a:pt x="594" y="364"/>
                    </a:lnTo>
                    <a:lnTo>
                      <a:pt x="580" y="348"/>
                    </a:lnTo>
                    <a:lnTo>
                      <a:pt x="580" y="348"/>
                    </a:lnTo>
                    <a:lnTo>
                      <a:pt x="566" y="340"/>
                    </a:lnTo>
                    <a:lnTo>
                      <a:pt x="548" y="330"/>
                    </a:lnTo>
                    <a:lnTo>
                      <a:pt x="548" y="330"/>
                    </a:lnTo>
                    <a:lnTo>
                      <a:pt x="536" y="324"/>
                    </a:lnTo>
                    <a:lnTo>
                      <a:pt x="526" y="318"/>
                    </a:lnTo>
                    <a:lnTo>
                      <a:pt x="526" y="318"/>
                    </a:lnTo>
                    <a:lnTo>
                      <a:pt x="510" y="304"/>
                    </a:lnTo>
                    <a:lnTo>
                      <a:pt x="510" y="304"/>
                    </a:lnTo>
                    <a:lnTo>
                      <a:pt x="520" y="278"/>
                    </a:lnTo>
                    <a:lnTo>
                      <a:pt x="520" y="278"/>
                    </a:lnTo>
                    <a:lnTo>
                      <a:pt x="528" y="248"/>
                    </a:lnTo>
                    <a:lnTo>
                      <a:pt x="528" y="248"/>
                    </a:lnTo>
                    <a:lnTo>
                      <a:pt x="540" y="244"/>
                    </a:lnTo>
                    <a:lnTo>
                      <a:pt x="540" y="244"/>
                    </a:lnTo>
                    <a:lnTo>
                      <a:pt x="548" y="240"/>
                    </a:lnTo>
                    <a:lnTo>
                      <a:pt x="554" y="234"/>
                    </a:lnTo>
                    <a:lnTo>
                      <a:pt x="558" y="228"/>
                    </a:lnTo>
                    <a:lnTo>
                      <a:pt x="558" y="228"/>
                    </a:lnTo>
                    <a:lnTo>
                      <a:pt x="564" y="214"/>
                    </a:lnTo>
                    <a:lnTo>
                      <a:pt x="568" y="204"/>
                    </a:lnTo>
                    <a:lnTo>
                      <a:pt x="568" y="204"/>
                    </a:lnTo>
                    <a:lnTo>
                      <a:pt x="570" y="194"/>
                    </a:lnTo>
                    <a:lnTo>
                      <a:pt x="568" y="188"/>
                    </a:lnTo>
                    <a:lnTo>
                      <a:pt x="568" y="188"/>
                    </a:lnTo>
                    <a:lnTo>
                      <a:pt x="564" y="182"/>
                    </a:lnTo>
                    <a:lnTo>
                      <a:pt x="564" y="182"/>
                    </a:lnTo>
                    <a:lnTo>
                      <a:pt x="568" y="180"/>
                    </a:lnTo>
                    <a:lnTo>
                      <a:pt x="572" y="176"/>
                    </a:lnTo>
                    <a:lnTo>
                      <a:pt x="574" y="172"/>
                    </a:lnTo>
                    <a:lnTo>
                      <a:pt x="574" y="172"/>
                    </a:lnTo>
                    <a:lnTo>
                      <a:pt x="578" y="146"/>
                    </a:lnTo>
                    <a:lnTo>
                      <a:pt x="580" y="128"/>
                    </a:lnTo>
                    <a:lnTo>
                      <a:pt x="580" y="114"/>
                    </a:lnTo>
                    <a:lnTo>
                      <a:pt x="580" y="114"/>
                    </a:lnTo>
                    <a:lnTo>
                      <a:pt x="574" y="84"/>
                    </a:lnTo>
                    <a:lnTo>
                      <a:pt x="568" y="70"/>
                    </a:lnTo>
                    <a:lnTo>
                      <a:pt x="566" y="66"/>
                    </a:lnTo>
                    <a:lnTo>
                      <a:pt x="562" y="62"/>
                    </a:lnTo>
                    <a:lnTo>
                      <a:pt x="562" y="62"/>
                    </a:lnTo>
                    <a:lnTo>
                      <a:pt x="550" y="52"/>
                    </a:lnTo>
                    <a:lnTo>
                      <a:pt x="542" y="44"/>
                    </a:lnTo>
                    <a:lnTo>
                      <a:pt x="542" y="44"/>
                    </a:lnTo>
                    <a:lnTo>
                      <a:pt x="538" y="38"/>
                    </a:lnTo>
                    <a:lnTo>
                      <a:pt x="532" y="32"/>
                    </a:lnTo>
                    <a:lnTo>
                      <a:pt x="532" y="32"/>
                    </a:lnTo>
                    <a:lnTo>
                      <a:pt x="526" y="28"/>
                    </a:lnTo>
                    <a:lnTo>
                      <a:pt x="518" y="26"/>
                    </a:lnTo>
                    <a:lnTo>
                      <a:pt x="510" y="24"/>
                    </a:lnTo>
                    <a:lnTo>
                      <a:pt x="502" y="20"/>
                    </a:lnTo>
                    <a:lnTo>
                      <a:pt x="502" y="20"/>
                    </a:lnTo>
                    <a:lnTo>
                      <a:pt x="494" y="18"/>
                    </a:lnTo>
                    <a:lnTo>
                      <a:pt x="490" y="16"/>
                    </a:lnTo>
                    <a:lnTo>
                      <a:pt x="484" y="14"/>
                    </a:lnTo>
                    <a:lnTo>
                      <a:pt x="484" y="14"/>
                    </a:lnTo>
                    <a:lnTo>
                      <a:pt x="480" y="10"/>
                    </a:lnTo>
                    <a:lnTo>
                      <a:pt x="476" y="6"/>
                    </a:lnTo>
                    <a:lnTo>
                      <a:pt x="470" y="4"/>
                    </a:lnTo>
                    <a:lnTo>
                      <a:pt x="470" y="4"/>
                    </a:lnTo>
                    <a:lnTo>
                      <a:pt x="464" y="2"/>
                    </a:lnTo>
                    <a:lnTo>
                      <a:pt x="452" y="0"/>
                    </a:lnTo>
                    <a:lnTo>
                      <a:pt x="442" y="2"/>
                    </a:lnTo>
                    <a:lnTo>
                      <a:pt x="434" y="4"/>
                    </a:lnTo>
                    <a:lnTo>
                      <a:pt x="434" y="4"/>
                    </a:lnTo>
                    <a:lnTo>
                      <a:pt x="426" y="10"/>
                    </a:lnTo>
                    <a:lnTo>
                      <a:pt x="422" y="14"/>
                    </a:lnTo>
                    <a:lnTo>
                      <a:pt x="416" y="16"/>
                    </a:lnTo>
                    <a:lnTo>
                      <a:pt x="416" y="16"/>
                    </a:lnTo>
                    <a:lnTo>
                      <a:pt x="412" y="18"/>
                    </a:lnTo>
                    <a:lnTo>
                      <a:pt x="408" y="22"/>
                    </a:lnTo>
                    <a:lnTo>
                      <a:pt x="406" y="24"/>
                    </a:lnTo>
                    <a:lnTo>
                      <a:pt x="402" y="26"/>
                    </a:lnTo>
                    <a:lnTo>
                      <a:pt x="402" y="26"/>
                    </a:lnTo>
                    <a:lnTo>
                      <a:pt x="394" y="30"/>
                    </a:lnTo>
                    <a:lnTo>
                      <a:pt x="388" y="32"/>
                    </a:lnTo>
                    <a:lnTo>
                      <a:pt x="382" y="36"/>
                    </a:lnTo>
                    <a:lnTo>
                      <a:pt x="382" y="36"/>
                    </a:lnTo>
                    <a:lnTo>
                      <a:pt x="372" y="44"/>
                    </a:lnTo>
                    <a:lnTo>
                      <a:pt x="368" y="50"/>
                    </a:lnTo>
                    <a:lnTo>
                      <a:pt x="366" y="56"/>
                    </a:lnTo>
                    <a:lnTo>
                      <a:pt x="366" y="56"/>
                    </a:lnTo>
                    <a:lnTo>
                      <a:pt x="364" y="68"/>
                    </a:lnTo>
                    <a:lnTo>
                      <a:pt x="362" y="72"/>
                    </a:lnTo>
                    <a:lnTo>
                      <a:pt x="354" y="78"/>
                    </a:lnTo>
                    <a:lnTo>
                      <a:pt x="354" y="78"/>
                    </a:lnTo>
                    <a:lnTo>
                      <a:pt x="346" y="82"/>
                    </a:lnTo>
                    <a:lnTo>
                      <a:pt x="324" y="92"/>
                    </a:lnTo>
                    <a:lnTo>
                      <a:pt x="324" y="92"/>
                    </a:lnTo>
                    <a:lnTo>
                      <a:pt x="312" y="98"/>
                    </a:lnTo>
                    <a:lnTo>
                      <a:pt x="300" y="106"/>
                    </a:lnTo>
                    <a:lnTo>
                      <a:pt x="294" y="114"/>
                    </a:lnTo>
                    <a:lnTo>
                      <a:pt x="294" y="118"/>
                    </a:lnTo>
                    <a:lnTo>
                      <a:pt x="296" y="120"/>
                    </a:lnTo>
                    <a:lnTo>
                      <a:pt x="296" y="120"/>
                    </a:lnTo>
                    <a:lnTo>
                      <a:pt x="308" y="122"/>
                    </a:lnTo>
                    <a:lnTo>
                      <a:pt x="322" y="122"/>
                    </a:lnTo>
                    <a:lnTo>
                      <a:pt x="340" y="120"/>
                    </a:lnTo>
                    <a:lnTo>
                      <a:pt x="340" y="120"/>
                    </a:lnTo>
                    <a:lnTo>
                      <a:pt x="342" y="126"/>
                    </a:lnTo>
                    <a:lnTo>
                      <a:pt x="346" y="132"/>
                    </a:lnTo>
                    <a:lnTo>
                      <a:pt x="346" y="140"/>
                    </a:lnTo>
                    <a:lnTo>
                      <a:pt x="346" y="140"/>
                    </a:lnTo>
                    <a:lnTo>
                      <a:pt x="346" y="156"/>
                    </a:lnTo>
                    <a:lnTo>
                      <a:pt x="348" y="168"/>
                    </a:lnTo>
                    <a:lnTo>
                      <a:pt x="348" y="168"/>
                    </a:lnTo>
                    <a:lnTo>
                      <a:pt x="348" y="182"/>
                    </a:lnTo>
                    <a:lnTo>
                      <a:pt x="348" y="204"/>
                    </a:lnTo>
                    <a:lnTo>
                      <a:pt x="348" y="204"/>
                    </a:lnTo>
                    <a:lnTo>
                      <a:pt x="348" y="218"/>
                    </a:lnTo>
                    <a:lnTo>
                      <a:pt x="350" y="232"/>
                    </a:lnTo>
                    <a:lnTo>
                      <a:pt x="352" y="248"/>
                    </a:lnTo>
                    <a:lnTo>
                      <a:pt x="352" y="248"/>
                    </a:lnTo>
                    <a:lnTo>
                      <a:pt x="344" y="254"/>
                    </a:lnTo>
                    <a:lnTo>
                      <a:pt x="328" y="264"/>
                    </a:lnTo>
                    <a:lnTo>
                      <a:pt x="328" y="264"/>
                    </a:lnTo>
                    <a:lnTo>
                      <a:pt x="296" y="286"/>
                    </a:lnTo>
                    <a:lnTo>
                      <a:pt x="256" y="310"/>
                    </a:lnTo>
                    <a:lnTo>
                      <a:pt x="256" y="310"/>
                    </a:lnTo>
                    <a:lnTo>
                      <a:pt x="230" y="324"/>
                    </a:lnTo>
                    <a:lnTo>
                      <a:pt x="220" y="330"/>
                    </a:lnTo>
                    <a:lnTo>
                      <a:pt x="212" y="334"/>
                    </a:lnTo>
                    <a:lnTo>
                      <a:pt x="212" y="334"/>
                    </a:lnTo>
                    <a:lnTo>
                      <a:pt x="200" y="336"/>
                    </a:lnTo>
                    <a:lnTo>
                      <a:pt x="196" y="338"/>
                    </a:lnTo>
                    <a:lnTo>
                      <a:pt x="192" y="344"/>
                    </a:lnTo>
                    <a:lnTo>
                      <a:pt x="192" y="344"/>
                    </a:lnTo>
                    <a:lnTo>
                      <a:pt x="190" y="356"/>
                    </a:lnTo>
                    <a:lnTo>
                      <a:pt x="188" y="362"/>
                    </a:lnTo>
                    <a:lnTo>
                      <a:pt x="184" y="368"/>
                    </a:lnTo>
                    <a:lnTo>
                      <a:pt x="184" y="368"/>
                    </a:lnTo>
                    <a:lnTo>
                      <a:pt x="178" y="376"/>
                    </a:lnTo>
                    <a:lnTo>
                      <a:pt x="172" y="386"/>
                    </a:lnTo>
                    <a:lnTo>
                      <a:pt x="170" y="396"/>
                    </a:lnTo>
                    <a:lnTo>
                      <a:pt x="172" y="402"/>
                    </a:lnTo>
                    <a:lnTo>
                      <a:pt x="172" y="406"/>
                    </a:lnTo>
                    <a:lnTo>
                      <a:pt x="172" y="406"/>
                    </a:lnTo>
                    <a:lnTo>
                      <a:pt x="180" y="424"/>
                    </a:lnTo>
                    <a:lnTo>
                      <a:pt x="186" y="432"/>
                    </a:lnTo>
                    <a:lnTo>
                      <a:pt x="192" y="438"/>
                    </a:lnTo>
                    <a:lnTo>
                      <a:pt x="192" y="438"/>
                    </a:lnTo>
                    <a:lnTo>
                      <a:pt x="202" y="442"/>
                    </a:lnTo>
                    <a:lnTo>
                      <a:pt x="212" y="444"/>
                    </a:lnTo>
                    <a:lnTo>
                      <a:pt x="232" y="446"/>
                    </a:lnTo>
                    <a:lnTo>
                      <a:pt x="232" y="446"/>
                    </a:lnTo>
                    <a:lnTo>
                      <a:pt x="240" y="446"/>
                    </a:lnTo>
                    <a:lnTo>
                      <a:pt x="244" y="446"/>
                    </a:lnTo>
                    <a:lnTo>
                      <a:pt x="248" y="450"/>
                    </a:lnTo>
                    <a:lnTo>
                      <a:pt x="254" y="454"/>
                    </a:lnTo>
                    <a:lnTo>
                      <a:pt x="254" y="454"/>
                    </a:lnTo>
                    <a:lnTo>
                      <a:pt x="258" y="462"/>
                    </a:lnTo>
                    <a:lnTo>
                      <a:pt x="262" y="470"/>
                    </a:lnTo>
                    <a:lnTo>
                      <a:pt x="264" y="476"/>
                    </a:lnTo>
                    <a:lnTo>
                      <a:pt x="268" y="482"/>
                    </a:lnTo>
                    <a:lnTo>
                      <a:pt x="268" y="482"/>
                    </a:lnTo>
                    <a:lnTo>
                      <a:pt x="274" y="486"/>
                    </a:lnTo>
                    <a:lnTo>
                      <a:pt x="278" y="492"/>
                    </a:lnTo>
                    <a:lnTo>
                      <a:pt x="280" y="500"/>
                    </a:lnTo>
                    <a:lnTo>
                      <a:pt x="278" y="510"/>
                    </a:lnTo>
                    <a:lnTo>
                      <a:pt x="278" y="510"/>
                    </a:lnTo>
                    <a:lnTo>
                      <a:pt x="262" y="568"/>
                    </a:lnTo>
                    <a:lnTo>
                      <a:pt x="250" y="608"/>
                    </a:lnTo>
                    <a:lnTo>
                      <a:pt x="240" y="638"/>
                    </a:lnTo>
                    <a:lnTo>
                      <a:pt x="240" y="638"/>
                    </a:lnTo>
                    <a:lnTo>
                      <a:pt x="226" y="680"/>
                    </a:lnTo>
                    <a:lnTo>
                      <a:pt x="208" y="722"/>
                    </a:lnTo>
                    <a:lnTo>
                      <a:pt x="208" y="722"/>
                    </a:lnTo>
                    <a:lnTo>
                      <a:pt x="200" y="744"/>
                    </a:lnTo>
                    <a:lnTo>
                      <a:pt x="192" y="766"/>
                    </a:lnTo>
                    <a:lnTo>
                      <a:pt x="180" y="800"/>
                    </a:lnTo>
                    <a:lnTo>
                      <a:pt x="180" y="800"/>
                    </a:lnTo>
                    <a:lnTo>
                      <a:pt x="178" y="810"/>
                    </a:lnTo>
                    <a:lnTo>
                      <a:pt x="178" y="814"/>
                    </a:lnTo>
                    <a:lnTo>
                      <a:pt x="182" y="818"/>
                    </a:lnTo>
                    <a:lnTo>
                      <a:pt x="192" y="824"/>
                    </a:lnTo>
                    <a:lnTo>
                      <a:pt x="192" y="824"/>
                    </a:lnTo>
                    <a:lnTo>
                      <a:pt x="230" y="842"/>
                    </a:lnTo>
                    <a:lnTo>
                      <a:pt x="230" y="842"/>
                    </a:lnTo>
                    <a:lnTo>
                      <a:pt x="232" y="846"/>
                    </a:lnTo>
                    <a:lnTo>
                      <a:pt x="234" y="852"/>
                    </a:lnTo>
                    <a:lnTo>
                      <a:pt x="234" y="862"/>
                    </a:lnTo>
                    <a:lnTo>
                      <a:pt x="234" y="862"/>
                    </a:lnTo>
                    <a:lnTo>
                      <a:pt x="234" y="880"/>
                    </a:lnTo>
                    <a:lnTo>
                      <a:pt x="232" y="886"/>
                    </a:lnTo>
                    <a:lnTo>
                      <a:pt x="230" y="894"/>
                    </a:lnTo>
                    <a:lnTo>
                      <a:pt x="230" y="894"/>
                    </a:lnTo>
                    <a:lnTo>
                      <a:pt x="228" y="900"/>
                    </a:lnTo>
                    <a:lnTo>
                      <a:pt x="226" y="908"/>
                    </a:lnTo>
                    <a:lnTo>
                      <a:pt x="228" y="918"/>
                    </a:lnTo>
                    <a:lnTo>
                      <a:pt x="232" y="932"/>
                    </a:lnTo>
                    <a:lnTo>
                      <a:pt x="232" y="932"/>
                    </a:lnTo>
                    <a:lnTo>
                      <a:pt x="240" y="962"/>
                    </a:lnTo>
                    <a:lnTo>
                      <a:pt x="246" y="974"/>
                    </a:lnTo>
                    <a:lnTo>
                      <a:pt x="254" y="988"/>
                    </a:lnTo>
                    <a:lnTo>
                      <a:pt x="254" y="988"/>
                    </a:lnTo>
                    <a:lnTo>
                      <a:pt x="272" y="1022"/>
                    </a:lnTo>
                    <a:lnTo>
                      <a:pt x="288" y="1052"/>
                    </a:lnTo>
                    <a:lnTo>
                      <a:pt x="288" y="1052"/>
                    </a:lnTo>
                    <a:lnTo>
                      <a:pt x="294" y="1066"/>
                    </a:lnTo>
                    <a:lnTo>
                      <a:pt x="302" y="1078"/>
                    </a:lnTo>
                    <a:lnTo>
                      <a:pt x="310" y="1090"/>
                    </a:lnTo>
                    <a:lnTo>
                      <a:pt x="310" y="1090"/>
                    </a:lnTo>
                    <a:lnTo>
                      <a:pt x="300" y="1092"/>
                    </a:lnTo>
                    <a:lnTo>
                      <a:pt x="290" y="1096"/>
                    </a:lnTo>
                    <a:lnTo>
                      <a:pt x="286" y="1100"/>
                    </a:lnTo>
                    <a:lnTo>
                      <a:pt x="284" y="1104"/>
                    </a:lnTo>
                    <a:lnTo>
                      <a:pt x="284" y="1104"/>
                    </a:lnTo>
                    <a:lnTo>
                      <a:pt x="280" y="1114"/>
                    </a:lnTo>
                    <a:lnTo>
                      <a:pt x="278" y="1122"/>
                    </a:lnTo>
                    <a:lnTo>
                      <a:pt x="276" y="1128"/>
                    </a:lnTo>
                    <a:lnTo>
                      <a:pt x="272" y="1132"/>
                    </a:lnTo>
                    <a:lnTo>
                      <a:pt x="272" y="1132"/>
                    </a:lnTo>
                    <a:lnTo>
                      <a:pt x="266" y="1136"/>
                    </a:lnTo>
                    <a:lnTo>
                      <a:pt x="260" y="1142"/>
                    </a:lnTo>
                    <a:lnTo>
                      <a:pt x="246" y="1158"/>
                    </a:lnTo>
                    <a:lnTo>
                      <a:pt x="246" y="1158"/>
                    </a:lnTo>
                    <a:lnTo>
                      <a:pt x="238" y="1166"/>
                    </a:lnTo>
                    <a:lnTo>
                      <a:pt x="230" y="1174"/>
                    </a:lnTo>
                    <a:lnTo>
                      <a:pt x="200" y="1192"/>
                    </a:lnTo>
                    <a:lnTo>
                      <a:pt x="200" y="1192"/>
                    </a:lnTo>
                    <a:lnTo>
                      <a:pt x="168" y="1210"/>
                    </a:lnTo>
                    <a:lnTo>
                      <a:pt x="158" y="1216"/>
                    </a:lnTo>
                    <a:lnTo>
                      <a:pt x="150" y="1226"/>
                    </a:lnTo>
                    <a:lnTo>
                      <a:pt x="150" y="1226"/>
                    </a:lnTo>
                    <a:lnTo>
                      <a:pt x="142" y="1238"/>
                    </a:lnTo>
                    <a:lnTo>
                      <a:pt x="136" y="1248"/>
                    </a:lnTo>
                    <a:lnTo>
                      <a:pt x="132" y="1256"/>
                    </a:lnTo>
                    <a:lnTo>
                      <a:pt x="128" y="1260"/>
                    </a:lnTo>
                    <a:lnTo>
                      <a:pt x="126" y="1262"/>
                    </a:lnTo>
                    <a:lnTo>
                      <a:pt x="126" y="1262"/>
                    </a:lnTo>
                    <a:lnTo>
                      <a:pt x="106" y="1266"/>
                    </a:lnTo>
                    <a:lnTo>
                      <a:pt x="84" y="1268"/>
                    </a:lnTo>
                    <a:lnTo>
                      <a:pt x="84" y="1268"/>
                    </a:lnTo>
                    <a:lnTo>
                      <a:pt x="74" y="1268"/>
                    </a:lnTo>
                    <a:lnTo>
                      <a:pt x="66" y="1270"/>
                    </a:lnTo>
                    <a:lnTo>
                      <a:pt x="60" y="1274"/>
                    </a:lnTo>
                    <a:lnTo>
                      <a:pt x="52" y="1278"/>
                    </a:lnTo>
                    <a:lnTo>
                      <a:pt x="52" y="1278"/>
                    </a:lnTo>
                    <a:lnTo>
                      <a:pt x="32" y="1294"/>
                    </a:lnTo>
                    <a:lnTo>
                      <a:pt x="32" y="1294"/>
                    </a:lnTo>
                    <a:lnTo>
                      <a:pt x="30" y="1296"/>
                    </a:lnTo>
                    <a:lnTo>
                      <a:pt x="18" y="1298"/>
                    </a:lnTo>
                    <a:lnTo>
                      <a:pt x="18" y="1298"/>
                    </a:lnTo>
                    <a:lnTo>
                      <a:pt x="10" y="1298"/>
                    </a:lnTo>
                    <a:lnTo>
                      <a:pt x="4" y="1302"/>
                    </a:lnTo>
                    <a:lnTo>
                      <a:pt x="2" y="1308"/>
                    </a:lnTo>
                    <a:lnTo>
                      <a:pt x="0" y="1316"/>
                    </a:lnTo>
                    <a:lnTo>
                      <a:pt x="0" y="1316"/>
                    </a:lnTo>
                    <a:lnTo>
                      <a:pt x="4" y="1332"/>
                    </a:lnTo>
                    <a:lnTo>
                      <a:pt x="12" y="1362"/>
                    </a:lnTo>
                    <a:lnTo>
                      <a:pt x="26" y="1422"/>
                    </a:lnTo>
                    <a:lnTo>
                      <a:pt x="26" y="1422"/>
                    </a:lnTo>
                    <a:lnTo>
                      <a:pt x="34" y="1446"/>
                    </a:lnTo>
                    <a:lnTo>
                      <a:pt x="44" y="1470"/>
                    </a:lnTo>
                    <a:lnTo>
                      <a:pt x="54" y="1490"/>
                    </a:lnTo>
                    <a:lnTo>
                      <a:pt x="66" y="1506"/>
                    </a:lnTo>
                    <a:lnTo>
                      <a:pt x="66" y="1506"/>
                    </a:lnTo>
                    <a:lnTo>
                      <a:pt x="80" y="1518"/>
                    </a:lnTo>
                    <a:lnTo>
                      <a:pt x="94" y="1528"/>
                    </a:lnTo>
                    <a:lnTo>
                      <a:pt x="110" y="1536"/>
                    </a:lnTo>
                    <a:lnTo>
                      <a:pt x="120" y="1540"/>
                    </a:lnTo>
                    <a:lnTo>
                      <a:pt x="120" y="1540"/>
                    </a:lnTo>
                    <a:lnTo>
                      <a:pt x="122" y="1540"/>
                    </a:lnTo>
                    <a:lnTo>
                      <a:pt x="126" y="1538"/>
                    </a:lnTo>
                    <a:lnTo>
                      <a:pt x="132" y="1534"/>
                    </a:lnTo>
                    <a:lnTo>
                      <a:pt x="138" y="1528"/>
                    </a:lnTo>
                    <a:lnTo>
                      <a:pt x="138" y="1528"/>
                    </a:lnTo>
                    <a:lnTo>
                      <a:pt x="140" y="1520"/>
                    </a:lnTo>
                    <a:lnTo>
                      <a:pt x="140" y="1510"/>
                    </a:lnTo>
                    <a:lnTo>
                      <a:pt x="138" y="1502"/>
                    </a:lnTo>
                    <a:lnTo>
                      <a:pt x="138" y="1502"/>
                    </a:lnTo>
                    <a:lnTo>
                      <a:pt x="134" y="1492"/>
                    </a:lnTo>
                    <a:lnTo>
                      <a:pt x="128" y="1484"/>
                    </a:lnTo>
                    <a:lnTo>
                      <a:pt x="122" y="1478"/>
                    </a:lnTo>
                    <a:lnTo>
                      <a:pt x="122" y="1478"/>
                    </a:lnTo>
                    <a:lnTo>
                      <a:pt x="124" y="1474"/>
                    </a:lnTo>
                    <a:lnTo>
                      <a:pt x="124" y="1466"/>
                    </a:lnTo>
                    <a:lnTo>
                      <a:pt x="124" y="1466"/>
                    </a:lnTo>
                    <a:lnTo>
                      <a:pt x="124" y="1450"/>
                    </a:lnTo>
                    <a:lnTo>
                      <a:pt x="126" y="1434"/>
                    </a:lnTo>
                    <a:lnTo>
                      <a:pt x="126" y="1434"/>
                    </a:lnTo>
                    <a:lnTo>
                      <a:pt x="128" y="1428"/>
                    </a:lnTo>
                    <a:lnTo>
                      <a:pt x="132" y="1424"/>
                    </a:lnTo>
                    <a:lnTo>
                      <a:pt x="136" y="1418"/>
                    </a:lnTo>
                    <a:lnTo>
                      <a:pt x="136" y="1412"/>
                    </a:lnTo>
                    <a:lnTo>
                      <a:pt x="136" y="1412"/>
                    </a:lnTo>
                    <a:lnTo>
                      <a:pt x="136" y="1408"/>
                    </a:lnTo>
                    <a:lnTo>
                      <a:pt x="136" y="1404"/>
                    </a:lnTo>
                    <a:lnTo>
                      <a:pt x="138" y="1400"/>
                    </a:lnTo>
                    <a:lnTo>
                      <a:pt x="138" y="1400"/>
                    </a:lnTo>
                    <a:lnTo>
                      <a:pt x="142" y="1398"/>
                    </a:lnTo>
                    <a:lnTo>
                      <a:pt x="148" y="1396"/>
                    </a:lnTo>
                    <a:lnTo>
                      <a:pt x="152" y="1394"/>
                    </a:lnTo>
                    <a:lnTo>
                      <a:pt x="152" y="1394"/>
                    </a:lnTo>
                    <a:lnTo>
                      <a:pt x="154" y="1390"/>
                    </a:lnTo>
                    <a:lnTo>
                      <a:pt x="154" y="1386"/>
                    </a:lnTo>
                    <a:lnTo>
                      <a:pt x="150" y="1376"/>
                    </a:lnTo>
                    <a:lnTo>
                      <a:pt x="150" y="1376"/>
                    </a:lnTo>
                    <a:lnTo>
                      <a:pt x="150" y="1370"/>
                    </a:lnTo>
                    <a:lnTo>
                      <a:pt x="152" y="1370"/>
                    </a:lnTo>
                    <a:lnTo>
                      <a:pt x="160" y="1372"/>
                    </a:lnTo>
                    <a:lnTo>
                      <a:pt x="160" y="1372"/>
                    </a:lnTo>
                    <a:lnTo>
                      <a:pt x="166" y="1374"/>
                    </a:lnTo>
                    <a:lnTo>
                      <a:pt x="174" y="1376"/>
                    </a:lnTo>
                    <a:lnTo>
                      <a:pt x="178" y="1376"/>
                    </a:lnTo>
                    <a:lnTo>
                      <a:pt x="182" y="1374"/>
                    </a:lnTo>
                    <a:lnTo>
                      <a:pt x="184" y="1372"/>
                    </a:lnTo>
                    <a:lnTo>
                      <a:pt x="184" y="1368"/>
                    </a:lnTo>
                    <a:lnTo>
                      <a:pt x="184" y="1368"/>
                    </a:lnTo>
                    <a:lnTo>
                      <a:pt x="186" y="1362"/>
                    </a:lnTo>
                    <a:lnTo>
                      <a:pt x="188" y="1358"/>
                    </a:lnTo>
                    <a:lnTo>
                      <a:pt x="196" y="1350"/>
                    </a:lnTo>
                    <a:lnTo>
                      <a:pt x="208" y="1342"/>
                    </a:lnTo>
                    <a:lnTo>
                      <a:pt x="220" y="1338"/>
                    </a:lnTo>
                    <a:lnTo>
                      <a:pt x="220" y="1338"/>
                    </a:lnTo>
                    <a:lnTo>
                      <a:pt x="260" y="1324"/>
                    </a:lnTo>
                    <a:lnTo>
                      <a:pt x="282" y="1312"/>
                    </a:lnTo>
                    <a:lnTo>
                      <a:pt x="302" y="1302"/>
                    </a:lnTo>
                    <a:lnTo>
                      <a:pt x="302" y="1302"/>
                    </a:lnTo>
                    <a:lnTo>
                      <a:pt x="316" y="1286"/>
                    </a:lnTo>
                    <a:lnTo>
                      <a:pt x="334" y="1268"/>
                    </a:lnTo>
                    <a:lnTo>
                      <a:pt x="350" y="1248"/>
                    </a:lnTo>
                    <a:lnTo>
                      <a:pt x="350" y="1248"/>
                    </a:lnTo>
                    <a:lnTo>
                      <a:pt x="354" y="1262"/>
                    </a:lnTo>
                    <a:lnTo>
                      <a:pt x="356" y="1292"/>
                    </a:lnTo>
                    <a:lnTo>
                      <a:pt x="356" y="1292"/>
                    </a:lnTo>
                    <a:lnTo>
                      <a:pt x="354" y="1322"/>
                    </a:lnTo>
                    <a:lnTo>
                      <a:pt x="354" y="1334"/>
                    </a:lnTo>
                    <a:lnTo>
                      <a:pt x="350" y="1342"/>
                    </a:lnTo>
                    <a:lnTo>
                      <a:pt x="350" y="1342"/>
                    </a:lnTo>
                    <a:lnTo>
                      <a:pt x="340" y="1358"/>
                    </a:lnTo>
                    <a:lnTo>
                      <a:pt x="338" y="1364"/>
                    </a:lnTo>
                    <a:lnTo>
                      <a:pt x="338" y="1368"/>
                    </a:lnTo>
                    <a:lnTo>
                      <a:pt x="338" y="1372"/>
                    </a:lnTo>
                    <a:lnTo>
                      <a:pt x="338" y="1372"/>
                    </a:lnTo>
                    <a:lnTo>
                      <a:pt x="342" y="1378"/>
                    </a:lnTo>
                    <a:lnTo>
                      <a:pt x="342" y="1384"/>
                    </a:lnTo>
                    <a:lnTo>
                      <a:pt x="340" y="1388"/>
                    </a:lnTo>
                    <a:lnTo>
                      <a:pt x="338" y="1394"/>
                    </a:lnTo>
                    <a:lnTo>
                      <a:pt x="338" y="1394"/>
                    </a:lnTo>
                    <a:lnTo>
                      <a:pt x="334" y="1400"/>
                    </a:lnTo>
                    <a:lnTo>
                      <a:pt x="334" y="1404"/>
                    </a:lnTo>
                    <a:lnTo>
                      <a:pt x="336" y="1418"/>
                    </a:lnTo>
                    <a:lnTo>
                      <a:pt x="336" y="1418"/>
                    </a:lnTo>
                    <a:lnTo>
                      <a:pt x="338" y="1424"/>
                    </a:lnTo>
                    <a:lnTo>
                      <a:pt x="338" y="1430"/>
                    </a:lnTo>
                    <a:lnTo>
                      <a:pt x="336" y="1436"/>
                    </a:lnTo>
                    <a:lnTo>
                      <a:pt x="332" y="1444"/>
                    </a:lnTo>
                    <a:lnTo>
                      <a:pt x="332" y="1444"/>
                    </a:lnTo>
                    <a:lnTo>
                      <a:pt x="326" y="1454"/>
                    </a:lnTo>
                    <a:lnTo>
                      <a:pt x="322" y="1464"/>
                    </a:lnTo>
                    <a:lnTo>
                      <a:pt x="322" y="1472"/>
                    </a:lnTo>
                    <a:lnTo>
                      <a:pt x="324" y="1480"/>
                    </a:lnTo>
                    <a:lnTo>
                      <a:pt x="324" y="1480"/>
                    </a:lnTo>
                    <a:lnTo>
                      <a:pt x="332" y="1490"/>
                    </a:lnTo>
                    <a:lnTo>
                      <a:pt x="334" y="1496"/>
                    </a:lnTo>
                    <a:lnTo>
                      <a:pt x="334" y="1502"/>
                    </a:lnTo>
                    <a:lnTo>
                      <a:pt x="334" y="1502"/>
                    </a:lnTo>
                    <a:lnTo>
                      <a:pt x="332" y="1510"/>
                    </a:lnTo>
                    <a:lnTo>
                      <a:pt x="330" y="1520"/>
                    </a:lnTo>
                    <a:lnTo>
                      <a:pt x="330" y="1532"/>
                    </a:lnTo>
                    <a:lnTo>
                      <a:pt x="332" y="1536"/>
                    </a:lnTo>
                    <a:lnTo>
                      <a:pt x="334" y="1540"/>
                    </a:lnTo>
                    <a:lnTo>
                      <a:pt x="334" y="1540"/>
                    </a:lnTo>
                    <a:lnTo>
                      <a:pt x="340" y="1542"/>
                    </a:lnTo>
                    <a:lnTo>
                      <a:pt x="350" y="1546"/>
                    </a:lnTo>
                    <a:lnTo>
                      <a:pt x="382" y="1554"/>
                    </a:lnTo>
                    <a:lnTo>
                      <a:pt x="418" y="1562"/>
                    </a:lnTo>
                    <a:lnTo>
                      <a:pt x="452" y="1564"/>
                    </a:lnTo>
                    <a:lnTo>
                      <a:pt x="452" y="1564"/>
                    </a:lnTo>
                    <a:lnTo>
                      <a:pt x="510" y="1564"/>
                    </a:lnTo>
                    <a:lnTo>
                      <a:pt x="534" y="1564"/>
                    </a:lnTo>
                    <a:lnTo>
                      <a:pt x="544" y="1562"/>
                    </a:lnTo>
                    <a:lnTo>
                      <a:pt x="552" y="1560"/>
                    </a:lnTo>
                    <a:lnTo>
                      <a:pt x="552" y="1560"/>
                    </a:lnTo>
                    <a:lnTo>
                      <a:pt x="562" y="1556"/>
                    </a:lnTo>
                    <a:lnTo>
                      <a:pt x="570" y="1552"/>
                    </a:lnTo>
                    <a:lnTo>
                      <a:pt x="576" y="1546"/>
                    </a:lnTo>
                    <a:lnTo>
                      <a:pt x="578" y="1542"/>
                    </a:lnTo>
                    <a:lnTo>
                      <a:pt x="578" y="1542"/>
                    </a:lnTo>
                    <a:lnTo>
                      <a:pt x="576" y="1536"/>
                    </a:lnTo>
                    <a:lnTo>
                      <a:pt x="576" y="1532"/>
                    </a:lnTo>
                    <a:lnTo>
                      <a:pt x="572" y="1528"/>
                    </a:lnTo>
                    <a:lnTo>
                      <a:pt x="572" y="1528"/>
                    </a:lnTo>
                    <a:lnTo>
                      <a:pt x="568" y="1524"/>
                    </a:lnTo>
                    <a:lnTo>
                      <a:pt x="562" y="1518"/>
                    </a:lnTo>
                    <a:lnTo>
                      <a:pt x="554" y="1512"/>
                    </a:lnTo>
                    <a:lnTo>
                      <a:pt x="554" y="1512"/>
                    </a:lnTo>
                    <a:lnTo>
                      <a:pt x="534" y="1502"/>
                    </a:lnTo>
                    <a:lnTo>
                      <a:pt x="520" y="1496"/>
                    </a:lnTo>
                    <a:lnTo>
                      <a:pt x="520" y="1496"/>
                    </a:lnTo>
                    <a:lnTo>
                      <a:pt x="506" y="1484"/>
                    </a:lnTo>
                    <a:lnTo>
                      <a:pt x="498" y="1476"/>
                    </a:lnTo>
                    <a:lnTo>
                      <a:pt x="490" y="1472"/>
                    </a:lnTo>
                    <a:lnTo>
                      <a:pt x="490" y="1472"/>
                    </a:lnTo>
                    <a:lnTo>
                      <a:pt x="490" y="1470"/>
                    </a:lnTo>
                    <a:lnTo>
                      <a:pt x="488" y="1466"/>
                    </a:lnTo>
                    <a:lnTo>
                      <a:pt x="484" y="1460"/>
                    </a:lnTo>
                    <a:lnTo>
                      <a:pt x="484" y="1460"/>
                    </a:lnTo>
                    <a:lnTo>
                      <a:pt x="472" y="1446"/>
                    </a:lnTo>
                    <a:lnTo>
                      <a:pt x="472" y="1446"/>
                    </a:lnTo>
                    <a:lnTo>
                      <a:pt x="472" y="1442"/>
                    </a:lnTo>
                    <a:lnTo>
                      <a:pt x="474" y="1438"/>
                    </a:lnTo>
                    <a:lnTo>
                      <a:pt x="472" y="1432"/>
                    </a:lnTo>
                    <a:lnTo>
                      <a:pt x="472" y="1432"/>
                    </a:lnTo>
                    <a:lnTo>
                      <a:pt x="470" y="1428"/>
                    </a:lnTo>
                    <a:lnTo>
                      <a:pt x="468" y="1424"/>
                    </a:lnTo>
                    <a:lnTo>
                      <a:pt x="464" y="1422"/>
                    </a:lnTo>
                    <a:lnTo>
                      <a:pt x="464" y="1422"/>
                    </a:lnTo>
                    <a:lnTo>
                      <a:pt x="466" y="1424"/>
                    </a:lnTo>
                    <a:lnTo>
                      <a:pt x="472" y="1424"/>
                    </a:lnTo>
                    <a:lnTo>
                      <a:pt x="474" y="1424"/>
                    </a:lnTo>
                    <a:lnTo>
                      <a:pt x="476" y="1422"/>
                    </a:lnTo>
                    <a:lnTo>
                      <a:pt x="476" y="1418"/>
                    </a:lnTo>
                    <a:lnTo>
                      <a:pt x="476" y="1412"/>
                    </a:lnTo>
                    <a:lnTo>
                      <a:pt x="476" y="1412"/>
                    </a:lnTo>
                    <a:lnTo>
                      <a:pt x="474" y="1402"/>
                    </a:lnTo>
                    <a:lnTo>
                      <a:pt x="470" y="1394"/>
                    </a:lnTo>
                    <a:lnTo>
                      <a:pt x="464" y="1390"/>
                    </a:lnTo>
                    <a:lnTo>
                      <a:pt x="458" y="1386"/>
                    </a:lnTo>
                    <a:lnTo>
                      <a:pt x="458" y="1386"/>
                    </a:lnTo>
                    <a:lnTo>
                      <a:pt x="454" y="1382"/>
                    </a:lnTo>
                    <a:lnTo>
                      <a:pt x="452" y="1376"/>
                    </a:lnTo>
                    <a:lnTo>
                      <a:pt x="456" y="1370"/>
                    </a:lnTo>
                    <a:lnTo>
                      <a:pt x="464" y="1362"/>
                    </a:lnTo>
                    <a:lnTo>
                      <a:pt x="464" y="1362"/>
                    </a:lnTo>
                    <a:lnTo>
                      <a:pt x="476" y="1356"/>
                    </a:lnTo>
                    <a:lnTo>
                      <a:pt x="486" y="1350"/>
                    </a:lnTo>
                    <a:lnTo>
                      <a:pt x="490" y="1344"/>
                    </a:lnTo>
                    <a:lnTo>
                      <a:pt x="496" y="1338"/>
                    </a:lnTo>
                    <a:lnTo>
                      <a:pt x="500" y="1328"/>
                    </a:lnTo>
                    <a:lnTo>
                      <a:pt x="504" y="1314"/>
                    </a:lnTo>
                    <a:lnTo>
                      <a:pt x="504" y="1314"/>
                    </a:lnTo>
                    <a:lnTo>
                      <a:pt x="508" y="1290"/>
                    </a:lnTo>
                    <a:lnTo>
                      <a:pt x="510" y="1276"/>
                    </a:lnTo>
                    <a:lnTo>
                      <a:pt x="510" y="1264"/>
                    </a:lnTo>
                    <a:lnTo>
                      <a:pt x="508" y="1250"/>
                    </a:lnTo>
                    <a:lnTo>
                      <a:pt x="508" y="1250"/>
                    </a:lnTo>
                    <a:lnTo>
                      <a:pt x="500" y="1222"/>
                    </a:lnTo>
                    <a:lnTo>
                      <a:pt x="498" y="1210"/>
                    </a:lnTo>
                    <a:lnTo>
                      <a:pt x="498" y="1198"/>
                    </a:lnTo>
                    <a:lnTo>
                      <a:pt x="498" y="1198"/>
                    </a:lnTo>
                    <a:lnTo>
                      <a:pt x="506" y="1154"/>
                    </a:lnTo>
                    <a:lnTo>
                      <a:pt x="512" y="1100"/>
                    </a:lnTo>
                    <a:lnTo>
                      <a:pt x="512" y="1100"/>
                    </a:lnTo>
                    <a:lnTo>
                      <a:pt x="512" y="1080"/>
                    </a:lnTo>
                    <a:lnTo>
                      <a:pt x="510" y="1064"/>
                    </a:lnTo>
                    <a:lnTo>
                      <a:pt x="506" y="1048"/>
                    </a:lnTo>
                    <a:lnTo>
                      <a:pt x="504" y="1028"/>
                    </a:lnTo>
                    <a:lnTo>
                      <a:pt x="504" y="1028"/>
                    </a:lnTo>
                    <a:lnTo>
                      <a:pt x="506" y="1008"/>
                    </a:lnTo>
                    <a:lnTo>
                      <a:pt x="504" y="994"/>
                    </a:lnTo>
                    <a:lnTo>
                      <a:pt x="502" y="982"/>
                    </a:lnTo>
                    <a:lnTo>
                      <a:pt x="498" y="974"/>
                    </a:lnTo>
                    <a:lnTo>
                      <a:pt x="498" y="974"/>
                    </a:lnTo>
                    <a:lnTo>
                      <a:pt x="482" y="956"/>
                    </a:lnTo>
                    <a:lnTo>
                      <a:pt x="482" y="956"/>
                    </a:lnTo>
                    <a:lnTo>
                      <a:pt x="484" y="958"/>
                    </a:lnTo>
                    <a:lnTo>
                      <a:pt x="486" y="958"/>
                    </a:lnTo>
                    <a:lnTo>
                      <a:pt x="490" y="952"/>
                    </a:lnTo>
                    <a:lnTo>
                      <a:pt x="494" y="942"/>
                    </a:lnTo>
                    <a:lnTo>
                      <a:pt x="494" y="942"/>
                    </a:lnTo>
                    <a:lnTo>
                      <a:pt x="496" y="922"/>
                    </a:lnTo>
                    <a:lnTo>
                      <a:pt x="496" y="900"/>
                    </a:lnTo>
                    <a:lnTo>
                      <a:pt x="494" y="878"/>
                    </a:lnTo>
                    <a:lnTo>
                      <a:pt x="494" y="878"/>
                    </a:lnTo>
                    <a:lnTo>
                      <a:pt x="500" y="886"/>
                    </a:lnTo>
                    <a:lnTo>
                      <a:pt x="504" y="890"/>
                    </a:lnTo>
                    <a:lnTo>
                      <a:pt x="506" y="890"/>
                    </a:lnTo>
                    <a:lnTo>
                      <a:pt x="510" y="890"/>
                    </a:lnTo>
                    <a:lnTo>
                      <a:pt x="510" y="890"/>
                    </a:lnTo>
                    <a:lnTo>
                      <a:pt x="514" y="884"/>
                    </a:lnTo>
                    <a:lnTo>
                      <a:pt x="514" y="876"/>
                    </a:lnTo>
                    <a:lnTo>
                      <a:pt x="518" y="844"/>
                    </a:lnTo>
                    <a:lnTo>
                      <a:pt x="518" y="844"/>
                    </a:lnTo>
                    <a:lnTo>
                      <a:pt x="520" y="806"/>
                    </a:lnTo>
                    <a:lnTo>
                      <a:pt x="522" y="784"/>
                    </a:lnTo>
                    <a:lnTo>
                      <a:pt x="526" y="754"/>
                    </a:lnTo>
                    <a:lnTo>
                      <a:pt x="526" y="754"/>
                    </a:lnTo>
                    <a:lnTo>
                      <a:pt x="532" y="726"/>
                    </a:lnTo>
                    <a:lnTo>
                      <a:pt x="538" y="702"/>
                    </a:lnTo>
                    <a:lnTo>
                      <a:pt x="544" y="684"/>
                    </a:lnTo>
                    <a:lnTo>
                      <a:pt x="546" y="668"/>
                    </a:lnTo>
                    <a:lnTo>
                      <a:pt x="546" y="668"/>
                    </a:lnTo>
                    <a:lnTo>
                      <a:pt x="550" y="640"/>
                    </a:lnTo>
                    <a:lnTo>
                      <a:pt x="554" y="610"/>
                    </a:lnTo>
                    <a:lnTo>
                      <a:pt x="554" y="610"/>
                    </a:lnTo>
                    <a:lnTo>
                      <a:pt x="564" y="562"/>
                    </a:lnTo>
                    <a:lnTo>
                      <a:pt x="564" y="562"/>
                    </a:lnTo>
                    <a:lnTo>
                      <a:pt x="564" y="566"/>
                    </a:lnTo>
                    <a:lnTo>
                      <a:pt x="566" y="572"/>
                    </a:lnTo>
                    <a:lnTo>
                      <a:pt x="570" y="582"/>
                    </a:lnTo>
                    <a:lnTo>
                      <a:pt x="578" y="592"/>
                    </a:lnTo>
                    <a:lnTo>
                      <a:pt x="578" y="592"/>
                    </a:lnTo>
                    <a:lnTo>
                      <a:pt x="596" y="612"/>
                    </a:lnTo>
                    <a:lnTo>
                      <a:pt x="604" y="618"/>
                    </a:lnTo>
                    <a:lnTo>
                      <a:pt x="612" y="622"/>
                    </a:lnTo>
                    <a:lnTo>
                      <a:pt x="612" y="622"/>
                    </a:lnTo>
                    <a:lnTo>
                      <a:pt x="626" y="630"/>
                    </a:lnTo>
                    <a:lnTo>
                      <a:pt x="630" y="634"/>
                    </a:lnTo>
                    <a:lnTo>
                      <a:pt x="636" y="636"/>
                    </a:lnTo>
                    <a:lnTo>
                      <a:pt x="636" y="636"/>
                    </a:lnTo>
                    <a:lnTo>
                      <a:pt x="642" y="634"/>
                    </a:lnTo>
                    <a:lnTo>
                      <a:pt x="650" y="630"/>
                    </a:lnTo>
                    <a:lnTo>
                      <a:pt x="656" y="622"/>
                    </a:lnTo>
                    <a:lnTo>
                      <a:pt x="656" y="622"/>
                    </a:lnTo>
                    <a:lnTo>
                      <a:pt x="670" y="632"/>
                    </a:lnTo>
                    <a:lnTo>
                      <a:pt x="686" y="642"/>
                    </a:lnTo>
                    <a:lnTo>
                      <a:pt x="706" y="652"/>
                    </a:lnTo>
                    <a:lnTo>
                      <a:pt x="706" y="652"/>
                    </a:lnTo>
                    <a:lnTo>
                      <a:pt x="726" y="662"/>
                    </a:lnTo>
                    <a:lnTo>
                      <a:pt x="740" y="670"/>
                    </a:lnTo>
                    <a:lnTo>
                      <a:pt x="754" y="680"/>
                    </a:lnTo>
                    <a:lnTo>
                      <a:pt x="754" y="680"/>
                    </a:lnTo>
                    <a:lnTo>
                      <a:pt x="754" y="686"/>
                    </a:lnTo>
                    <a:lnTo>
                      <a:pt x="758" y="692"/>
                    </a:lnTo>
                    <a:lnTo>
                      <a:pt x="762" y="700"/>
                    </a:lnTo>
                    <a:lnTo>
                      <a:pt x="762" y="700"/>
                    </a:lnTo>
                    <a:lnTo>
                      <a:pt x="774" y="712"/>
                    </a:lnTo>
                    <a:lnTo>
                      <a:pt x="780" y="722"/>
                    </a:lnTo>
                    <a:lnTo>
                      <a:pt x="780" y="722"/>
                    </a:lnTo>
                    <a:lnTo>
                      <a:pt x="782" y="726"/>
                    </a:lnTo>
                    <a:lnTo>
                      <a:pt x="786" y="728"/>
                    </a:lnTo>
                    <a:lnTo>
                      <a:pt x="790" y="730"/>
                    </a:lnTo>
                    <a:lnTo>
                      <a:pt x="790" y="730"/>
                    </a:lnTo>
                    <a:lnTo>
                      <a:pt x="796" y="728"/>
                    </a:lnTo>
                    <a:lnTo>
                      <a:pt x="796" y="728"/>
                    </a:lnTo>
                    <a:lnTo>
                      <a:pt x="794" y="732"/>
                    </a:lnTo>
                    <a:lnTo>
                      <a:pt x="794" y="736"/>
                    </a:lnTo>
                    <a:lnTo>
                      <a:pt x="794" y="740"/>
                    </a:lnTo>
                    <a:lnTo>
                      <a:pt x="794" y="740"/>
                    </a:lnTo>
                    <a:lnTo>
                      <a:pt x="796" y="746"/>
                    </a:lnTo>
                    <a:lnTo>
                      <a:pt x="800" y="748"/>
                    </a:lnTo>
                    <a:lnTo>
                      <a:pt x="800" y="748"/>
                    </a:lnTo>
                    <a:lnTo>
                      <a:pt x="796" y="750"/>
                    </a:lnTo>
                    <a:lnTo>
                      <a:pt x="792" y="758"/>
                    </a:lnTo>
                    <a:lnTo>
                      <a:pt x="792" y="758"/>
                    </a:lnTo>
                    <a:lnTo>
                      <a:pt x="792" y="764"/>
                    </a:lnTo>
                    <a:lnTo>
                      <a:pt x="794" y="768"/>
                    </a:lnTo>
                    <a:lnTo>
                      <a:pt x="794" y="768"/>
                    </a:lnTo>
                    <a:lnTo>
                      <a:pt x="796" y="770"/>
                    </a:lnTo>
                    <a:lnTo>
                      <a:pt x="796" y="774"/>
                    </a:lnTo>
                    <a:lnTo>
                      <a:pt x="796" y="776"/>
                    </a:lnTo>
                    <a:lnTo>
                      <a:pt x="798" y="778"/>
                    </a:lnTo>
                    <a:lnTo>
                      <a:pt x="798" y="778"/>
                    </a:lnTo>
                    <a:lnTo>
                      <a:pt x="802" y="780"/>
                    </a:lnTo>
                    <a:lnTo>
                      <a:pt x="806" y="778"/>
                    </a:lnTo>
                    <a:lnTo>
                      <a:pt x="814" y="776"/>
                    </a:lnTo>
                    <a:lnTo>
                      <a:pt x="814" y="776"/>
                    </a:lnTo>
                    <a:lnTo>
                      <a:pt x="820" y="772"/>
                    </a:lnTo>
                    <a:lnTo>
                      <a:pt x="826" y="768"/>
                    </a:lnTo>
                    <a:lnTo>
                      <a:pt x="826" y="768"/>
                    </a:lnTo>
                    <a:lnTo>
                      <a:pt x="840" y="754"/>
                    </a:lnTo>
                    <a:lnTo>
                      <a:pt x="840" y="754"/>
                    </a:lnTo>
                    <a:lnTo>
                      <a:pt x="840" y="746"/>
                    </a:lnTo>
                    <a:lnTo>
                      <a:pt x="840" y="736"/>
                    </a:lnTo>
                    <a:lnTo>
                      <a:pt x="840" y="736"/>
                    </a:lnTo>
                    <a:close/>
                    <a:moveTo>
                      <a:pt x="370" y="316"/>
                    </a:moveTo>
                    <a:lnTo>
                      <a:pt x="370" y="316"/>
                    </a:lnTo>
                    <a:lnTo>
                      <a:pt x="364" y="320"/>
                    </a:lnTo>
                    <a:lnTo>
                      <a:pt x="356" y="318"/>
                    </a:lnTo>
                    <a:lnTo>
                      <a:pt x="356" y="318"/>
                    </a:lnTo>
                    <a:lnTo>
                      <a:pt x="354" y="316"/>
                    </a:lnTo>
                    <a:lnTo>
                      <a:pt x="352" y="318"/>
                    </a:lnTo>
                    <a:lnTo>
                      <a:pt x="352" y="318"/>
                    </a:lnTo>
                    <a:lnTo>
                      <a:pt x="346" y="322"/>
                    </a:lnTo>
                    <a:lnTo>
                      <a:pt x="346" y="322"/>
                    </a:lnTo>
                    <a:lnTo>
                      <a:pt x="348" y="320"/>
                    </a:lnTo>
                    <a:lnTo>
                      <a:pt x="352" y="318"/>
                    </a:lnTo>
                    <a:lnTo>
                      <a:pt x="352" y="318"/>
                    </a:lnTo>
                    <a:lnTo>
                      <a:pt x="362" y="310"/>
                    </a:lnTo>
                    <a:lnTo>
                      <a:pt x="372" y="304"/>
                    </a:lnTo>
                    <a:lnTo>
                      <a:pt x="372" y="304"/>
                    </a:lnTo>
                    <a:lnTo>
                      <a:pt x="376" y="302"/>
                    </a:lnTo>
                    <a:lnTo>
                      <a:pt x="378" y="304"/>
                    </a:lnTo>
                    <a:lnTo>
                      <a:pt x="380" y="306"/>
                    </a:lnTo>
                    <a:lnTo>
                      <a:pt x="380" y="306"/>
                    </a:lnTo>
                    <a:lnTo>
                      <a:pt x="370" y="316"/>
                    </a:lnTo>
                    <a:lnTo>
                      <a:pt x="370" y="31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12542" tIns="56271" rIns="112542" bIns="56271" numCol="1" anchor="t" anchorCtr="0" compatLnSpc="1">
                <a:prstTxWarp prst="textNoShape">
                  <a:avLst/>
                </a:prstTxWarp>
                <a:scene3d>
                  <a:camera prst="orthographicFront"/>
                  <a:lightRig rig="threePt" dir="t"/>
                </a:scene3d>
                <a:sp3d>
                  <a:bevelT w="1270" h="1270"/>
                </a:sp3d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21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</p:grpSp>
      <p:cxnSp>
        <p:nvCxnSpPr>
          <p:cNvPr id="14" name="직선 연결선 13"/>
          <p:cNvCxnSpPr/>
          <p:nvPr/>
        </p:nvCxnSpPr>
        <p:spPr>
          <a:xfrm flipV="1">
            <a:off x="960664" y="2454123"/>
            <a:ext cx="10807351" cy="23371"/>
          </a:xfrm>
          <a:prstGeom prst="line">
            <a:avLst/>
          </a:prstGeom>
          <a:ln w="38100" cap="sq">
            <a:gradFill flip="none" rotWithShape="1">
              <a:gsLst>
                <a:gs pos="58000">
                  <a:srgbClr val="EC9609"/>
                </a:gs>
                <a:gs pos="21000">
                  <a:schemeClr val="accent1">
                    <a:lumMod val="5000"/>
                    <a:lumOff val="95000"/>
                    <a:alpha val="80000"/>
                  </a:schemeClr>
                </a:gs>
                <a:gs pos="82000">
                  <a:srgbClr val="C60023"/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DAE2E5B-0023-47AC-A4FA-CB2F9AE87A58}"/>
              </a:ext>
            </a:extLst>
          </p:cNvPr>
          <p:cNvSpPr/>
          <p:nvPr/>
        </p:nvSpPr>
        <p:spPr>
          <a:xfrm>
            <a:off x="68536" y="65832"/>
            <a:ext cx="12072664" cy="6741368"/>
          </a:xfrm>
          <a:prstGeom prst="rect">
            <a:avLst/>
          </a:prstGeom>
          <a:noFill/>
          <a:ln w="38100">
            <a:solidFill>
              <a:srgbClr val="93CD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21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943872" y="2719999"/>
            <a:ext cx="6514023" cy="852260"/>
          </a:xfrm>
          <a:prstGeom prst="rect">
            <a:avLst/>
          </a:prstGeom>
          <a:noFill/>
        </p:spPr>
        <p:txBody>
          <a:bodyPr wrap="square" lIns="112498" tIns="56249" rIns="112498" bIns="56249" rtlCol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defRPr sz="4000" spc="-148">
                <a:solidFill>
                  <a:srgbClr val="064B8A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defRPr>
            </a:lvl1pPr>
          </a:lstStyle>
          <a:p>
            <a:pPr lvl="0">
              <a:defRPr/>
            </a:pPr>
            <a:r>
              <a:rPr kumimoji="0" lang="en-US" altLang="ko-KR" sz="4000" b="0" i="0" u="none" strike="noStrike" kern="1200" cap="none" spc="-148" normalizeH="0" baseline="0" noProof="0" dirty="0" smtClean="0">
                <a:ln>
                  <a:noFill/>
                </a:ln>
                <a:solidFill>
                  <a:srgbClr val="064B8A"/>
                </a:solidFill>
                <a:effectLst/>
                <a:uLnTx/>
                <a:uFillTx/>
                <a:latin typeface="경기천년제목"/>
                <a:ea typeface="경기천년제목 Medium" panose="02020603020101020101" pitchFamily="18" charset="-127"/>
                <a:cs typeface="+mn-cs"/>
              </a:rPr>
              <a:t>3. </a:t>
            </a:r>
            <a:r>
              <a:rPr kumimoji="0" lang="ko-KR" altLang="en-US" sz="4000" b="0" i="0" u="none" strike="noStrike" kern="1200" cap="none" spc="-148" normalizeH="0" baseline="0" noProof="0" dirty="0" smtClean="0">
                <a:ln>
                  <a:noFill/>
                </a:ln>
                <a:solidFill>
                  <a:srgbClr val="064B8A"/>
                </a:solidFill>
                <a:effectLst/>
                <a:uLnTx/>
                <a:uFillTx/>
                <a:latin typeface="경기천년제목"/>
                <a:ea typeface="경기천년제목 Medium" panose="02020603020101020101" pitchFamily="18" charset="-127"/>
                <a:cs typeface="+mn-cs"/>
              </a:rPr>
              <a:t>스포츠산업과 </a:t>
            </a:r>
            <a:r>
              <a:rPr lang="en-US" altLang="ko-KR" dirty="0" smtClean="0">
                <a:latin typeface="경기천년제목"/>
              </a:rPr>
              <a:t>ESG</a:t>
            </a:r>
            <a:r>
              <a:rPr lang="ko-KR" altLang="en-US" dirty="0" smtClean="0">
                <a:latin typeface="경기천년제목"/>
              </a:rPr>
              <a:t>의 </a:t>
            </a:r>
            <a:r>
              <a:rPr kumimoji="0" lang="ko-KR" altLang="en-US" sz="4000" b="0" i="0" u="none" strike="noStrike" kern="1200" cap="none" spc="-148" normalizeH="0" baseline="0" noProof="0" dirty="0">
                <a:ln>
                  <a:noFill/>
                </a:ln>
                <a:solidFill>
                  <a:srgbClr val="064B8A"/>
                </a:solidFill>
                <a:effectLst/>
                <a:uLnTx/>
                <a:uFillTx/>
                <a:latin typeface="경기천년제목"/>
                <a:ea typeface="경기천년제목 Medium" panose="02020603020101020101" pitchFamily="18" charset="-127"/>
                <a:cs typeface="+mn-cs"/>
              </a:rPr>
              <a:t>만남</a:t>
            </a:r>
          </a:p>
        </p:txBody>
      </p:sp>
    </p:spTree>
    <p:extLst>
      <p:ext uri="{BB962C8B-B14F-4D97-AF65-F5344CB8AC3E}">
        <p14:creationId xmlns:p14="http://schemas.microsoft.com/office/powerpoint/2010/main" val="3696189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251789D0-91CF-42CC-9905-55DE7D0EBAE7}"/>
              </a:ext>
            </a:extLst>
          </p:cNvPr>
          <p:cNvSpPr txBox="1"/>
          <p:nvPr/>
        </p:nvSpPr>
        <p:spPr>
          <a:xfrm>
            <a:off x="479376" y="294096"/>
            <a:ext cx="3751668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>
              <a:defRPr sz="2800" b="1" spc="-185">
                <a:solidFill>
                  <a:srgbClr val="0033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-185" normalizeH="0" baseline="0" noProof="0" dirty="0" smtClean="0">
                <a:ln>
                  <a:noFill/>
                </a:ln>
                <a:solidFill>
                  <a:srgbClr val="003300"/>
                </a:solidFill>
                <a:effectLst/>
                <a:uLnTx/>
                <a:uFillTx/>
                <a:latin typeface="경기천년제목"/>
                <a:ea typeface="경기천년제목 Medium" panose="02020603020101020101" pitchFamily="18" charset="-127"/>
                <a:cs typeface="+mn-cs"/>
              </a:rPr>
              <a:t>1</a:t>
            </a:r>
            <a:r>
              <a:rPr kumimoji="0" lang="en-US" altLang="ko-KR" sz="3200" b="1" i="0" u="none" strike="noStrike" kern="1200" cap="none" spc="-185" normalizeH="0" baseline="0" noProof="0" dirty="0">
                <a:ln>
                  <a:noFill/>
                </a:ln>
                <a:solidFill>
                  <a:srgbClr val="003300"/>
                </a:solidFill>
                <a:effectLst/>
                <a:uLnTx/>
                <a:uFillTx/>
                <a:latin typeface="경기천년제목"/>
                <a:ea typeface="경기천년제목 Medium" panose="02020603020101020101" pitchFamily="18" charset="-127"/>
                <a:cs typeface="+mn-cs"/>
              </a:rPr>
              <a:t>. </a:t>
            </a:r>
            <a:r>
              <a:rPr kumimoji="0" lang="ko-KR" altLang="en-US" sz="3200" b="1" i="0" u="none" strike="noStrike" kern="1200" cap="none" spc="-185" normalizeH="0" baseline="0" noProof="0" dirty="0">
                <a:ln>
                  <a:noFill/>
                </a:ln>
                <a:solidFill>
                  <a:srgbClr val="003300"/>
                </a:solidFill>
                <a:effectLst/>
                <a:uLnTx/>
                <a:uFillTx/>
                <a:latin typeface="경기천년제목"/>
                <a:ea typeface="경기천년제목 Medium" panose="02020603020101020101" pitchFamily="18" charset="-127"/>
                <a:cs typeface="+mn-cs"/>
              </a:rPr>
              <a:t>메이저리그</a:t>
            </a:r>
          </a:p>
        </p:txBody>
      </p:sp>
      <p:pic>
        <p:nvPicPr>
          <p:cNvPr id="3" name="그림 2" descr="텍스트, 로고, 폰트, 그래픽이(가) 표시된 사진&#10;&#10;자동 생성된 설명">
            <a:extLst>
              <a:ext uri="{FF2B5EF4-FFF2-40B4-BE49-F238E27FC236}">
                <a16:creationId xmlns:a16="http://schemas.microsoft.com/office/drawing/2014/main" id="{FAD38A2B-03A6-85EB-4FD7-DBEF83F876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92" y="1196752"/>
            <a:ext cx="8004258" cy="158417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3813DFD-6CAB-B5DF-B42B-53B56DE9B964}"/>
              </a:ext>
            </a:extLst>
          </p:cNvPr>
          <p:cNvSpPr txBox="1"/>
          <p:nvPr/>
        </p:nvSpPr>
        <p:spPr>
          <a:xfrm>
            <a:off x="623392" y="2852936"/>
            <a:ext cx="65527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+mn-cs"/>
                <a:hlinkClick r:id="rId3"/>
              </a:rPr>
              <a:t>출처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+mn-cs"/>
                <a:hlinkClick r:id="rId3"/>
              </a:rPr>
              <a:t>: #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+mn-cs"/>
                <a:hlinkClick r:id="rId3"/>
              </a:rPr>
              <a:t>스포츠산업 과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+mn-cs"/>
                <a:hlinkClick r:id="rId3"/>
              </a:rPr>
              <a:t>#ESG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+mn-cs"/>
                <a:hlinkClick r:id="rId3"/>
              </a:rPr>
              <a:t>경영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+mn-cs"/>
                <a:hlinkClick r:id="rId3"/>
              </a:rPr>
              <a:t>: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+mn-cs"/>
                <a:hlinkClick r:id="rId3"/>
              </a:rPr>
              <a:t>네이버 블로그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+mn-cs"/>
                <a:hlinkClick r:id="rId3"/>
              </a:rPr>
              <a:t>(naver.com)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바탕 Regular" panose="02020503020101020101" pitchFamily="18" charset="-127"/>
              <a:ea typeface="경기천년바탕 Regular" panose="02020503020101020101" pitchFamily="18" charset="-127"/>
              <a:cs typeface="+mn-cs"/>
            </a:endParaRPr>
          </a:p>
        </p:txBody>
      </p:sp>
      <p:pic>
        <p:nvPicPr>
          <p:cNvPr id="6" name="그림 5" descr="텍스트, 영수증, 화이트, 폰트이(가) 표시된 사진&#10;&#10;자동 생성된 설명">
            <a:extLst>
              <a:ext uri="{FF2B5EF4-FFF2-40B4-BE49-F238E27FC236}">
                <a16:creationId xmlns:a16="http://schemas.microsoft.com/office/drawing/2014/main" id="{4482254A-1FC0-C34C-EDBC-BE3B1F8DF4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92" y="3410184"/>
            <a:ext cx="10404522" cy="196755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AA448C0-3B0C-D0B5-9B5E-48D15DF3B7EF}"/>
              </a:ext>
            </a:extLst>
          </p:cNvPr>
          <p:cNvSpPr txBox="1"/>
          <p:nvPr/>
        </p:nvSpPr>
        <p:spPr>
          <a:xfrm>
            <a:off x="695400" y="5661248"/>
            <a:ext cx="66967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+mn-cs"/>
                <a:hlinkClick r:id="rId3"/>
              </a:rPr>
              <a:t>출처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+mn-cs"/>
                <a:hlinkClick r:id="rId3"/>
              </a:rPr>
              <a:t>: #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+mn-cs"/>
                <a:hlinkClick r:id="rId3"/>
              </a:rPr>
              <a:t>스포츠산업 과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+mn-cs"/>
                <a:hlinkClick r:id="rId3"/>
              </a:rPr>
              <a:t>#ESG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+mn-cs"/>
                <a:hlinkClick r:id="rId3"/>
              </a:rPr>
              <a:t>경영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+mn-cs"/>
                <a:hlinkClick r:id="rId3"/>
              </a:rPr>
              <a:t>: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+mn-cs"/>
                <a:hlinkClick r:id="rId3"/>
              </a:rPr>
              <a:t>네이버 블로그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+mn-cs"/>
                <a:hlinkClick r:id="rId3"/>
              </a:rPr>
              <a:t>(naver.com)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바탕 Regular" panose="02020503020101020101" pitchFamily="18" charset="-127"/>
              <a:ea typeface="경기천년바탕 Regular" panose="020205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4566714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51789D0-91CF-42CC-9905-55DE7D0EBAE7}"/>
              </a:ext>
            </a:extLst>
          </p:cNvPr>
          <p:cNvSpPr txBox="1"/>
          <p:nvPr/>
        </p:nvSpPr>
        <p:spPr>
          <a:xfrm>
            <a:off x="479376" y="294096"/>
            <a:ext cx="3751668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>
              <a:defRPr sz="2800" b="1" spc="-185">
                <a:solidFill>
                  <a:srgbClr val="0033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-185" normalizeH="0" baseline="0" noProof="0" dirty="0" smtClean="0">
                <a:ln>
                  <a:noFill/>
                </a:ln>
                <a:solidFill>
                  <a:srgbClr val="003300"/>
                </a:solidFill>
                <a:effectLst/>
                <a:uLnTx/>
                <a:uFillTx/>
                <a:ea typeface="경기천년제목 Medium" panose="02020603020101020101" pitchFamily="18" charset="-127"/>
                <a:cs typeface="+mn-cs"/>
              </a:rPr>
              <a:t>2. </a:t>
            </a:r>
            <a:r>
              <a:rPr kumimoji="0" lang="en-US" altLang="ko-KR" sz="3200" b="1" i="0" u="none" strike="noStrike" kern="1200" cap="none" spc="-185" normalizeH="0" baseline="0" noProof="0" dirty="0">
                <a:ln>
                  <a:noFill/>
                </a:ln>
                <a:solidFill>
                  <a:srgbClr val="003300"/>
                </a:solidFill>
                <a:effectLst/>
                <a:uLnTx/>
                <a:uFillTx/>
                <a:ea typeface="경기천년제목 Medium" panose="02020603020101020101" pitchFamily="18" charset="-127"/>
                <a:cs typeface="+mn-cs"/>
              </a:rPr>
              <a:t>NBA</a:t>
            </a:r>
            <a:endParaRPr kumimoji="0" lang="ko-KR" altLang="en-US" sz="3200" b="1" i="0" u="none" strike="noStrike" kern="1200" cap="none" spc="-185" normalizeH="0" baseline="0" noProof="0" dirty="0">
              <a:ln>
                <a:noFill/>
              </a:ln>
              <a:solidFill>
                <a:srgbClr val="003300"/>
              </a:solidFill>
              <a:effectLst/>
              <a:uLnTx/>
              <a:uFillTx/>
              <a:ea typeface="경기천년제목 Medium" panose="02020603020101020101" pitchFamily="18" charset="-127"/>
              <a:cs typeface="+mn-cs"/>
            </a:endParaRPr>
          </a:p>
        </p:txBody>
      </p:sp>
      <p:pic>
        <p:nvPicPr>
          <p:cNvPr id="3" name="그림 2" descr="폰트, 로고, 그래픽, 그래픽 디자인이(가) 표시된 사진&#10;&#10;자동 생성된 설명">
            <a:extLst>
              <a:ext uri="{FF2B5EF4-FFF2-40B4-BE49-F238E27FC236}">
                <a16:creationId xmlns:a16="http://schemas.microsoft.com/office/drawing/2014/main" id="{992329ED-2D78-ABF0-0DF1-AA4AA6AABA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376" y="1052736"/>
            <a:ext cx="5256584" cy="3262124"/>
          </a:xfrm>
          <a:prstGeom prst="rect">
            <a:avLst/>
          </a:prstGeom>
        </p:spPr>
      </p:pic>
      <p:pic>
        <p:nvPicPr>
          <p:cNvPr id="6" name="그림 5" descr="텍스트, 영수증, 폰트, 화이트이(가) 표시된 사진&#10;&#10;자동 생성된 설명">
            <a:extLst>
              <a:ext uri="{FF2B5EF4-FFF2-40B4-BE49-F238E27FC236}">
                <a16:creationId xmlns:a16="http://schemas.microsoft.com/office/drawing/2014/main" id="{6F5D5F03-5ADE-2840-B8A9-AB8079AA86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248" y="4488725"/>
            <a:ext cx="9505056" cy="193745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9287036-4359-F93A-81EF-A35B8AA1EF70}"/>
              </a:ext>
            </a:extLst>
          </p:cNvPr>
          <p:cNvSpPr txBox="1"/>
          <p:nvPr/>
        </p:nvSpPr>
        <p:spPr>
          <a:xfrm>
            <a:off x="1703512" y="4051573"/>
            <a:ext cx="59046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+mn-cs"/>
                <a:hlinkClick r:id="rId4"/>
              </a:rPr>
              <a:t>출처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+mn-cs"/>
                <a:hlinkClick r:id="rId4"/>
              </a:rPr>
              <a:t>: #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+mn-cs"/>
                <a:hlinkClick r:id="rId4"/>
              </a:rPr>
              <a:t>스포츠산업 과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+mn-cs"/>
                <a:hlinkClick r:id="rId4"/>
              </a:rPr>
              <a:t>#ESG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+mn-cs"/>
                <a:hlinkClick r:id="rId4"/>
              </a:rPr>
              <a:t>경영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+mn-cs"/>
                <a:hlinkClick r:id="rId4"/>
              </a:rPr>
              <a:t>: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+mn-cs"/>
                <a:hlinkClick r:id="rId4"/>
              </a:rPr>
              <a:t>네이버 블로그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+mn-cs"/>
                <a:hlinkClick r:id="rId4"/>
              </a:rPr>
              <a:t>(naver.com)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바탕 Regular" panose="02020503020101020101" pitchFamily="18" charset="-127"/>
              <a:ea typeface="경기천년바탕 Regular" panose="020205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5242328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1415480" y="1484785"/>
            <a:ext cx="9649072" cy="720080"/>
          </a:xfrm>
          <a:prstGeom prst="rect">
            <a:avLst/>
          </a:prstGeom>
          <a:pattFill prst="dkUpDiag">
            <a:fgClr>
              <a:srgbClr val="EFEFF1"/>
            </a:fgClr>
            <a:bgClr>
              <a:schemeClr val="bg1"/>
            </a:bgClr>
          </a:pattFill>
          <a:ln w="9525" algn="ctr">
            <a:solidFill>
              <a:schemeClr val="accent3">
                <a:lumMod val="50000"/>
              </a:schemeClr>
            </a:solidFill>
            <a:round/>
            <a:headEnd/>
            <a:tailEnd/>
          </a:ln>
          <a:effectLst>
            <a:innerShdw blurRad="63500" dist="25400" dir="13500000">
              <a:prstClr val="black">
                <a:alpha val="20000"/>
              </a:prstClr>
            </a:innerShdw>
          </a:effec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ko-KR" altLang="en-US" sz="240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26" name="Text Box 51"/>
          <p:cNvSpPr txBox="1">
            <a:spLocks noChangeArrowheads="1"/>
          </p:cNvSpPr>
          <p:nvPr/>
        </p:nvSpPr>
        <p:spPr bwMode="auto">
          <a:xfrm>
            <a:off x="1640744" y="1618940"/>
            <a:ext cx="9392244" cy="49859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38100" prst="cross"/>
            </a:sp3d>
          </a:bodyPr>
          <a:lstStyle>
            <a:defPPr>
              <a:defRPr lang="en-US"/>
            </a:defPPr>
            <a:lvl1pPr marL="85725" indent="-85725" defTabSz="914400" latinLnBrk="1">
              <a:lnSpc>
                <a:spcPct val="120000"/>
              </a:lnSpc>
              <a:buFont typeface="Arial" pitchFamily="34" charset="0"/>
              <a:buChar char="•"/>
              <a:defRPr sz="1600" b="0" spc="-100">
                <a:solidFill>
                  <a:prstClr val="black">
                    <a:lumMod val="85000"/>
                    <a:lumOff val="15000"/>
                  </a:prstClr>
                </a:solidFill>
                <a:latin typeface="HY견고딕" pitchFamily="18" charset="-127"/>
                <a:ea typeface="HY견고딕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indent="0">
              <a:buNone/>
            </a:pPr>
            <a:r>
              <a:rPr lang="en-US" altLang="ko-KR" sz="2200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 1. </a:t>
            </a:r>
            <a:r>
              <a:rPr lang="ko-KR" altLang="en-US" sz="2200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스포츠산업과 </a:t>
            </a:r>
            <a:r>
              <a:rPr lang="en-US" altLang="ko-KR" sz="2200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ESG</a:t>
            </a:r>
            <a:r>
              <a:rPr lang="ko-KR" altLang="en-US" sz="2200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를 이해한다</a:t>
            </a:r>
            <a:r>
              <a:rPr lang="en-US" altLang="ko-KR" sz="2200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.  </a:t>
            </a:r>
            <a:endParaRPr lang="ko-KR" altLang="en-US" sz="220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743B60F-7DE2-4482-80DA-DB2C971DEFB7}"/>
              </a:ext>
            </a:extLst>
          </p:cNvPr>
          <p:cNvSpPr txBox="1"/>
          <p:nvPr/>
        </p:nvSpPr>
        <p:spPr>
          <a:xfrm>
            <a:off x="551384" y="293044"/>
            <a:ext cx="1944216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r>
              <a:rPr lang="ko-KR" altLang="en-US" sz="2800" b="1" spc="-185" dirty="0" smtClean="0">
                <a:solidFill>
                  <a:srgbClr val="0033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학 습 목 표</a:t>
            </a:r>
            <a:endParaRPr lang="ko-KR" altLang="en-US" sz="2800" b="1" spc="-185" dirty="0">
              <a:solidFill>
                <a:srgbClr val="003300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59B6AB4-B4F8-498C-9961-436C162AA863}"/>
              </a:ext>
            </a:extLst>
          </p:cNvPr>
          <p:cNvSpPr/>
          <p:nvPr/>
        </p:nvSpPr>
        <p:spPr>
          <a:xfrm>
            <a:off x="1406240" y="2495101"/>
            <a:ext cx="9649072" cy="720080"/>
          </a:xfrm>
          <a:prstGeom prst="rect">
            <a:avLst/>
          </a:prstGeom>
          <a:pattFill prst="dkUpDiag">
            <a:fgClr>
              <a:srgbClr val="EFEFF1"/>
            </a:fgClr>
            <a:bgClr>
              <a:schemeClr val="bg1"/>
            </a:bgClr>
          </a:pattFill>
          <a:ln w="9525" algn="ctr">
            <a:solidFill>
              <a:schemeClr val="accent3">
                <a:lumMod val="50000"/>
              </a:schemeClr>
            </a:solidFill>
            <a:round/>
            <a:headEnd/>
            <a:tailEnd/>
          </a:ln>
          <a:effectLst>
            <a:innerShdw blurRad="63500" dist="25400" dir="13500000">
              <a:prstClr val="black">
                <a:alpha val="20000"/>
              </a:prstClr>
            </a:innerShdw>
          </a:effec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ko-KR" altLang="en-US" sz="240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245C457-89A7-45C4-B9B1-7134A83619F5}"/>
              </a:ext>
            </a:extLst>
          </p:cNvPr>
          <p:cNvSpPr/>
          <p:nvPr/>
        </p:nvSpPr>
        <p:spPr>
          <a:xfrm>
            <a:off x="1416720" y="3556217"/>
            <a:ext cx="9649072" cy="720080"/>
          </a:xfrm>
          <a:prstGeom prst="rect">
            <a:avLst/>
          </a:prstGeom>
          <a:pattFill prst="dkUpDiag">
            <a:fgClr>
              <a:srgbClr val="EFEFF1"/>
            </a:fgClr>
            <a:bgClr>
              <a:schemeClr val="bg1"/>
            </a:bgClr>
          </a:pattFill>
          <a:ln w="9525" algn="ctr">
            <a:solidFill>
              <a:schemeClr val="accent3">
                <a:lumMod val="50000"/>
              </a:schemeClr>
            </a:solidFill>
            <a:round/>
            <a:headEnd/>
            <a:tailEnd/>
          </a:ln>
          <a:effectLst>
            <a:innerShdw blurRad="63500" dist="25400" dir="13500000">
              <a:prstClr val="black">
                <a:alpha val="20000"/>
              </a:prstClr>
            </a:innerShdw>
          </a:effec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ko-KR" altLang="en-US" sz="240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22" name="Text Box 51">
            <a:extLst>
              <a:ext uri="{FF2B5EF4-FFF2-40B4-BE49-F238E27FC236}">
                <a16:creationId xmlns:a16="http://schemas.microsoft.com/office/drawing/2014/main" id="{A4E50302-944F-4996-AF46-241909C19E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41984" y="3690372"/>
            <a:ext cx="9392244" cy="49859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38100" prst="cross"/>
            </a:sp3d>
          </a:bodyPr>
          <a:lstStyle>
            <a:defPPr>
              <a:defRPr lang="en-US"/>
            </a:defPPr>
            <a:lvl1pPr marL="85725" indent="-85725" defTabSz="914400" latinLnBrk="1">
              <a:lnSpc>
                <a:spcPct val="120000"/>
              </a:lnSpc>
              <a:buFont typeface="Arial" pitchFamily="34" charset="0"/>
              <a:buChar char="•"/>
              <a:defRPr sz="1600" b="0" spc="-100">
                <a:solidFill>
                  <a:prstClr val="black">
                    <a:lumMod val="85000"/>
                    <a:lumOff val="15000"/>
                  </a:prstClr>
                </a:solidFill>
                <a:latin typeface="HY견고딕" pitchFamily="18" charset="-127"/>
                <a:ea typeface="HY견고딕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indent="0">
              <a:buNone/>
            </a:pPr>
            <a:r>
              <a:rPr lang="en-US" altLang="ko-KR" sz="2200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 3. </a:t>
            </a:r>
            <a:r>
              <a:rPr lang="ko-KR" altLang="en-US" sz="2200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스포츠산업과 </a:t>
            </a:r>
            <a:r>
              <a:rPr lang="en-US" altLang="ko-KR" sz="2200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ESG </a:t>
            </a:r>
            <a:r>
              <a:rPr lang="ko-KR" altLang="en-US" sz="2200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의 만남을 이해한다</a:t>
            </a:r>
            <a:r>
              <a:rPr lang="en-US" altLang="ko-KR" sz="2200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.</a:t>
            </a:r>
            <a:endParaRPr lang="ko-KR" altLang="en-US" sz="220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829A3FE3-D5EE-442C-B904-F781D3BB9A7A}"/>
              </a:ext>
            </a:extLst>
          </p:cNvPr>
          <p:cNvSpPr/>
          <p:nvPr/>
        </p:nvSpPr>
        <p:spPr>
          <a:xfrm>
            <a:off x="1431032" y="4617333"/>
            <a:ext cx="9649072" cy="720080"/>
          </a:xfrm>
          <a:prstGeom prst="rect">
            <a:avLst/>
          </a:prstGeom>
          <a:pattFill prst="dkUpDiag">
            <a:fgClr>
              <a:srgbClr val="EFEFF1"/>
            </a:fgClr>
            <a:bgClr>
              <a:schemeClr val="bg1"/>
            </a:bgClr>
          </a:pattFill>
          <a:ln w="9525" algn="ctr">
            <a:solidFill>
              <a:schemeClr val="accent3">
                <a:lumMod val="50000"/>
              </a:schemeClr>
            </a:solidFill>
            <a:round/>
            <a:headEnd/>
            <a:tailEnd/>
          </a:ln>
          <a:effectLst>
            <a:innerShdw blurRad="63500" dist="25400" dir="13500000">
              <a:prstClr val="black">
                <a:alpha val="20000"/>
              </a:prstClr>
            </a:innerShdw>
          </a:effec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ko-KR" altLang="en-US" sz="240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25" name="Text Box 51">
            <a:extLst>
              <a:ext uri="{FF2B5EF4-FFF2-40B4-BE49-F238E27FC236}">
                <a16:creationId xmlns:a16="http://schemas.microsoft.com/office/drawing/2014/main" id="{95F2453F-6451-494E-B9FA-A575D5B8B6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56296" y="4751488"/>
            <a:ext cx="9392244" cy="49859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38100" prst="cross"/>
            </a:sp3d>
          </a:bodyPr>
          <a:lstStyle>
            <a:defPPr>
              <a:defRPr lang="en-US"/>
            </a:defPPr>
            <a:lvl1pPr marL="85725" indent="-85725" defTabSz="914400" latinLnBrk="1">
              <a:lnSpc>
                <a:spcPct val="120000"/>
              </a:lnSpc>
              <a:buFont typeface="Arial" pitchFamily="34" charset="0"/>
              <a:buChar char="•"/>
              <a:defRPr sz="1600" b="0" spc="-100">
                <a:solidFill>
                  <a:prstClr val="black">
                    <a:lumMod val="85000"/>
                    <a:lumOff val="15000"/>
                  </a:prstClr>
                </a:solidFill>
                <a:latin typeface="HY견고딕" pitchFamily="18" charset="-127"/>
                <a:ea typeface="HY견고딕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indent="0">
              <a:buNone/>
            </a:pPr>
            <a:r>
              <a:rPr lang="en-US" altLang="ko-KR" sz="2200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 4. </a:t>
            </a:r>
            <a:r>
              <a:rPr lang="ko-KR" altLang="en-US" sz="2200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스포츠 속 </a:t>
            </a:r>
            <a:r>
              <a:rPr lang="en-US" altLang="ko-KR" sz="2200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ESG </a:t>
            </a:r>
            <a:r>
              <a:rPr lang="ko-KR" altLang="en-US" sz="2200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사례를 학습한다</a:t>
            </a:r>
            <a:r>
              <a:rPr lang="en-US" altLang="ko-KR" sz="2200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.</a:t>
            </a:r>
            <a:endParaRPr lang="ko-KR" altLang="en-US" sz="220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1" name="Text Box 51">
            <a:extLst>
              <a:ext uri="{FF2B5EF4-FFF2-40B4-BE49-F238E27FC236}">
                <a16:creationId xmlns:a16="http://schemas.microsoft.com/office/drawing/2014/main" id="{A4E50302-944F-4996-AF46-241909C19E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2308" y="2611656"/>
            <a:ext cx="9392244" cy="49859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38100" prst="cross"/>
            </a:sp3d>
          </a:bodyPr>
          <a:lstStyle>
            <a:defPPr>
              <a:defRPr lang="en-US"/>
            </a:defPPr>
            <a:lvl1pPr marL="85725" indent="-85725" defTabSz="914400" latinLnBrk="1">
              <a:lnSpc>
                <a:spcPct val="120000"/>
              </a:lnSpc>
              <a:buFont typeface="Arial" pitchFamily="34" charset="0"/>
              <a:buChar char="•"/>
              <a:defRPr sz="1600" b="0" spc="-100">
                <a:solidFill>
                  <a:prstClr val="black">
                    <a:lumMod val="85000"/>
                    <a:lumOff val="15000"/>
                  </a:prstClr>
                </a:solidFill>
                <a:latin typeface="HY견고딕" pitchFamily="18" charset="-127"/>
                <a:ea typeface="HY견고딕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indent="0">
              <a:buNone/>
            </a:pPr>
            <a:r>
              <a:rPr lang="en-US" altLang="ko-KR" sz="2200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 2. </a:t>
            </a:r>
            <a:r>
              <a:rPr lang="ko-KR" altLang="en-US" sz="2200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스포츠산업의  </a:t>
            </a:r>
            <a:r>
              <a:rPr lang="en-US" altLang="ko-KR" sz="2200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ESG </a:t>
            </a:r>
            <a:r>
              <a:rPr lang="ko-KR" altLang="en-US" sz="2200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적용과 스포츠와 </a:t>
            </a:r>
            <a:r>
              <a:rPr lang="en-US" altLang="ko-KR" sz="2200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ESG </a:t>
            </a:r>
            <a:r>
              <a:rPr lang="ko-KR" altLang="en-US" sz="2200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경영을 이해한다</a:t>
            </a:r>
            <a:r>
              <a:rPr lang="en-US" altLang="ko-KR" sz="2200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.</a:t>
            </a:r>
            <a:endParaRPr lang="ko-KR" altLang="en-US" sz="220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3387579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슬라이드 번호 개체 틀 5">
            <a:extLst>
              <a:ext uri="{FF2B5EF4-FFF2-40B4-BE49-F238E27FC236}">
                <a16:creationId xmlns:a16="http://schemas.microsoft.com/office/drawing/2014/main" id="{0D4C9601-B92B-4F66-BE91-92617168D6BF}"/>
              </a:ext>
            </a:extLst>
          </p:cNvPr>
          <p:cNvSpPr txBox="1">
            <a:spLocks/>
          </p:cNvSpPr>
          <p:nvPr/>
        </p:nvSpPr>
        <p:spPr>
          <a:xfrm>
            <a:off x="11235302" y="437991"/>
            <a:ext cx="956698" cy="325323"/>
          </a:xfrm>
          <a:prstGeom prst="rect">
            <a:avLst/>
          </a:prstGeom>
        </p:spPr>
        <p:txBody>
          <a:bodyPr lIns="122546" tIns="61274" rIns="122546" bIns="61274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KT&amp;G 상상제목 B" pitchFamily="2" charset="-127"/>
                <a:ea typeface="KT&amp;G 상상제목 B" pitchFamily="2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500" b="0" i="0" u="none" strike="noStrike" kern="1200" cap="none" spc="-123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+mn-cs"/>
              </a:rPr>
              <a:t>- </a:t>
            </a:r>
            <a:fld id="{4B5FD4DD-C820-49D1-A58F-6A0835416B3A}" type="slidenum">
              <a:rPr kumimoji="1" lang="ko-KR" altLang="en-US" sz="1500" b="0" i="0" u="none" strike="noStrike" kern="1200" cap="none" spc="-123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+mn-cs"/>
              </a:rPr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r>
              <a:rPr kumimoji="1" lang="ko-KR" altLang="en-US" sz="1500" b="0" i="0" u="none" strike="noStrike" kern="1200" cap="none" spc="-123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+mn-cs"/>
              </a:rPr>
              <a:t> </a:t>
            </a:r>
            <a:r>
              <a:rPr kumimoji="1" lang="en-US" altLang="ko-KR" sz="1500" b="0" i="0" u="none" strike="noStrike" kern="1200" cap="none" spc="-123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+mn-cs"/>
              </a:rPr>
              <a:t>-</a:t>
            </a:r>
            <a:endParaRPr kumimoji="1" lang="ko-KR" altLang="en-US" sz="1500" b="0" i="0" u="none" strike="noStrike" kern="1200" cap="none" spc="-123" normalizeH="0" baseline="0" noProof="0" dirty="0">
              <a:ln>
                <a:solidFill>
                  <a:prstClr val="black">
                    <a:alpha val="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경기천년바탕 Regular" panose="02020503020101020101" pitchFamily="18" charset="-127"/>
              <a:ea typeface="경기천년바탕 Regular" panose="02020503020101020101" pitchFamily="18" charset="-127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51789D0-91CF-42CC-9905-55DE7D0EBAE7}"/>
              </a:ext>
            </a:extLst>
          </p:cNvPr>
          <p:cNvSpPr txBox="1"/>
          <p:nvPr/>
        </p:nvSpPr>
        <p:spPr>
          <a:xfrm>
            <a:off x="556590" y="294096"/>
            <a:ext cx="3674453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>
              <a:defRPr sz="2800" b="1" spc="-185">
                <a:solidFill>
                  <a:srgbClr val="0033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-185" normalizeH="0" baseline="0" noProof="0" dirty="0" smtClean="0">
                <a:ln>
                  <a:noFill/>
                </a:ln>
                <a:solidFill>
                  <a:srgbClr val="003300"/>
                </a:solidFill>
                <a:effectLst/>
                <a:uLnTx/>
                <a:uFillTx/>
                <a:latin typeface="경기천년제목"/>
                <a:ea typeface="경기천년제목 Medium" panose="02020603020101020101" pitchFamily="18" charset="-127"/>
                <a:cs typeface="+mn-cs"/>
              </a:rPr>
              <a:t>3. </a:t>
            </a:r>
            <a:r>
              <a:rPr kumimoji="0" lang="en-US" altLang="ko-KR" sz="3200" b="1" i="0" u="none" strike="noStrike" kern="1200" cap="none" spc="-185" normalizeH="0" baseline="0" noProof="0" dirty="0">
                <a:ln>
                  <a:noFill/>
                </a:ln>
                <a:solidFill>
                  <a:srgbClr val="003300"/>
                </a:solidFill>
                <a:effectLst/>
                <a:uLnTx/>
                <a:uFillTx/>
                <a:latin typeface="경기천년제목"/>
                <a:ea typeface="경기천년제목 Medium" panose="02020603020101020101" pitchFamily="18" charset="-127"/>
                <a:cs typeface="+mn-cs"/>
              </a:rPr>
              <a:t>FIFA</a:t>
            </a:r>
            <a:endParaRPr kumimoji="0" lang="ko-KR" altLang="en-US" sz="3200" b="1" i="0" u="none" strike="noStrike" kern="1200" cap="none" spc="-185" normalizeH="0" baseline="0" noProof="0" dirty="0">
              <a:ln>
                <a:noFill/>
              </a:ln>
              <a:solidFill>
                <a:srgbClr val="003300"/>
              </a:solidFill>
              <a:effectLst/>
              <a:uLnTx/>
              <a:uFillTx/>
              <a:latin typeface="경기천년제목"/>
              <a:ea typeface="경기천년제목 Medium" panose="02020603020101020101" pitchFamily="18" charset="-127"/>
              <a:cs typeface="+mn-cs"/>
            </a:endParaRPr>
          </a:p>
        </p:txBody>
      </p:sp>
      <p:pic>
        <p:nvPicPr>
          <p:cNvPr id="3" name="그림 2" descr="폰트, 로고, 상징, 그래픽이(가) 표시된 사진&#10;&#10;자동 생성된 설명">
            <a:extLst>
              <a:ext uri="{FF2B5EF4-FFF2-40B4-BE49-F238E27FC236}">
                <a16:creationId xmlns:a16="http://schemas.microsoft.com/office/drawing/2014/main" id="{7046753A-3198-D67A-EA13-9BCD0F6557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376" y="1124744"/>
            <a:ext cx="5832648" cy="2571830"/>
          </a:xfrm>
          <a:prstGeom prst="rect">
            <a:avLst/>
          </a:prstGeom>
        </p:spPr>
      </p:pic>
      <p:pic>
        <p:nvPicPr>
          <p:cNvPr id="11" name="그림 10" descr="텍스트, 영수증, 폰트, 화이트이(가) 표시된 사진&#10;&#10;자동 생성된 설명">
            <a:extLst>
              <a:ext uri="{FF2B5EF4-FFF2-40B4-BE49-F238E27FC236}">
                <a16:creationId xmlns:a16="http://schemas.microsoft.com/office/drawing/2014/main" id="{12E04B2C-DC80-3017-7BF7-5FAAB60910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408" y="4004002"/>
            <a:ext cx="10010763" cy="244933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D8A41A4-0771-E145-3046-E935755D1983}"/>
              </a:ext>
            </a:extLst>
          </p:cNvPr>
          <p:cNvSpPr txBox="1"/>
          <p:nvPr/>
        </p:nvSpPr>
        <p:spPr>
          <a:xfrm>
            <a:off x="1494739" y="3711788"/>
            <a:ext cx="54726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+mn-cs"/>
                <a:hlinkClick r:id="rId4"/>
              </a:rPr>
              <a:t>출처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+mn-cs"/>
                <a:hlinkClick r:id="rId4"/>
              </a:rPr>
              <a:t>: #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+mn-cs"/>
                <a:hlinkClick r:id="rId4"/>
              </a:rPr>
              <a:t>스포츠산업 과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+mn-cs"/>
                <a:hlinkClick r:id="rId4"/>
              </a:rPr>
              <a:t>#ESG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+mn-cs"/>
                <a:hlinkClick r:id="rId4"/>
              </a:rPr>
              <a:t>경영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+mn-cs"/>
                <a:hlinkClick r:id="rId4"/>
              </a:rPr>
              <a:t>: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+mn-cs"/>
                <a:hlinkClick r:id="rId4"/>
              </a:rPr>
              <a:t>네이버 블로그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+mn-cs"/>
                <a:hlinkClick r:id="rId4"/>
              </a:rPr>
              <a:t>(naver.com)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바탕 Regular" panose="02020503020101020101" pitchFamily="18" charset="-127"/>
              <a:ea typeface="경기천년바탕 Regular" panose="020205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29388571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51789D0-91CF-42CC-9905-55DE7D0EBAE7}"/>
              </a:ext>
            </a:extLst>
          </p:cNvPr>
          <p:cNvSpPr txBox="1"/>
          <p:nvPr/>
        </p:nvSpPr>
        <p:spPr>
          <a:xfrm>
            <a:off x="479376" y="294096"/>
            <a:ext cx="6624736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>
              <a:defRPr sz="2800" b="1" spc="-185">
                <a:solidFill>
                  <a:srgbClr val="0033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-185" normalizeH="0" baseline="0" noProof="0" dirty="0" smtClean="0">
                <a:ln>
                  <a:noFill/>
                </a:ln>
                <a:solidFill>
                  <a:srgbClr val="003300"/>
                </a:solidFill>
                <a:effectLst/>
                <a:uLnTx/>
                <a:uFillTx/>
                <a:latin typeface="경기천년제목"/>
                <a:ea typeface="경기천년바탕 Regular" panose="02020503020101020101"/>
                <a:cs typeface="+mn-cs"/>
              </a:rPr>
              <a:t>4. </a:t>
            </a:r>
            <a:r>
              <a:rPr kumimoji="0" lang="ko-KR" altLang="en-US" sz="3200" b="1" i="0" u="none" strike="noStrike" kern="1200" cap="none" spc="-185" normalizeH="0" baseline="0" noProof="0" dirty="0" smtClean="0">
                <a:ln>
                  <a:noFill/>
                </a:ln>
                <a:solidFill>
                  <a:srgbClr val="003300"/>
                </a:solidFill>
                <a:effectLst/>
                <a:uLnTx/>
                <a:uFillTx/>
                <a:latin typeface="경기천년제목"/>
                <a:ea typeface="경기천년바탕 Regular" panose="02020503020101020101"/>
                <a:cs typeface="+mn-cs"/>
              </a:rPr>
              <a:t>토트넘 구단</a:t>
            </a:r>
            <a:endParaRPr kumimoji="0" lang="ko-KR" altLang="en-US" sz="3200" b="1" i="0" u="none" strike="noStrike" kern="1200" cap="none" spc="-185" normalizeH="0" baseline="0" noProof="0" dirty="0">
              <a:ln>
                <a:noFill/>
              </a:ln>
              <a:solidFill>
                <a:srgbClr val="003300"/>
              </a:solidFill>
              <a:effectLst/>
              <a:uLnTx/>
              <a:uFillTx/>
              <a:latin typeface="경기천년제목"/>
              <a:ea typeface="경기천년바탕 Regular" panose="02020503020101020101"/>
              <a:cs typeface="+mn-cs"/>
            </a:endParaRPr>
          </a:p>
        </p:txBody>
      </p:sp>
      <p:pic>
        <p:nvPicPr>
          <p:cNvPr id="3" name="그림 2" descr="경기장, 건물, 야외, 하늘이(가) 표시된 사진&#10;&#10;자동 생성된 설명">
            <a:extLst>
              <a:ext uri="{FF2B5EF4-FFF2-40B4-BE49-F238E27FC236}">
                <a16:creationId xmlns:a16="http://schemas.microsoft.com/office/drawing/2014/main" id="{E70E9072-E750-BB29-7766-512C68881F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019" y="1063625"/>
            <a:ext cx="5674965" cy="381919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D618062-41E2-A85B-5EE1-0B08E895E79A}"/>
              </a:ext>
            </a:extLst>
          </p:cNvPr>
          <p:cNvSpPr txBox="1"/>
          <p:nvPr/>
        </p:nvSpPr>
        <p:spPr>
          <a:xfrm>
            <a:off x="6096000" y="1126562"/>
            <a:ext cx="5818981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+mn-cs"/>
              </a:rPr>
              <a:t>토트넘은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+mn-cs"/>
              </a:rPr>
              <a:t>ESG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+mn-cs"/>
              </a:rPr>
              <a:t>활동의 중요성을 강조하며 각종 이벤트 및 활동에 집중하고 있으며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+mn-cs"/>
              </a:rPr>
              <a:t>탄소를 줄이기 위한 활동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+mn-cs"/>
              </a:rPr>
              <a:t>도 병행하고 있다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+mn-cs"/>
              </a:rPr>
              <a:t>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경기천년바탕 Regular" panose="02020503020101020101" pitchFamily="18" charset="-127"/>
              <a:ea typeface="경기천년바탕 Regular" panose="02020503020101020101" pitchFamily="18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+mn-cs"/>
              </a:rPr>
              <a:t>탄소제로 이벤트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+mn-cs"/>
              </a:rPr>
              <a:t>를 진행함으로 써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+mn-cs"/>
              </a:rPr>
              <a:t>자전거나 대중교통을 이용한 경기장 이동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+mn-cs"/>
              </a:rPr>
              <a:t>,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+mn-cs"/>
              </a:rPr>
              <a:t>맥주 컵 재사용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+mn-cs"/>
              </a:rPr>
              <a:t>, </a:t>
            </a:r>
            <a:r>
              <a:rPr kumimoji="0" lang="ko-KR" alt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+mn-cs"/>
              </a:rPr>
              <a:t>로컬푸드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+mn-cs"/>
              </a:rPr>
              <a:t> 사용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+mn-cs"/>
              </a:rPr>
              <a:t>등을 통해 탄소배출량을 줄이는 캠페인을 진행하였다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+mn-c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경기천년바탕 Regular" panose="02020503020101020101" pitchFamily="18" charset="-127"/>
              <a:ea typeface="경기천년바탕 Regular" panose="02020503020101020101" pitchFamily="18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+mn-cs"/>
              </a:rPr>
              <a:t> UN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+mn-cs"/>
              </a:rPr>
              <a:t>의 ‘스포츠 기후 행동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+mn-cs"/>
              </a:rPr>
              <a:t>협정’에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+mn-cs"/>
              </a:rPr>
              <a:t> 서명하였으며 축구장을 친환경 경기장으로 건설하였다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+mn-cs"/>
              </a:rPr>
              <a:t>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+mn-cs"/>
              </a:rPr>
              <a:t>효율적인 에너지 사용을 위해 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+mn-cs"/>
              </a:rPr>
              <a:t>에코 </a:t>
            </a:r>
            <a:r>
              <a:rPr kumimoji="0" lang="ko-KR" alt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+mn-cs"/>
              </a:rPr>
              <a:t>스트럭처사의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+mn-cs"/>
              </a:rPr>
              <a:t>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+mn-cs"/>
              </a:rPr>
              <a:t>플랫폼을 설치하여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+mn-cs"/>
              </a:rPr>
              <a:t>경기장 온도와 조명 등 전력소비를 실시간 모니터링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+mn-cs"/>
              </a:rPr>
              <a:t> 할 수 있다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+mn-cs"/>
              </a:rPr>
              <a:t>.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바탕 Regular" panose="02020503020101020101" pitchFamily="18" charset="-127"/>
              <a:ea typeface="경기천년바탕 Regular" panose="02020503020101020101" pitchFamily="18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7A5C6E-8727-0BCA-4A6F-ACCB80102499}"/>
              </a:ext>
            </a:extLst>
          </p:cNvPr>
          <p:cNvSpPr txBox="1"/>
          <p:nvPr/>
        </p:nvSpPr>
        <p:spPr>
          <a:xfrm>
            <a:off x="767408" y="4992011"/>
            <a:ext cx="66967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+mn-cs"/>
              </a:rPr>
              <a:t>출처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+mn-cs"/>
              </a:rPr>
              <a:t>: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+mn-cs"/>
                <a:hlinkClick r:id="rId3"/>
              </a:rPr>
              <a:t>https://renewableenergyfollowers.org/4073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바탕 Regular" panose="02020503020101020101" pitchFamily="18" charset="-127"/>
              <a:ea typeface="경기천년바탕 Regular" panose="020205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38193853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51789D0-91CF-42CC-9905-55DE7D0EBAE7}"/>
              </a:ext>
            </a:extLst>
          </p:cNvPr>
          <p:cNvSpPr txBox="1"/>
          <p:nvPr/>
        </p:nvSpPr>
        <p:spPr>
          <a:xfrm>
            <a:off x="479376" y="294096"/>
            <a:ext cx="3751668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>
              <a:defRPr sz="2800" b="1" spc="-185">
                <a:solidFill>
                  <a:srgbClr val="0033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-185" normalizeH="0" baseline="0" noProof="0" dirty="0" smtClean="0">
                <a:ln>
                  <a:noFill/>
                </a:ln>
                <a:solidFill>
                  <a:srgbClr val="003300"/>
                </a:solidFill>
                <a:effectLst/>
                <a:uLnTx/>
                <a:uFillTx/>
                <a:latin typeface="경기천년제목"/>
                <a:ea typeface="경기천년제목 Medium" panose="02020603020101020101" pitchFamily="18" charset="-127"/>
                <a:cs typeface="+mn-cs"/>
              </a:rPr>
              <a:t>5. </a:t>
            </a:r>
            <a:r>
              <a:rPr kumimoji="0" lang="en-US" altLang="ko-KR" sz="3200" b="1" i="0" u="none" strike="noStrike" kern="1200" cap="none" spc="-185" normalizeH="0" baseline="0" noProof="0" dirty="0">
                <a:ln>
                  <a:noFill/>
                </a:ln>
                <a:solidFill>
                  <a:srgbClr val="003300"/>
                </a:solidFill>
                <a:effectLst/>
                <a:uLnTx/>
                <a:uFillTx/>
                <a:latin typeface="경기천년제목"/>
                <a:ea typeface="경기천년제목 Medium" panose="02020603020101020101" pitchFamily="18" charset="-127"/>
                <a:cs typeface="+mn-cs"/>
              </a:rPr>
              <a:t>SK </a:t>
            </a:r>
            <a:r>
              <a:rPr kumimoji="0" lang="ko-KR" altLang="en-US" sz="3200" b="1" i="0" u="none" strike="noStrike" kern="1200" cap="none" spc="-185" normalizeH="0" baseline="0" noProof="0" dirty="0">
                <a:ln>
                  <a:noFill/>
                </a:ln>
                <a:solidFill>
                  <a:srgbClr val="003300"/>
                </a:solidFill>
                <a:effectLst/>
                <a:uLnTx/>
                <a:uFillTx/>
                <a:latin typeface="경기천년제목"/>
                <a:ea typeface="경기천년제목 Medium" panose="02020603020101020101" pitchFamily="18" charset="-127"/>
                <a:cs typeface="+mn-cs"/>
              </a:rPr>
              <a:t>스포츠 구단</a:t>
            </a:r>
          </a:p>
        </p:txBody>
      </p:sp>
      <p:pic>
        <p:nvPicPr>
          <p:cNvPr id="4" name="그림 3" descr="텍스트, 폰트, 로고, 그래픽이(가) 표시된 사진&#10;&#10;자동 생성된 설명">
            <a:extLst>
              <a:ext uri="{FF2B5EF4-FFF2-40B4-BE49-F238E27FC236}">
                <a16:creationId xmlns:a16="http://schemas.microsoft.com/office/drawing/2014/main" id="{B7F425FC-0477-20CF-ADA6-782384128A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124744"/>
            <a:ext cx="6235700" cy="2120900"/>
          </a:xfrm>
          <a:prstGeom prst="rect">
            <a:avLst/>
          </a:prstGeom>
        </p:spPr>
      </p:pic>
      <p:pic>
        <p:nvPicPr>
          <p:cNvPr id="7" name="그림 6" descr="텍스트, 영수증, 폰트, 화이트이(가) 표시된 사진&#10;&#10;자동 생성된 설명">
            <a:extLst>
              <a:ext uri="{FF2B5EF4-FFF2-40B4-BE49-F238E27FC236}">
                <a16:creationId xmlns:a16="http://schemas.microsoft.com/office/drawing/2014/main" id="{DD7431FA-5819-F0A8-FBE6-B6DB8B25C0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531" y="3612356"/>
            <a:ext cx="9050034" cy="204889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D6AEEB0-8A4E-7E72-7747-47A6DE323A97}"/>
              </a:ext>
            </a:extLst>
          </p:cNvPr>
          <p:cNvSpPr txBox="1"/>
          <p:nvPr/>
        </p:nvSpPr>
        <p:spPr>
          <a:xfrm>
            <a:off x="479376" y="6021288"/>
            <a:ext cx="66967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  <a:hlinkClick r:id="rId4"/>
              </a:rPr>
              <a:t>출처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  <a:hlinkClick r:id="rId4"/>
              </a:rPr>
              <a:t>: #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  <a:hlinkClick r:id="rId4"/>
              </a:rPr>
              <a:t>스포츠산업 과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  <a:hlinkClick r:id="rId4"/>
              </a:rPr>
              <a:t>#ESG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  <a:hlinkClick r:id="rId4"/>
              </a:rPr>
              <a:t>경영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  <a:hlinkClick r:id="rId4"/>
              </a:rPr>
              <a:t>: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  <a:hlinkClick r:id="rId4"/>
              </a:rPr>
              <a:t>네이버 블로그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  <a:hlinkClick r:id="rId4"/>
              </a:rPr>
              <a:t>(naver.com)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73351632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5">
            <a:extLst>
              <a:ext uri="{FF2B5EF4-FFF2-40B4-BE49-F238E27FC236}">
                <a16:creationId xmlns:a16="http://schemas.microsoft.com/office/drawing/2014/main" id="{0D4C9601-B92B-4F66-BE91-92617168D6BF}"/>
              </a:ext>
            </a:extLst>
          </p:cNvPr>
          <p:cNvSpPr txBox="1">
            <a:spLocks/>
          </p:cNvSpPr>
          <p:nvPr/>
        </p:nvSpPr>
        <p:spPr>
          <a:xfrm>
            <a:off x="11235302" y="437991"/>
            <a:ext cx="956698" cy="325323"/>
          </a:xfrm>
          <a:prstGeom prst="rect">
            <a:avLst/>
          </a:prstGeom>
        </p:spPr>
        <p:txBody>
          <a:bodyPr lIns="122546" tIns="61274" rIns="122546" bIns="61274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KT&amp;G 상상제목 B" pitchFamily="2" charset="-127"/>
                <a:ea typeface="KT&amp;G 상상제목 B" pitchFamily="2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500" b="0" i="0" u="none" strike="noStrike" kern="1200" cap="none" spc="-123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+mn-cs"/>
              </a:rPr>
              <a:t>- </a:t>
            </a:r>
            <a:fld id="{4B5FD4DD-C820-49D1-A58F-6A0835416B3A}" type="slidenum">
              <a:rPr kumimoji="1" lang="ko-KR" altLang="en-US" sz="1500" b="0" i="0" u="none" strike="noStrike" kern="1200" cap="none" spc="-123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+mn-cs"/>
              </a:rPr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r>
              <a:rPr kumimoji="1" lang="ko-KR" altLang="en-US" sz="1500" b="0" i="0" u="none" strike="noStrike" kern="1200" cap="none" spc="-123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+mn-cs"/>
              </a:rPr>
              <a:t> </a:t>
            </a:r>
            <a:r>
              <a:rPr kumimoji="1" lang="en-US" altLang="ko-KR" sz="1500" b="0" i="0" u="none" strike="noStrike" kern="1200" cap="none" spc="-123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+mn-cs"/>
              </a:rPr>
              <a:t>-</a:t>
            </a:r>
            <a:endParaRPr kumimoji="1" lang="ko-KR" altLang="en-US" sz="1500" b="0" i="0" u="none" strike="noStrike" kern="1200" cap="none" spc="-123" normalizeH="0" baseline="0" noProof="0" dirty="0">
              <a:ln>
                <a:solidFill>
                  <a:prstClr val="black">
                    <a:alpha val="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경기천년바탕 Regular" panose="02020503020101020101" pitchFamily="18" charset="-127"/>
              <a:ea typeface="경기천년바탕 Regular" panose="02020503020101020101" pitchFamily="18" charset="-127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51789D0-91CF-42CC-9905-55DE7D0EBAE7}"/>
              </a:ext>
            </a:extLst>
          </p:cNvPr>
          <p:cNvSpPr txBox="1"/>
          <p:nvPr/>
        </p:nvSpPr>
        <p:spPr>
          <a:xfrm>
            <a:off x="479376" y="294096"/>
            <a:ext cx="6336704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>
              <a:defRPr sz="2800" b="1" spc="-185">
                <a:solidFill>
                  <a:srgbClr val="0033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-185" normalizeH="0" baseline="0" noProof="0" dirty="0" smtClean="0">
                <a:ln>
                  <a:noFill/>
                </a:ln>
                <a:solidFill>
                  <a:srgbClr val="003300"/>
                </a:solidFill>
                <a:effectLst/>
                <a:uLnTx/>
                <a:uFillTx/>
                <a:latin typeface="경기천년제목"/>
                <a:ea typeface="경기천년제목 Medium" panose="02020603020101020101" pitchFamily="18" charset="-127"/>
                <a:cs typeface="+mn-cs"/>
              </a:rPr>
              <a:t>6. </a:t>
            </a:r>
            <a:r>
              <a:rPr kumimoji="0" lang="ko-KR" altLang="en-US" sz="3200" b="1" i="0" u="none" strike="noStrike" kern="1200" cap="none" spc="-185" normalizeH="0" baseline="0" noProof="0" dirty="0">
                <a:ln>
                  <a:noFill/>
                </a:ln>
                <a:solidFill>
                  <a:srgbClr val="003300"/>
                </a:solidFill>
                <a:effectLst/>
                <a:uLnTx/>
                <a:uFillTx/>
                <a:latin typeface="경기천년제목"/>
                <a:ea typeface="경기천년제목 Medium" panose="02020603020101020101" pitchFamily="18" charset="-127"/>
                <a:cs typeface="+mn-cs"/>
              </a:rPr>
              <a:t>글로벌 스포츠용품 </a:t>
            </a:r>
            <a:r>
              <a:rPr kumimoji="0" lang="en-US" altLang="ko-KR" sz="3200" b="1" i="0" u="none" strike="noStrike" kern="1200" cap="none" spc="-185" normalizeH="0" baseline="0" noProof="0" dirty="0">
                <a:ln>
                  <a:noFill/>
                </a:ln>
                <a:solidFill>
                  <a:srgbClr val="003300"/>
                </a:solidFill>
                <a:effectLst/>
                <a:uLnTx/>
                <a:uFillTx/>
                <a:latin typeface="경기천년제목"/>
                <a:ea typeface="경기천년제목 Medium" panose="02020603020101020101" pitchFamily="18" charset="-127"/>
                <a:cs typeface="+mn-cs"/>
              </a:rPr>
              <a:t>Adidas </a:t>
            </a:r>
            <a:endParaRPr kumimoji="0" lang="ko-KR" altLang="en-US" sz="3200" b="1" i="0" u="none" strike="noStrike" kern="1200" cap="none" spc="-185" normalizeH="0" baseline="0" noProof="0" dirty="0">
              <a:ln>
                <a:noFill/>
              </a:ln>
              <a:solidFill>
                <a:srgbClr val="003300"/>
              </a:solidFill>
              <a:effectLst/>
              <a:uLnTx/>
              <a:uFillTx/>
              <a:latin typeface="경기천년제목"/>
              <a:ea typeface="경기천년제목 Medium" panose="02020603020101020101" pitchFamily="18" charset="-127"/>
              <a:cs typeface="+mn-cs"/>
            </a:endParaRPr>
          </a:p>
        </p:txBody>
      </p:sp>
      <p:pic>
        <p:nvPicPr>
          <p:cNvPr id="3" name="그림 2" descr="의류, 사람, 상의, 잠수복이(가) 표시된 사진&#10;&#10;자동 생성된 설명">
            <a:extLst>
              <a:ext uri="{FF2B5EF4-FFF2-40B4-BE49-F238E27FC236}">
                <a16:creationId xmlns:a16="http://schemas.microsoft.com/office/drawing/2014/main" id="{CD6A1A3C-BDFD-7258-7002-2FB36D6A7B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92" y="980727"/>
            <a:ext cx="3615299" cy="489654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C114249-185C-6B0A-C03F-B23BE078AAD8}"/>
              </a:ext>
            </a:extLst>
          </p:cNvPr>
          <p:cNvSpPr txBox="1"/>
          <p:nvPr/>
        </p:nvSpPr>
        <p:spPr>
          <a:xfrm>
            <a:off x="468479" y="6040683"/>
            <a:ext cx="39251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바탕 Bold" panose="02020803020101020101" pitchFamily="18" charset="-127"/>
                <a:ea typeface="경기천년바탕 Bold" panose="02020803020101020101" pitchFamily="18" charset="-127"/>
                <a:cs typeface="+mn-cs"/>
                <a:hlinkClick r:id="rId3"/>
              </a:rPr>
              <a:t>출처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바탕 Bold" panose="02020803020101020101" pitchFamily="18" charset="-127"/>
                <a:ea typeface="경기천년바탕 Bold" panose="02020803020101020101" pitchFamily="18" charset="-127"/>
                <a:cs typeface="+mn-cs"/>
                <a:hlinkClick r:id="rId3"/>
              </a:rPr>
              <a:t>: ESG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바탕 Bold" panose="02020803020101020101" pitchFamily="18" charset="-127"/>
                <a:ea typeface="경기천년바탕 Bold" panose="02020803020101020101" pitchFamily="18" charset="-127"/>
                <a:cs typeface="+mn-cs"/>
                <a:hlinkClick r:id="rId3"/>
              </a:rPr>
              <a:t>경영 확산과 스포츠산업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바탕 Bold" panose="02020803020101020101" pitchFamily="18" charset="-127"/>
                <a:ea typeface="경기천년바탕 Bold" panose="02020803020101020101" pitchFamily="18" charset="-127"/>
                <a:cs typeface="+mn-cs"/>
                <a:hlinkClick r:id="rId3"/>
              </a:rPr>
              <a:t>: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바탕 Bold" panose="02020803020101020101" pitchFamily="18" charset="-127"/>
                <a:ea typeface="경기천년바탕 Bold" panose="02020803020101020101" pitchFamily="18" charset="-127"/>
                <a:cs typeface="+mn-cs"/>
                <a:hlinkClick r:id="rId3"/>
              </a:rPr>
              <a:t>무엇을 어떻게 준비해야 하나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바탕 Bold" panose="02020803020101020101" pitchFamily="18" charset="-127"/>
                <a:ea typeface="경기천년바탕 Bold" panose="02020803020101020101" pitchFamily="18" charset="-127"/>
                <a:cs typeface="+mn-cs"/>
                <a:hlinkClick r:id="rId3"/>
              </a:rPr>
              <a:t>? -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바탕 Bold" panose="02020803020101020101" pitchFamily="18" charset="-127"/>
                <a:ea typeface="경기천년바탕 Bold" panose="02020803020101020101" pitchFamily="18" charset="-127"/>
                <a:cs typeface="+mn-cs"/>
                <a:hlinkClick r:id="rId3"/>
              </a:rPr>
              <a:t>정책뉴스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바탕 Bold" panose="02020803020101020101" pitchFamily="18" charset="-127"/>
                <a:ea typeface="경기천년바탕 Bold" panose="02020803020101020101" pitchFamily="18" charset="-127"/>
                <a:cs typeface="+mn-cs"/>
                <a:hlinkClick r:id="rId3"/>
              </a:rPr>
              <a:t>|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바탕 Bold" panose="02020803020101020101" pitchFamily="18" charset="-127"/>
                <a:ea typeface="경기천년바탕 Bold" panose="02020803020101020101" pitchFamily="18" charset="-127"/>
                <a:cs typeface="+mn-cs"/>
                <a:hlinkClick r:id="rId3"/>
              </a:rPr>
              <a:t>뉴스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바탕 Bold" panose="02020803020101020101" pitchFamily="18" charset="-127"/>
                <a:ea typeface="경기천년바탕 Bold" panose="02020803020101020101" pitchFamily="18" charset="-127"/>
                <a:cs typeface="+mn-cs"/>
                <a:hlinkClick r:id="rId3"/>
              </a:rPr>
              <a:t>|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바탕 Bold" panose="02020803020101020101" pitchFamily="18" charset="-127"/>
                <a:ea typeface="경기천년바탕 Bold" panose="02020803020101020101" pitchFamily="18" charset="-127"/>
                <a:cs typeface="+mn-cs"/>
                <a:hlinkClick r:id="rId3"/>
              </a:rPr>
              <a:t>대한민국 정책브리핑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바탕 Bold" panose="02020803020101020101" pitchFamily="18" charset="-127"/>
                <a:ea typeface="경기천년바탕 Bold" panose="02020803020101020101" pitchFamily="18" charset="-127"/>
                <a:cs typeface="+mn-cs"/>
                <a:hlinkClick r:id="rId3"/>
              </a:rPr>
              <a:t>(korea.kr)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바탕 Bold" panose="02020803020101020101" pitchFamily="18" charset="-127"/>
              <a:ea typeface="경기천년바탕 Bold" panose="02020803020101020101" pitchFamily="18" charset="-127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63F7AE-F05A-6599-D829-F2A7F569EEBD}"/>
              </a:ext>
            </a:extLst>
          </p:cNvPr>
          <p:cNvSpPr txBox="1"/>
          <p:nvPr/>
        </p:nvSpPr>
        <p:spPr>
          <a:xfrm>
            <a:off x="4727848" y="1268760"/>
            <a:ext cx="5544616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+mn-cs"/>
              </a:rPr>
              <a:t>아디다스는 외진 섬과 해변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+mn-cs"/>
              </a:rPr>
              <a:t>,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+mn-cs"/>
              </a:rPr>
              <a:t>연안 지역에 흩어진 플라스틱 폐기물들이 바다에 유입되기 전에 수거하여 재활용한 플라스틱이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+mn-cs"/>
              </a:rPr>
              <a:t>50%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+mn-cs"/>
              </a:rPr>
              <a:t>포함된 원사를 스포츠 의류 생산 과정에서 사용하는 등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+mn-cs"/>
              </a:rPr>
              <a:t>ESG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+mn-cs"/>
              </a:rPr>
              <a:t>이슈에 대응하기 위한 적극적인 움직임을 보이고 있다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바탕 Regular" panose="02020503020101020101" pitchFamily="18" charset="-127"/>
              <a:ea typeface="경기천년바탕 Regular" panose="02020503020101020101" pitchFamily="18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바탕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바탕"/>
                <a:ea typeface="맑은 고딕" panose="020B0503020000020004" pitchFamily="50" charset="-127"/>
                <a:cs typeface="+mn-cs"/>
              </a:rPr>
              <a:t>[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+mn-cs"/>
              </a:rPr>
              <a:t>출처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+mn-cs"/>
              </a:rPr>
              <a:t>]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+mn-cs"/>
              </a:rPr>
              <a:t>대한민국 정책브리핑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+mn-cs"/>
              </a:rPr>
              <a:t>(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+mn-cs"/>
                <a:hlinkClick r:id="rId3"/>
              </a:rPr>
              <a:t>www.korea.kr)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바탕 Regular" panose="02020503020101020101" pitchFamily="18" charset="-127"/>
              <a:ea typeface="경기천년바탕 Regular" panose="020205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40240336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5">
            <a:extLst>
              <a:ext uri="{FF2B5EF4-FFF2-40B4-BE49-F238E27FC236}">
                <a16:creationId xmlns:a16="http://schemas.microsoft.com/office/drawing/2014/main" id="{0D4C9601-B92B-4F66-BE91-92617168D6BF}"/>
              </a:ext>
            </a:extLst>
          </p:cNvPr>
          <p:cNvSpPr txBox="1">
            <a:spLocks/>
          </p:cNvSpPr>
          <p:nvPr/>
        </p:nvSpPr>
        <p:spPr>
          <a:xfrm>
            <a:off x="11235302" y="437991"/>
            <a:ext cx="956698" cy="325323"/>
          </a:xfrm>
          <a:prstGeom prst="rect">
            <a:avLst/>
          </a:prstGeom>
        </p:spPr>
        <p:txBody>
          <a:bodyPr lIns="122546" tIns="61274" rIns="122546" bIns="61274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KT&amp;G 상상제목 B" pitchFamily="2" charset="-127"/>
                <a:ea typeface="KT&amp;G 상상제목 B" pitchFamily="2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500" b="0" i="0" u="none" strike="noStrike" kern="1200" cap="none" spc="-123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+mn-cs"/>
              </a:rPr>
              <a:t>- </a:t>
            </a:r>
            <a:fld id="{4B5FD4DD-C820-49D1-A58F-6A0835416B3A}" type="slidenum">
              <a:rPr kumimoji="1" lang="ko-KR" altLang="en-US" sz="1500" b="0" i="0" u="none" strike="noStrike" kern="1200" cap="none" spc="-123" normalizeH="0" baseline="0" noProof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+mn-cs"/>
              </a:rPr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r>
              <a:rPr kumimoji="1" lang="ko-KR" altLang="en-US" sz="1500" b="0" i="0" u="none" strike="noStrike" kern="1200" cap="none" spc="-123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+mn-cs"/>
              </a:rPr>
              <a:t> </a:t>
            </a:r>
            <a:r>
              <a:rPr kumimoji="1" lang="en-US" altLang="ko-KR" sz="1500" b="0" i="0" u="none" strike="noStrike" kern="1200" cap="none" spc="-123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+mn-cs"/>
              </a:rPr>
              <a:t>-</a:t>
            </a:r>
            <a:endParaRPr kumimoji="1" lang="ko-KR" altLang="en-US" sz="1500" b="0" i="0" u="none" strike="noStrike" kern="1200" cap="none" spc="-123" normalizeH="0" baseline="0" noProof="0" dirty="0">
              <a:ln>
                <a:solidFill>
                  <a:prstClr val="black">
                    <a:alpha val="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경기천년바탕 Regular" panose="02020503020101020101" pitchFamily="18" charset="-127"/>
              <a:ea typeface="경기천년바탕 Regular" panose="02020503020101020101" pitchFamily="18" charset="-127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51789D0-91CF-42CC-9905-55DE7D0EBAE7}"/>
              </a:ext>
            </a:extLst>
          </p:cNvPr>
          <p:cNvSpPr txBox="1"/>
          <p:nvPr/>
        </p:nvSpPr>
        <p:spPr>
          <a:xfrm>
            <a:off x="479376" y="294096"/>
            <a:ext cx="5776282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>
              <a:defRPr sz="2800" b="1" spc="-185">
                <a:solidFill>
                  <a:srgbClr val="0033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-185" normalizeH="0" baseline="0" noProof="0" dirty="0" smtClean="0">
                <a:ln>
                  <a:noFill/>
                </a:ln>
                <a:solidFill>
                  <a:srgbClr val="003300"/>
                </a:solidFill>
                <a:effectLst/>
                <a:uLnTx/>
                <a:uFillTx/>
                <a:latin typeface="경기천년제목"/>
                <a:ea typeface="경기천년제목 Medium" panose="02020603020101020101" pitchFamily="18" charset="-127"/>
                <a:cs typeface="+mn-cs"/>
              </a:rPr>
              <a:t>7. </a:t>
            </a:r>
            <a:r>
              <a:rPr kumimoji="0" lang="ko-KR" altLang="en-US" sz="3200" b="1" i="0" u="none" strike="noStrike" kern="1200" cap="none" spc="-185" normalizeH="0" baseline="0" noProof="0" dirty="0">
                <a:ln>
                  <a:noFill/>
                </a:ln>
                <a:solidFill>
                  <a:srgbClr val="003300"/>
                </a:solidFill>
                <a:effectLst/>
                <a:uLnTx/>
                <a:uFillTx/>
                <a:latin typeface="경기천년제목"/>
                <a:ea typeface="경기천년제목 Medium" panose="02020603020101020101" pitchFamily="18" charset="-127"/>
                <a:cs typeface="+mn-cs"/>
              </a:rPr>
              <a:t>글로벌 스포츠기업 </a:t>
            </a:r>
            <a:r>
              <a:rPr kumimoji="0" lang="en-US" altLang="ko-KR" sz="3200" b="1" i="0" u="none" strike="noStrike" kern="1200" cap="none" spc="-185" normalizeH="0" baseline="0" noProof="0" dirty="0">
                <a:ln>
                  <a:noFill/>
                </a:ln>
                <a:solidFill>
                  <a:srgbClr val="003300"/>
                </a:solidFill>
                <a:effectLst/>
                <a:uLnTx/>
                <a:uFillTx/>
                <a:latin typeface="경기천년제목"/>
                <a:ea typeface="경기천년제목 Medium" panose="02020603020101020101" pitchFamily="18" charset="-127"/>
                <a:cs typeface="+mn-cs"/>
              </a:rPr>
              <a:t>Nike (1) </a:t>
            </a:r>
            <a:endParaRPr kumimoji="0" lang="ko-KR" altLang="en-US" sz="3200" b="1" i="0" u="none" strike="noStrike" kern="1200" cap="none" spc="-185" normalizeH="0" baseline="0" noProof="0" dirty="0">
              <a:ln>
                <a:noFill/>
              </a:ln>
              <a:solidFill>
                <a:srgbClr val="003300"/>
              </a:solidFill>
              <a:effectLst/>
              <a:uLnTx/>
              <a:uFillTx/>
              <a:latin typeface="경기천년제목"/>
              <a:ea typeface="경기천년제목 Medium" panose="02020603020101020101" pitchFamily="18" charset="-127"/>
              <a:cs typeface="+mn-cs"/>
            </a:endParaRPr>
          </a:p>
        </p:txBody>
      </p:sp>
      <p:pic>
        <p:nvPicPr>
          <p:cNvPr id="3" name="그림 2" descr="텍스트, 스크린샷, 도표, 폰트이(가) 표시된 사진&#10;&#10;자동 생성된 설명">
            <a:extLst>
              <a:ext uri="{FF2B5EF4-FFF2-40B4-BE49-F238E27FC236}">
                <a16:creationId xmlns:a16="http://schemas.microsoft.com/office/drawing/2014/main" id="{5B034E54-C67C-0B71-DFA7-228A58EE17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268759"/>
            <a:ext cx="5328592" cy="452514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67F4B87-C0B6-153C-9DA6-D0C60411FD8B}"/>
              </a:ext>
            </a:extLst>
          </p:cNvPr>
          <p:cNvSpPr txBox="1"/>
          <p:nvPr/>
        </p:nvSpPr>
        <p:spPr>
          <a:xfrm>
            <a:off x="335360" y="5949280"/>
            <a:ext cx="43204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+mn-cs"/>
                <a:hlinkClick r:id="rId3"/>
              </a:rPr>
              <a:t>출처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+mn-cs"/>
                <a:hlinkClick r:id="rId3"/>
              </a:rPr>
              <a:t>: ESG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+mn-cs"/>
                <a:hlinkClick r:id="rId3"/>
              </a:rPr>
              <a:t>경영 확산과 스포츠산업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+mn-cs"/>
                <a:hlinkClick r:id="rId3"/>
              </a:rPr>
              <a:t>: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+mn-cs"/>
                <a:hlinkClick r:id="rId3"/>
              </a:rPr>
              <a:t>무엇을 어떻게 준비해야 하나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+mn-cs"/>
                <a:hlinkClick r:id="rId3"/>
              </a:rPr>
              <a:t>? -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+mn-cs"/>
                <a:hlinkClick r:id="rId3"/>
              </a:rPr>
              <a:t>정책뉴스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+mn-cs"/>
                <a:hlinkClick r:id="rId3"/>
              </a:rPr>
              <a:t>|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+mn-cs"/>
                <a:hlinkClick r:id="rId3"/>
              </a:rPr>
              <a:t>뉴스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+mn-cs"/>
                <a:hlinkClick r:id="rId3"/>
              </a:rPr>
              <a:t>|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+mn-cs"/>
                <a:hlinkClick r:id="rId3"/>
              </a:rPr>
              <a:t>대한민국 정책브리핑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+mn-cs"/>
                <a:hlinkClick r:id="rId3"/>
              </a:rPr>
              <a:t>(korea.kr)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바탕 Regular" panose="02020503020101020101" pitchFamily="18" charset="-127"/>
              <a:ea typeface="경기천년바탕 Regular" panose="02020503020101020101" pitchFamily="18" charset="-127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F94BCE-9AB3-887D-DD8F-C1680E083EEE}"/>
              </a:ext>
            </a:extLst>
          </p:cNvPr>
          <p:cNvSpPr txBox="1"/>
          <p:nvPr/>
        </p:nvSpPr>
        <p:spPr>
          <a:xfrm>
            <a:off x="6023992" y="1484784"/>
            <a:ext cx="5211310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+mn-cs"/>
              </a:rPr>
              <a:t>1996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+mn-cs"/>
              </a:rPr>
              <a:t>년 파키스탄 협력기업의 아동 노동 문제나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+mn-cs"/>
              </a:rPr>
              <a:t>1997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+mn-cs"/>
              </a:rPr>
              <a:t>년 베트남 운동화 생산공급 기업의 여성 노동자 학대 문제를 비롯해 공급망 규모가 커지면서 발생하는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+mn-cs"/>
              </a:rPr>
              <a:t>ESG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+mn-cs"/>
              </a:rPr>
              <a:t>이슈에 효과적으로 대응하기 위해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+mn-cs"/>
              </a:rPr>
              <a:t>&lt;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+mn-cs"/>
              </a:rPr>
              <a:t>그림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+mn-cs"/>
              </a:rPr>
              <a:t>1&gt;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+mn-cs"/>
              </a:rPr>
              <a:t>과 같이 협력업체들이 준수해야 할 행동지침을 마련하였다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+mn-cs"/>
              </a:rPr>
              <a:t>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바탕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바탕"/>
                <a:ea typeface="맑은 고딕" panose="020B0503020000020004" pitchFamily="50" charset="-127"/>
                <a:cs typeface="+mn-cs"/>
              </a:rPr>
              <a:t>[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+mn-cs"/>
              </a:rPr>
              <a:t>출처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+mn-cs"/>
              </a:rPr>
              <a:t>]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+mn-cs"/>
              </a:rPr>
              <a:t>대한민국 정책브리핑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+mn-cs"/>
                <a:hlinkClick r:id="rId3"/>
              </a:rPr>
              <a:t>(www.korea.kr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바탕"/>
                <a:ea typeface="맑은 고딕" panose="020B0503020000020004" pitchFamily="50" charset="-127"/>
                <a:cs typeface="+mn-cs"/>
                <a:hlinkClick r:id="rId3"/>
              </a:rPr>
              <a:t>)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바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02386734"/>
      </p:ext>
    </p:extLst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51789D0-91CF-42CC-9905-55DE7D0EBAE7}"/>
              </a:ext>
            </a:extLst>
          </p:cNvPr>
          <p:cNvSpPr txBox="1"/>
          <p:nvPr/>
        </p:nvSpPr>
        <p:spPr>
          <a:xfrm>
            <a:off x="479376" y="294096"/>
            <a:ext cx="5853842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>
              <a:defRPr sz="2800" b="1" spc="-185">
                <a:solidFill>
                  <a:srgbClr val="0033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-185" normalizeH="0" baseline="0" noProof="0" dirty="0" smtClean="0">
                <a:ln>
                  <a:noFill/>
                </a:ln>
                <a:solidFill>
                  <a:srgbClr val="003300"/>
                </a:solidFill>
                <a:effectLst/>
                <a:uLnTx/>
                <a:uFillTx/>
                <a:latin typeface="경기천년제목"/>
                <a:ea typeface="경기천년제목 Medium" panose="02020603020101020101" pitchFamily="18" charset="-127"/>
                <a:cs typeface="+mn-cs"/>
              </a:rPr>
              <a:t>7. </a:t>
            </a:r>
            <a:r>
              <a:rPr kumimoji="0" lang="ko-KR" altLang="en-US" sz="3200" b="1" i="0" u="none" strike="noStrike" kern="1200" cap="none" spc="-185" normalizeH="0" baseline="0" noProof="0" dirty="0">
                <a:ln>
                  <a:noFill/>
                </a:ln>
                <a:solidFill>
                  <a:srgbClr val="003300"/>
                </a:solidFill>
                <a:effectLst/>
                <a:uLnTx/>
                <a:uFillTx/>
                <a:latin typeface="경기천년제목"/>
                <a:ea typeface="경기천년제목 Medium" panose="02020603020101020101" pitchFamily="18" charset="-127"/>
                <a:cs typeface="+mn-cs"/>
              </a:rPr>
              <a:t>글로벌 스포츠기업 </a:t>
            </a:r>
            <a:r>
              <a:rPr kumimoji="0" lang="en-US" altLang="ko-KR" sz="3200" b="1" i="0" u="none" strike="noStrike" kern="1200" cap="none" spc="-185" normalizeH="0" baseline="0" noProof="0" dirty="0">
                <a:ln>
                  <a:noFill/>
                </a:ln>
                <a:solidFill>
                  <a:srgbClr val="003300"/>
                </a:solidFill>
                <a:effectLst/>
                <a:uLnTx/>
                <a:uFillTx/>
                <a:latin typeface="경기천년제목"/>
                <a:ea typeface="경기천년제목 Medium" panose="02020603020101020101" pitchFamily="18" charset="-127"/>
                <a:cs typeface="+mn-cs"/>
              </a:rPr>
              <a:t>Nike (2) </a:t>
            </a:r>
            <a:endParaRPr kumimoji="0" lang="ko-KR" altLang="en-US" sz="3200" b="1" i="0" u="none" strike="noStrike" kern="1200" cap="none" spc="-185" normalizeH="0" baseline="0" noProof="0" dirty="0">
              <a:ln>
                <a:noFill/>
              </a:ln>
              <a:solidFill>
                <a:srgbClr val="003300"/>
              </a:solidFill>
              <a:effectLst/>
              <a:uLnTx/>
              <a:uFillTx/>
              <a:latin typeface="경기천년제목"/>
              <a:ea typeface="경기천년제목 Medium" panose="02020603020101020101" pitchFamily="18" charset="-127"/>
              <a:cs typeface="+mn-cs"/>
            </a:endParaRPr>
          </a:p>
        </p:txBody>
      </p:sp>
      <p:pic>
        <p:nvPicPr>
          <p:cNvPr id="4" name="그림 3" descr="그래픽, 로고, 그래픽 디자인, 폰트이(가) 표시된 사진&#10;&#10;자동 생성된 설명">
            <a:extLst>
              <a:ext uri="{FF2B5EF4-FFF2-40B4-BE49-F238E27FC236}">
                <a16:creationId xmlns:a16="http://schemas.microsoft.com/office/drawing/2014/main" id="{264616FF-34E7-A842-34BD-7DF6504067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1196752"/>
            <a:ext cx="5853842" cy="2628900"/>
          </a:xfrm>
          <a:prstGeom prst="rect">
            <a:avLst/>
          </a:prstGeom>
        </p:spPr>
      </p:pic>
      <p:pic>
        <p:nvPicPr>
          <p:cNvPr id="6" name="그림 5" descr="텍스트, 영수증, 폰트, 대수학이(가) 표시된 사진&#10;&#10;자동 생성된 설명">
            <a:extLst>
              <a:ext uri="{FF2B5EF4-FFF2-40B4-BE49-F238E27FC236}">
                <a16:creationId xmlns:a16="http://schemas.microsoft.com/office/drawing/2014/main" id="{2053CA55-45B0-1F9D-393B-8C8A1073CB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375" y="4005064"/>
            <a:ext cx="9729081" cy="230425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47D44E5-CB6E-AF2D-D11B-D1EA39AE7E9B}"/>
              </a:ext>
            </a:extLst>
          </p:cNvPr>
          <p:cNvSpPr txBox="1"/>
          <p:nvPr/>
        </p:nvSpPr>
        <p:spPr>
          <a:xfrm>
            <a:off x="1559496" y="3753209"/>
            <a:ext cx="61206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+mn-cs"/>
                <a:hlinkClick r:id="rId4"/>
              </a:rPr>
              <a:t>출처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+mn-cs"/>
                <a:hlinkClick r:id="rId4"/>
              </a:rPr>
              <a:t>: #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+mn-cs"/>
                <a:hlinkClick r:id="rId4"/>
              </a:rPr>
              <a:t>스포츠산업 과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+mn-cs"/>
                <a:hlinkClick r:id="rId4"/>
              </a:rPr>
              <a:t>#ESG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+mn-cs"/>
                <a:hlinkClick r:id="rId4"/>
              </a:rPr>
              <a:t>경영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+mn-cs"/>
                <a:hlinkClick r:id="rId4"/>
              </a:rPr>
              <a:t>: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+mn-cs"/>
                <a:hlinkClick r:id="rId4"/>
              </a:rPr>
              <a:t>네이버 블로그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+mn-cs"/>
                <a:hlinkClick r:id="rId4"/>
              </a:rPr>
              <a:t>(naver.com)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바탕 Regular" panose="02020503020101020101" pitchFamily="18" charset="-127"/>
              <a:ea typeface="경기천년바탕 Regular" panose="020205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49355487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/>
          <p:cNvGrpSpPr/>
          <p:nvPr/>
        </p:nvGrpSpPr>
        <p:grpSpPr>
          <a:xfrm flipH="1">
            <a:off x="407157" y="4797152"/>
            <a:ext cx="1454626" cy="1830388"/>
            <a:chOff x="8105777" y="4149080"/>
            <a:chExt cx="1455735" cy="2352078"/>
          </a:xfrm>
        </p:grpSpPr>
        <p:sp>
          <p:nvSpPr>
            <p:cNvPr id="20" name="Freeform 5"/>
            <p:cNvSpPr>
              <a:spLocks noEditPoints="1"/>
            </p:cNvSpPr>
            <p:nvPr/>
          </p:nvSpPr>
          <p:spPr bwMode="auto">
            <a:xfrm>
              <a:off x="8754967" y="4149080"/>
              <a:ext cx="806545" cy="2352078"/>
            </a:xfrm>
            <a:custGeom>
              <a:avLst/>
              <a:gdLst>
                <a:gd name="T0" fmla="*/ 1065 w 1170"/>
                <a:gd name="T1" fmla="*/ 987 h 3412"/>
                <a:gd name="T2" fmla="*/ 909 w 1170"/>
                <a:gd name="T3" fmla="*/ 767 h 3412"/>
                <a:gd name="T4" fmla="*/ 824 w 1170"/>
                <a:gd name="T5" fmla="*/ 643 h 3412"/>
                <a:gd name="T6" fmla="*/ 890 w 1170"/>
                <a:gd name="T7" fmla="*/ 494 h 3412"/>
                <a:gd name="T8" fmla="*/ 785 w 1170"/>
                <a:gd name="T9" fmla="*/ 271 h 3412"/>
                <a:gd name="T10" fmla="*/ 730 w 1170"/>
                <a:gd name="T11" fmla="*/ 113 h 3412"/>
                <a:gd name="T12" fmla="*/ 440 w 1170"/>
                <a:gd name="T13" fmla="*/ 6 h 3412"/>
                <a:gd name="T14" fmla="*/ 380 w 1170"/>
                <a:gd name="T15" fmla="*/ 77 h 3412"/>
                <a:gd name="T16" fmla="*/ 335 w 1170"/>
                <a:gd name="T17" fmla="*/ 196 h 3412"/>
                <a:gd name="T18" fmla="*/ 283 w 1170"/>
                <a:gd name="T19" fmla="*/ 133 h 3412"/>
                <a:gd name="T20" fmla="*/ 44 w 1170"/>
                <a:gd name="T21" fmla="*/ 146 h 3412"/>
                <a:gd name="T22" fmla="*/ 93 w 1170"/>
                <a:gd name="T23" fmla="*/ 256 h 3412"/>
                <a:gd name="T24" fmla="*/ 41 w 1170"/>
                <a:gd name="T25" fmla="*/ 642 h 3412"/>
                <a:gd name="T26" fmla="*/ 215 w 1170"/>
                <a:gd name="T27" fmla="*/ 844 h 3412"/>
                <a:gd name="T28" fmla="*/ 218 w 1170"/>
                <a:gd name="T29" fmla="*/ 965 h 3412"/>
                <a:gd name="T30" fmla="*/ 292 w 1170"/>
                <a:gd name="T31" fmla="*/ 1294 h 3412"/>
                <a:gd name="T32" fmla="*/ 302 w 1170"/>
                <a:gd name="T33" fmla="*/ 1544 h 3412"/>
                <a:gd name="T34" fmla="*/ 386 w 1170"/>
                <a:gd name="T35" fmla="*/ 1967 h 3412"/>
                <a:gd name="T36" fmla="*/ 488 w 1170"/>
                <a:gd name="T37" fmla="*/ 2337 h 3412"/>
                <a:gd name="T38" fmla="*/ 623 w 1170"/>
                <a:gd name="T39" fmla="*/ 2821 h 3412"/>
                <a:gd name="T40" fmla="*/ 498 w 1170"/>
                <a:gd name="T41" fmla="*/ 3067 h 3412"/>
                <a:gd name="T42" fmla="*/ 350 w 1170"/>
                <a:gd name="T43" fmla="*/ 3150 h 3412"/>
                <a:gd name="T44" fmla="*/ 592 w 1170"/>
                <a:gd name="T45" fmla="*/ 3170 h 3412"/>
                <a:gd name="T46" fmla="*/ 558 w 1170"/>
                <a:gd name="T47" fmla="*/ 3246 h 3412"/>
                <a:gd name="T48" fmla="*/ 400 w 1170"/>
                <a:gd name="T49" fmla="*/ 3371 h 3412"/>
                <a:gd name="T50" fmla="*/ 590 w 1170"/>
                <a:gd name="T51" fmla="*/ 3410 h 3412"/>
                <a:gd name="T52" fmla="*/ 848 w 1170"/>
                <a:gd name="T53" fmla="*/ 3315 h 3412"/>
                <a:gd name="T54" fmla="*/ 837 w 1170"/>
                <a:gd name="T55" fmla="*/ 3152 h 3412"/>
                <a:gd name="T56" fmla="*/ 829 w 1170"/>
                <a:gd name="T57" fmla="*/ 2624 h 3412"/>
                <a:gd name="T58" fmla="*/ 724 w 1170"/>
                <a:gd name="T59" fmla="*/ 2141 h 3412"/>
                <a:gd name="T60" fmla="*/ 782 w 1170"/>
                <a:gd name="T61" fmla="*/ 1641 h 3412"/>
                <a:gd name="T62" fmla="*/ 977 w 1170"/>
                <a:gd name="T63" fmla="*/ 1682 h 3412"/>
                <a:gd name="T64" fmla="*/ 1040 w 1170"/>
                <a:gd name="T65" fmla="*/ 1652 h 3412"/>
                <a:gd name="T66" fmla="*/ 1134 w 1170"/>
                <a:gd name="T67" fmla="*/ 1195 h 3412"/>
                <a:gd name="T68" fmla="*/ 206 w 1170"/>
                <a:gd name="T69" fmla="*/ 478 h 3412"/>
                <a:gd name="T70" fmla="*/ 350 w 1170"/>
                <a:gd name="T71" fmla="*/ 610 h 3412"/>
                <a:gd name="T72" fmla="*/ 250 w 1170"/>
                <a:gd name="T73" fmla="*/ 541 h 3412"/>
                <a:gd name="T74" fmla="*/ 254 w 1170"/>
                <a:gd name="T75" fmla="*/ 358 h 3412"/>
                <a:gd name="T76" fmla="*/ 298 w 1170"/>
                <a:gd name="T77" fmla="*/ 521 h 3412"/>
                <a:gd name="T78" fmla="*/ 430 w 1170"/>
                <a:gd name="T79" fmla="*/ 549 h 3412"/>
                <a:gd name="T80" fmla="*/ 320 w 1170"/>
                <a:gd name="T81" fmla="*/ 527 h 3412"/>
                <a:gd name="T82" fmla="*/ 308 w 1170"/>
                <a:gd name="T83" fmla="*/ 287 h 3412"/>
                <a:gd name="T84" fmla="*/ 305 w 1170"/>
                <a:gd name="T85" fmla="*/ 370 h 3412"/>
                <a:gd name="T86" fmla="*/ 347 w 1170"/>
                <a:gd name="T87" fmla="*/ 422 h 3412"/>
                <a:gd name="T88" fmla="*/ 765 w 1170"/>
                <a:gd name="T89" fmla="*/ 474 h 3412"/>
                <a:gd name="T90" fmla="*/ 653 w 1170"/>
                <a:gd name="T91" fmla="*/ 477 h 3412"/>
                <a:gd name="T92" fmla="*/ 685 w 1170"/>
                <a:gd name="T93" fmla="*/ 381 h 3412"/>
                <a:gd name="T94" fmla="*/ 781 w 1170"/>
                <a:gd name="T95" fmla="*/ 406 h 3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170" h="3412">
                  <a:moveTo>
                    <a:pt x="1134" y="1195"/>
                  </a:moveTo>
                  <a:lnTo>
                    <a:pt x="1126" y="1081"/>
                  </a:lnTo>
                  <a:lnTo>
                    <a:pt x="1106" y="1028"/>
                  </a:lnTo>
                  <a:lnTo>
                    <a:pt x="1065" y="987"/>
                  </a:lnTo>
                  <a:lnTo>
                    <a:pt x="1029" y="907"/>
                  </a:lnTo>
                  <a:lnTo>
                    <a:pt x="967" y="844"/>
                  </a:lnTo>
                  <a:lnTo>
                    <a:pt x="939" y="803"/>
                  </a:lnTo>
                  <a:lnTo>
                    <a:pt x="909" y="767"/>
                  </a:lnTo>
                  <a:lnTo>
                    <a:pt x="887" y="729"/>
                  </a:lnTo>
                  <a:lnTo>
                    <a:pt x="864" y="747"/>
                  </a:lnTo>
                  <a:lnTo>
                    <a:pt x="826" y="720"/>
                  </a:lnTo>
                  <a:lnTo>
                    <a:pt x="824" y="643"/>
                  </a:lnTo>
                  <a:lnTo>
                    <a:pt x="814" y="617"/>
                  </a:lnTo>
                  <a:lnTo>
                    <a:pt x="824" y="584"/>
                  </a:lnTo>
                  <a:lnTo>
                    <a:pt x="875" y="560"/>
                  </a:lnTo>
                  <a:lnTo>
                    <a:pt x="890" y="494"/>
                  </a:lnTo>
                  <a:lnTo>
                    <a:pt x="886" y="413"/>
                  </a:lnTo>
                  <a:lnTo>
                    <a:pt x="856" y="334"/>
                  </a:lnTo>
                  <a:lnTo>
                    <a:pt x="817" y="292"/>
                  </a:lnTo>
                  <a:lnTo>
                    <a:pt x="785" y="271"/>
                  </a:lnTo>
                  <a:lnTo>
                    <a:pt x="776" y="257"/>
                  </a:lnTo>
                  <a:lnTo>
                    <a:pt x="760" y="257"/>
                  </a:lnTo>
                  <a:lnTo>
                    <a:pt x="754" y="206"/>
                  </a:lnTo>
                  <a:lnTo>
                    <a:pt x="730" y="113"/>
                  </a:lnTo>
                  <a:lnTo>
                    <a:pt x="683" y="36"/>
                  </a:lnTo>
                  <a:lnTo>
                    <a:pt x="644" y="9"/>
                  </a:lnTo>
                  <a:lnTo>
                    <a:pt x="600" y="0"/>
                  </a:lnTo>
                  <a:lnTo>
                    <a:pt x="440" y="6"/>
                  </a:lnTo>
                  <a:lnTo>
                    <a:pt x="402" y="27"/>
                  </a:lnTo>
                  <a:lnTo>
                    <a:pt x="378" y="47"/>
                  </a:lnTo>
                  <a:lnTo>
                    <a:pt x="389" y="55"/>
                  </a:lnTo>
                  <a:lnTo>
                    <a:pt x="380" y="77"/>
                  </a:lnTo>
                  <a:lnTo>
                    <a:pt x="355" y="110"/>
                  </a:lnTo>
                  <a:lnTo>
                    <a:pt x="339" y="157"/>
                  </a:lnTo>
                  <a:lnTo>
                    <a:pt x="344" y="190"/>
                  </a:lnTo>
                  <a:lnTo>
                    <a:pt x="335" y="196"/>
                  </a:lnTo>
                  <a:lnTo>
                    <a:pt x="333" y="163"/>
                  </a:lnTo>
                  <a:lnTo>
                    <a:pt x="311" y="162"/>
                  </a:lnTo>
                  <a:lnTo>
                    <a:pt x="298" y="143"/>
                  </a:lnTo>
                  <a:lnTo>
                    <a:pt x="283" y="133"/>
                  </a:lnTo>
                  <a:lnTo>
                    <a:pt x="269" y="130"/>
                  </a:lnTo>
                  <a:lnTo>
                    <a:pt x="262" y="108"/>
                  </a:lnTo>
                  <a:lnTo>
                    <a:pt x="58" y="91"/>
                  </a:lnTo>
                  <a:lnTo>
                    <a:pt x="44" y="146"/>
                  </a:lnTo>
                  <a:lnTo>
                    <a:pt x="52" y="204"/>
                  </a:lnTo>
                  <a:lnTo>
                    <a:pt x="75" y="206"/>
                  </a:lnTo>
                  <a:lnTo>
                    <a:pt x="86" y="206"/>
                  </a:lnTo>
                  <a:lnTo>
                    <a:pt x="93" y="256"/>
                  </a:lnTo>
                  <a:lnTo>
                    <a:pt x="132" y="257"/>
                  </a:lnTo>
                  <a:lnTo>
                    <a:pt x="129" y="369"/>
                  </a:lnTo>
                  <a:lnTo>
                    <a:pt x="86" y="494"/>
                  </a:lnTo>
                  <a:lnTo>
                    <a:pt x="41" y="642"/>
                  </a:lnTo>
                  <a:lnTo>
                    <a:pt x="0" y="802"/>
                  </a:lnTo>
                  <a:lnTo>
                    <a:pt x="61" y="858"/>
                  </a:lnTo>
                  <a:lnTo>
                    <a:pt x="97" y="857"/>
                  </a:lnTo>
                  <a:lnTo>
                    <a:pt x="215" y="844"/>
                  </a:lnTo>
                  <a:lnTo>
                    <a:pt x="262" y="835"/>
                  </a:lnTo>
                  <a:lnTo>
                    <a:pt x="226" y="877"/>
                  </a:lnTo>
                  <a:lnTo>
                    <a:pt x="217" y="927"/>
                  </a:lnTo>
                  <a:lnTo>
                    <a:pt x="218" y="965"/>
                  </a:lnTo>
                  <a:lnTo>
                    <a:pt x="251" y="1048"/>
                  </a:lnTo>
                  <a:lnTo>
                    <a:pt x="276" y="1125"/>
                  </a:lnTo>
                  <a:lnTo>
                    <a:pt x="283" y="1227"/>
                  </a:lnTo>
                  <a:lnTo>
                    <a:pt x="292" y="1294"/>
                  </a:lnTo>
                  <a:lnTo>
                    <a:pt x="283" y="1398"/>
                  </a:lnTo>
                  <a:lnTo>
                    <a:pt x="278" y="1484"/>
                  </a:lnTo>
                  <a:lnTo>
                    <a:pt x="283" y="1531"/>
                  </a:lnTo>
                  <a:lnTo>
                    <a:pt x="302" y="1544"/>
                  </a:lnTo>
                  <a:lnTo>
                    <a:pt x="324" y="1605"/>
                  </a:lnTo>
                  <a:lnTo>
                    <a:pt x="344" y="1674"/>
                  </a:lnTo>
                  <a:lnTo>
                    <a:pt x="350" y="1790"/>
                  </a:lnTo>
                  <a:lnTo>
                    <a:pt x="386" y="1967"/>
                  </a:lnTo>
                  <a:lnTo>
                    <a:pt x="427" y="2097"/>
                  </a:lnTo>
                  <a:lnTo>
                    <a:pt x="474" y="2264"/>
                  </a:lnTo>
                  <a:lnTo>
                    <a:pt x="476" y="2304"/>
                  </a:lnTo>
                  <a:lnTo>
                    <a:pt x="488" y="2337"/>
                  </a:lnTo>
                  <a:lnTo>
                    <a:pt x="496" y="2406"/>
                  </a:lnTo>
                  <a:lnTo>
                    <a:pt x="558" y="2507"/>
                  </a:lnTo>
                  <a:lnTo>
                    <a:pt x="594" y="2694"/>
                  </a:lnTo>
                  <a:lnTo>
                    <a:pt x="623" y="2821"/>
                  </a:lnTo>
                  <a:lnTo>
                    <a:pt x="630" y="2927"/>
                  </a:lnTo>
                  <a:lnTo>
                    <a:pt x="598" y="3028"/>
                  </a:lnTo>
                  <a:lnTo>
                    <a:pt x="547" y="3050"/>
                  </a:lnTo>
                  <a:lnTo>
                    <a:pt x="498" y="3067"/>
                  </a:lnTo>
                  <a:lnTo>
                    <a:pt x="427" y="3081"/>
                  </a:lnTo>
                  <a:lnTo>
                    <a:pt x="361" y="3090"/>
                  </a:lnTo>
                  <a:lnTo>
                    <a:pt x="341" y="3112"/>
                  </a:lnTo>
                  <a:lnTo>
                    <a:pt x="350" y="3150"/>
                  </a:lnTo>
                  <a:lnTo>
                    <a:pt x="383" y="3174"/>
                  </a:lnTo>
                  <a:lnTo>
                    <a:pt x="476" y="3191"/>
                  </a:lnTo>
                  <a:lnTo>
                    <a:pt x="545" y="3181"/>
                  </a:lnTo>
                  <a:lnTo>
                    <a:pt x="592" y="3170"/>
                  </a:lnTo>
                  <a:lnTo>
                    <a:pt x="619" y="3167"/>
                  </a:lnTo>
                  <a:lnTo>
                    <a:pt x="639" y="3180"/>
                  </a:lnTo>
                  <a:lnTo>
                    <a:pt x="603" y="3213"/>
                  </a:lnTo>
                  <a:lnTo>
                    <a:pt x="558" y="3246"/>
                  </a:lnTo>
                  <a:lnTo>
                    <a:pt x="506" y="3285"/>
                  </a:lnTo>
                  <a:lnTo>
                    <a:pt x="452" y="3318"/>
                  </a:lnTo>
                  <a:lnTo>
                    <a:pt x="407" y="3349"/>
                  </a:lnTo>
                  <a:lnTo>
                    <a:pt x="400" y="3371"/>
                  </a:lnTo>
                  <a:lnTo>
                    <a:pt x="415" y="3395"/>
                  </a:lnTo>
                  <a:lnTo>
                    <a:pt x="454" y="3407"/>
                  </a:lnTo>
                  <a:lnTo>
                    <a:pt x="509" y="3412"/>
                  </a:lnTo>
                  <a:lnTo>
                    <a:pt x="590" y="3410"/>
                  </a:lnTo>
                  <a:lnTo>
                    <a:pt x="644" y="3392"/>
                  </a:lnTo>
                  <a:lnTo>
                    <a:pt x="711" y="3359"/>
                  </a:lnTo>
                  <a:lnTo>
                    <a:pt x="782" y="3338"/>
                  </a:lnTo>
                  <a:lnTo>
                    <a:pt x="848" y="3315"/>
                  </a:lnTo>
                  <a:lnTo>
                    <a:pt x="878" y="3266"/>
                  </a:lnTo>
                  <a:lnTo>
                    <a:pt x="864" y="3197"/>
                  </a:lnTo>
                  <a:lnTo>
                    <a:pt x="850" y="3161"/>
                  </a:lnTo>
                  <a:lnTo>
                    <a:pt x="837" y="3152"/>
                  </a:lnTo>
                  <a:lnTo>
                    <a:pt x="821" y="3067"/>
                  </a:lnTo>
                  <a:lnTo>
                    <a:pt x="823" y="2949"/>
                  </a:lnTo>
                  <a:lnTo>
                    <a:pt x="832" y="2758"/>
                  </a:lnTo>
                  <a:lnTo>
                    <a:pt x="829" y="2624"/>
                  </a:lnTo>
                  <a:lnTo>
                    <a:pt x="793" y="2516"/>
                  </a:lnTo>
                  <a:lnTo>
                    <a:pt x="760" y="2439"/>
                  </a:lnTo>
                  <a:lnTo>
                    <a:pt x="740" y="2309"/>
                  </a:lnTo>
                  <a:lnTo>
                    <a:pt x="724" y="2141"/>
                  </a:lnTo>
                  <a:lnTo>
                    <a:pt x="707" y="1944"/>
                  </a:lnTo>
                  <a:lnTo>
                    <a:pt x="716" y="1785"/>
                  </a:lnTo>
                  <a:lnTo>
                    <a:pt x="759" y="1721"/>
                  </a:lnTo>
                  <a:lnTo>
                    <a:pt x="782" y="1641"/>
                  </a:lnTo>
                  <a:lnTo>
                    <a:pt x="840" y="1669"/>
                  </a:lnTo>
                  <a:lnTo>
                    <a:pt x="911" y="1671"/>
                  </a:lnTo>
                  <a:lnTo>
                    <a:pt x="945" y="1682"/>
                  </a:lnTo>
                  <a:lnTo>
                    <a:pt x="977" y="1682"/>
                  </a:lnTo>
                  <a:lnTo>
                    <a:pt x="1008" y="1694"/>
                  </a:lnTo>
                  <a:lnTo>
                    <a:pt x="1041" y="1690"/>
                  </a:lnTo>
                  <a:lnTo>
                    <a:pt x="1044" y="1668"/>
                  </a:lnTo>
                  <a:lnTo>
                    <a:pt x="1040" y="1652"/>
                  </a:lnTo>
                  <a:lnTo>
                    <a:pt x="1080" y="1520"/>
                  </a:lnTo>
                  <a:lnTo>
                    <a:pt x="1129" y="1399"/>
                  </a:lnTo>
                  <a:lnTo>
                    <a:pt x="1170" y="1277"/>
                  </a:lnTo>
                  <a:lnTo>
                    <a:pt x="1134" y="1195"/>
                  </a:lnTo>
                  <a:close/>
                  <a:moveTo>
                    <a:pt x="258" y="659"/>
                  </a:moveTo>
                  <a:lnTo>
                    <a:pt x="176" y="697"/>
                  </a:lnTo>
                  <a:lnTo>
                    <a:pt x="181" y="574"/>
                  </a:lnTo>
                  <a:lnTo>
                    <a:pt x="206" y="478"/>
                  </a:lnTo>
                  <a:lnTo>
                    <a:pt x="225" y="515"/>
                  </a:lnTo>
                  <a:lnTo>
                    <a:pt x="251" y="560"/>
                  </a:lnTo>
                  <a:lnTo>
                    <a:pt x="303" y="598"/>
                  </a:lnTo>
                  <a:lnTo>
                    <a:pt x="350" y="610"/>
                  </a:lnTo>
                  <a:lnTo>
                    <a:pt x="258" y="659"/>
                  </a:lnTo>
                  <a:close/>
                  <a:moveTo>
                    <a:pt x="308" y="591"/>
                  </a:moveTo>
                  <a:lnTo>
                    <a:pt x="273" y="566"/>
                  </a:lnTo>
                  <a:lnTo>
                    <a:pt x="250" y="541"/>
                  </a:lnTo>
                  <a:lnTo>
                    <a:pt x="225" y="502"/>
                  </a:lnTo>
                  <a:lnTo>
                    <a:pt x="217" y="452"/>
                  </a:lnTo>
                  <a:lnTo>
                    <a:pt x="229" y="392"/>
                  </a:lnTo>
                  <a:lnTo>
                    <a:pt x="254" y="358"/>
                  </a:lnTo>
                  <a:lnTo>
                    <a:pt x="259" y="381"/>
                  </a:lnTo>
                  <a:lnTo>
                    <a:pt x="272" y="455"/>
                  </a:lnTo>
                  <a:lnTo>
                    <a:pt x="281" y="457"/>
                  </a:lnTo>
                  <a:lnTo>
                    <a:pt x="298" y="521"/>
                  </a:lnTo>
                  <a:lnTo>
                    <a:pt x="328" y="576"/>
                  </a:lnTo>
                  <a:lnTo>
                    <a:pt x="355" y="602"/>
                  </a:lnTo>
                  <a:lnTo>
                    <a:pt x="308" y="591"/>
                  </a:lnTo>
                  <a:close/>
                  <a:moveTo>
                    <a:pt x="430" y="549"/>
                  </a:moveTo>
                  <a:lnTo>
                    <a:pt x="400" y="573"/>
                  </a:lnTo>
                  <a:lnTo>
                    <a:pt x="371" y="595"/>
                  </a:lnTo>
                  <a:lnTo>
                    <a:pt x="349" y="579"/>
                  </a:lnTo>
                  <a:lnTo>
                    <a:pt x="320" y="527"/>
                  </a:lnTo>
                  <a:lnTo>
                    <a:pt x="291" y="453"/>
                  </a:lnTo>
                  <a:lnTo>
                    <a:pt x="278" y="287"/>
                  </a:lnTo>
                  <a:lnTo>
                    <a:pt x="286" y="268"/>
                  </a:lnTo>
                  <a:lnTo>
                    <a:pt x="308" y="287"/>
                  </a:lnTo>
                  <a:lnTo>
                    <a:pt x="294" y="314"/>
                  </a:lnTo>
                  <a:lnTo>
                    <a:pt x="302" y="328"/>
                  </a:lnTo>
                  <a:lnTo>
                    <a:pt x="298" y="342"/>
                  </a:lnTo>
                  <a:lnTo>
                    <a:pt x="305" y="370"/>
                  </a:lnTo>
                  <a:lnTo>
                    <a:pt x="300" y="394"/>
                  </a:lnTo>
                  <a:lnTo>
                    <a:pt x="302" y="414"/>
                  </a:lnTo>
                  <a:lnTo>
                    <a:pt x="317" y="420"/>
                  </a:lnTo>
                  <a:lnTo>
                    <a:pt x="347" y="422"/>
                  </a:lnTo>
                  <a:lnTo>
                    <a:pt x="402" y="447"/>
                  </a:lnTo>
                  <a:lnTo>
                    <a:pt x="449" y="538"/>
                  </a:lnTo>
                  <a:lnTo>
                    <a:pt x="430" y="549"/>
                  </a:lnTo>
                  <a:close/>
                  <a:moveTo>
                    <a:pt x="765" y="474"/>
                  </a:moveTo>
                  <a:lnTo>
                    <a:pt x="748" y="524"/>
                  </a:lnTo>
                  <a:lnTo>
                    <a:pt x="730" y="513"/>
                  </a:lnTo>
                  <a:lnTo>
                    <a:pt x="693" y="489"/>
                  </a:lnTo>
                  <a:lnTo>
                    <a:pt x="653" y="477"/>
                  </a:lnTo>
                  <a:lnTo>
                    <a:pt x="630" y="427"/>
                  </a:lnTo>
                  <a:lnTo>
                    <a:pt x="641" y="387"/>
                  </a:lnTo>
                  <a:lnTo>
                    <a:pt x="663" y="391"/>
                  </a:lnTo>
                  <a:lnTo>
                    <a:pt x="685" y="381"/>
                  </a:lnTo>
                  <a:lnTo>
                    <a:pt x="726" y="314"/>
                  </a:lnTo>
                  <a:lnTo>
                    <a:pt x="735" y="323"/>
                  </a:lnTo>
                  <a:lnTo>
                    <a:pt x="751" y="325"/>
                  </a:lnTo>
                  <a:lnTo>
                    <a:pt x="781" y="406"/>
                  </a:lnTo>
                  <a:lnTo>
                    <a:pt x="765" y="474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112542" tIns="56271" rIns="112542" bIns="5627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21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21" name="그룹 20"/>
            <p:cNvGrpSpPr/>
            <p:nvPr/>
          </p:nvGrpSpPr>
          <p:grpSpPr>
            <a:xfrm flipH="1">
              <a:off x="8105777" y="4896156"/>
              <a:ext cx="754705" cy="1091424"/>
              <a:chOff x="1052119" y="2814067"/>
              <a:chExt cx="513545" cy="742667"/>
            </a:xfrm>
            <a:solidFill>
              <a:schemeClr val="bg1">
                <a:lumMod val="85000"/>
              </a:schemeClr>
            </a:solidFill>
          </p:grpSpPr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1052119" y="2816019"/>
                <a:ext cx="256002" cy="740715"/>
              </a:xfrm>
              <a:custGeom>
                <a:avLst/>
                <a:gdLst>
                  <a:gd name="T0" fmla="*/ 692 w 788"/>
                  <a:gd name="T1" fmla="*/ 842 h 2280"/>
                  <a:gd name="T2" fmla="*/ 650 w 788"/>
                  <a:gd name="T3" fmla="*/ 800 h 2280"/>
                  <a:gd name="T4" fmla="*/ 598 w 788"/>
                  <a:gd name="T5" fmla="*/ 582 h 2280"/>
                  <a:gd name="T6" fmla="*/ 514 w 788"/>
                  <a:gd name="T7" fmla="*/ 404 h 2280"/>
                  <a:gd name="T8" fmla="*/ 576 w 788"/>
                  <a:gd name="T9" fmla="*/ 286 h 2280"/>
                  <a:gd name="T10" fmla="*/ 604 w 788"/>
                  <a:gd name="T11" fmla="*/ 188 h 2280"/>
                  <a:gd name="T12" fmla="*/ 568 w 788"/>
                  <a:gd name="T13" fmla="*/ 40 h 2280"/>
                  <a:gd name="T14" fmla="*/ 472 w 788"/>
                  <a:gd name="T15" fmla="*/ 6 h 2280"/>
                  <a:gd name="T16" fmla="*/ 390 w 788"/>
                  <a:gd name="T17" fmla="*/ 80 h 2280"/>
                  <a:gd name="T18" fmla="*/ 368 w 788"/>
                  <a:gd name="T19" fmla="*/ 166 h 2280"/>
                  <a:gd name="T20" fmla="*/ 402 w 788"/>
                  <a:gd name="T21" fmla="*/ 282 h 2280"/>
                  <a:gd name="T22" fmla="*/ 344 w 788"/>
                  <a:gd name="T23" fmla="*/ 328 h 2280"/>
                  <a:gd name="T24" fmla="*/ 248 w 788"/>
                  <a:gd name="T25" fmla="*/ 528 h 2280"/>
                  <a:gd name="T26" fmla="*/ 206 w 788"/>
                  <a:gd name="T27" fmla="*/ 722 h 2280"/>
                  <a:gd name="T28" fmla="*/ 166 w 788"/>
                  <a:gd name="T29" fmla="*/ 830 h 2280"/>
                  <a:gd name="T30" fmla="*/ 156 w 788"/>
                  <a:gd name="T31" fmla="*/ 888 h 2280"/>
                  <a:gd name="T32" fmla="*/ 106 w 788"/>
                  <a:gd name="T33" fmla="*/ 942 h 2280"/>
                  <a:gd name="T34" fmla="*/ 24 w 788"/>
                  <a:gd name="T35" fmla="*/ 972 h 2280"/>
                  <a:gd name="T36" fmla="*/ 0 w 788"/>
                  <a:gd name="T37" fmla="*/ 1054 h 2280"/>
                  <a:gd name="T38" fmla="*/ 92 w 788"/>
                  <a:gd name="T39" fmla="*/ 1182 h 2280"/>
                  <a:gd name="T40" fmla="*/ 130 w 788"/>
                  <a:gd name="T41" fmla="*/ 1230 h 2280"/>
                  <a:gd name="T42" fmla="*/ 222 w 788"/>
                  <a:gd name="T43" fmla="*/ 1420 h 2280"/>
                  <a:gd name="T44" fmla="*/ 246 w 788"/>
                  <a:gd name="T45" fmla="*/ 1512 h 2280"/>
                  <a:gd name="T46" fmla="*/ 312 w 788"/>
                  <a:gd name="T47" fmla="*/ 1522 h 2280"/>
                  <a:gd name="T48" fmla="*/ 300 w 788"/>
                  <a:gd name="T49" fmla="*/ 1628 h 2280"/>
                  <a:gd name="T50" fmla="*/ 270 w 788"/>
                  <a:gd name="T51" fmla="*/ 1758 h 2280"/>
                  <a:gd name="T52" fmla="*/ 234 w 788"/>
                  <a:gd name="T53" fmla="*/ 2006 h 2280"/>
                  <a:gd name="T54" fmla="*/ 198 w 788"/>
                  <a:gd name="T55" fmla="*/ 2060 h 2280"/>
                  <a:gd name="T56" fmla="*/ 236 w 788"/>
                  <a:gd name="T57" fmla="*/ 2168 h 2280"/>
                  <a:gd name="T58" fmla="*/ 228 w 788"/>
                  <a:gd name="T59" fmla="*/ 2264 h 2280"/>
                  <a:gd name="T60" fmla="*/ 432 w 788"/>
                  <a:gd name="T61" fmla="*/ 2274 h 2280"/>
                  <a:gd name="T62" fmla="*/ 570 w 788"/>
                  <a:gd name="T63" fmla="*/ 2254 h 2280"/>
                  <a:gd name="T64" fmla="*/ 506 w 788"/>
                  <a:gd name="T65" fmla="*/ 2226 h 2280"/>
                  <a:gd name="T66" fmla="*/ 428 w 788"/>
                  <a:gd name="T67" fmla="*/ 2136 h 2280"/>
                  <a:gd name="T68" fmla="*/ 452 w 788"/>
                  <a:gd name="T69" fmla="*/ 2070 h 2280"/>
                  <a:gd name="T70" fmla="*/ 648 w 788"/>
                  <a:gd name="T71" fmla="*/ 1766 h 2280"/>
                  <a:gd name="T72" fmla="*/ 750 w 788"/>
                  <a:gd name="T73" fmla="*/ 1566 h 2280"/>
                  <a:gd name="T74" fmla="*/ 664 w 788"/>
                  <a:gd name="T75" fmla="*/ 1240 h 2280"/>
                  <a:gd name="T76" fmla="*/ 618 w 788"/>
                  <a:gd name="T77" fmla="*/ 1062 h 2280"/>
                  <a:gd name="T78" fmla="*/ 584 w 788"/>
                  <a:gd name="T79" fmla="*/ 948 h 2280"/>
                  <a:gd name="T80" fmla="*/ 648 w 788"/>
                  <a:gd name="T81" fmla="*/ 924 h 2280"/>
                  <a:gd name="T82" fmla="*/ 716 w 788"/>
                  <a:gd name="T83" fmla="*/ 944 h 2280"/>
                  <a:gd name="T84" fmla="*/ 758 w 788"/>
                  <a:gd name="T85" fmla="*/ 946 h 2280"/>
                  <a:gd name="T86" fmla="*/ 788 w 788"/>
                  <a:gd name="T87" fmla="*/ 874 h 2280"/>
                  <a:gd name="T88" fmla="*/ 238 w 788"/>
                  <a:gd name="T89" fmla="*/ 952 h 2280"/>
                  <a:gd name="T90" fmla="*/ 190 w 788"/>
                  <a:gd name="T91" fmla="*/ 884 h 2280"/>
                  <a:gd name="T92" fmla="*/ 210 w 788"/>
                  <a:gd name="T93" fmla="*/ 832 h 2280"/>
                  <a:gd name="T94" fmla="*/ 272 w 788"/>
                  <a:gd name="T95" fmla="*/ 738 h 2280"/>
                  <a:gd name="T96" fmla="*/ 274 w 788"/>
                  <a:gd name="T97" fmla="*/ 868 h 2280"/>
                  <a:gd name="T98" fmla="*/ 564 w 788"/>
                  <a:gd name="T99" fmla="*/ 1608 h 2280"/>
                  <a:gd name="T100" fmla="*/ 538 w 788"/>
                  <a:gd name="T101" fmla="*/ 1630 h 2280"/>
                  <a:gd name="T102" fmla="*/ 480 w 788"/>
                  <a:gd name="T103" fmla="*/ 1668 h 2280"/>
                  <a:gd name="T104" fmla="*/ 504 w 788"/>
                  <a:gd name="T105" fmla="*/ 1514 h 2280"/>
                  <a:gd name="T106" fmla="*/ 540 w 788"/>
                  <a:gd name="T107" fmla="*/ 1510 h 2280"/>
                  <a:gd name="T108" fmla="*/ 560 w 788"/>
                  <a:gd name="T109" fmla="*/ 1568 h 2280"/>
                  <a:gd name="T110" fmla="*/ 564 w 788"/>
                  <a:gd name="T111" fmla="*/ 816 h 2280"/>
                  <a:gd name="T112" fmla="*/ 546 w 788"/>
                  <a:gd name="T113" fmla="*/ 786 h 2280"/>
                  <a:gd name="T114" fmla="*/ 544 w 788"/>
                  <a:gd name="T115" fmla="*/ 722 h 2280"/>
                  <a:gd name="T116" fmla="*/ 584 w 788"/>
                  <a:gd name="T117" fmla="*/ 734 h 2280"/>
                  <a:gd name="T118" fmla="*/ 596 w 788"/>
                  <a:gd name="T119" fmla="*/ 712 h 2280"/>
                  <a:gd name="T120" fmla="*/ 606 w 788"/>
                  <a:gd name="T121" fmla="*/ 682 h 22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788" h="2280">
                    <a:moveTo>
                      <a:pt x="784" y="874"/>
                    </a:moveTo>
                    <a:lnTo>
                      <a:pt x="784" y="874"/>
                    </a:lnTo>
                    <a:lnTo>
                      <a:pt x="774" y="870"/>
                    </a:lnTo>
                    <a:lnTo>
                      <a:pt x="768" y="868"/>
                    </a:lnTo>
                    <a:lnTo>
                      <a:pt x="760" y="870"/>
                    </a:lnTo>
                    <a:lnTo>
                      <a:pt x="752" y="868"/>
                    </a:lnTo>
                    <a:lnTo>
                      <a:pt x="752" y="868"/>
                    </a:lnTo>
                    <a:lnTo>
                      <a:pt x="748" y="864"/>
                    </a:lnTo>
                    <a:lnTo>
                      <a:pt x="740" y="858"/>
                    </a:lnTo>
                    <a:lnTo>
                      <a:pt x="740" y="858"/>
                    </a:lnTo>
                    <a:lnTo>
                      <a:pt x="714" y="848"/>
                    </a:lnTo>
                    <a:lnTo>
                      <a:pt x="692" y="842"/>
                    </a:lnTo>
                    <a:lnTo>
                      <a:pt x="692" y="842"/>
                    </a:lnTo>
                    <a:lnTo>
                      <a:pt x="692" y="838"/>
                    </a:lnTo>
                    <a:lnTo>
                      <a:pt x="694" y="832"/>
                    </a:lnTo>
                    <a:lnTo>
                      <a:pt x="694" y="832"/>
                    </a:lnTo>
                    <a:lnTo>
                      <a:pt x="694" y="828"/>
                    </a:lnTo>
                    <a:lnTo>
                      <a:pt x="690" y="822"/>
                    </a:lnTo>
                    <a:lnTo>
                      <a:pt x="684" y="816"/>
                    </a:lnTo>
                    <a:lnTo>
                      <a:pt x="684" y="816"/>
                    </a:lnTo>
                    <a:lnTo>
                      <a:pt x="662" y="802"/>
                    </a:lnTo>
                    <a:lnTo>
                      <a:pt x="662" y="802"/>
                    </a:lnTo>
                    <a:lnTo>
                      <a:pt x="654" y="800"/>
                    </a:lnTo>
                    <a:lnTo>
                      <a:pt x="650" y="800"/>
                    </a:lnTo>
                    <a:lnTo>
                      <a:pt x="634" y="794"/>
                    </a:lnTo>
                    <a:lnTo>
                      <a:pt x="634" y="794"/>
                    </a:lnTo>
                    <a:lnTo>
                      <a:pt x="612" y="694"/>
                    </a:lnTo>
                    <a:lnTo>
                      <a:pt x="612" y="694"/>
                    </a:lnTo>
                    <a:lnTo>
                      <a:pt x="608" y="654"/>
                    </a:lnTo>
                    <a:lnTo>
                      <a:pt x="604" y="630"/>
                    </a:lnTo>
                    <a:lnTo>
                      <a:pt x="604" y="630"/>
                    </a:lnTo>
                    <a:lnTo>
                      <a:pt x="608" y="618"/>
                    </a:lnTo>
                    <a:lnTo>
                      <a:pt x="608" y="608"/>
                    </a:lnTo>
                    <a:lnTo>
                      <a:pt x="606" y="596"/>
                    </a:lnTo>
                    <a:lnTo>
                      <a:pt x="606" y="596"/>
                    </a:lnTo>
                    <a:lnTo>
                      <a:pt x="598" y="582"/>
                    </a:lnTo>
                    <a:lnTo>
                      <a:pt x="586" y="562"/>
                    </a:lnTo>
                    <a:lnTo>
                      <a:pt x="566" y="528"/>
                    </a:lnTo>
                    <a:lnTo>
                      <a:pt x="566" y="528"/>
                    </a:lnTo>
                    <a:lnTo>
                      <a:pt x="554" y="504"/>
                    </a:lnTo>
                    <a:lnTo>
                      <a:pt x="546" y="488"/>
                    </a:lnTo>
                    <a:lnTo>
                      <a:pt x="540" y="472"/>
                    </a:lnTo>
                    <a:lnTo>
                      <a:pt x="540" y="472"/>
                    </a:lnTo>
                    <a:lnTo>
                      <a:pt x="534" y="454"/>
                    </a:lnTo>
                    <a:lnTo>
                      <a:pt x="524" y="436"/>
                    </a:lnTo>
                    <a:lnTo>
                      <a:pt x="514" y="416"/>
                    </a:lnTo>
                    <a:lnTo>
                      <a:pt x="514" y="416"/>
                    </a:lnTo>
                    <a:lnTo>
                      <a:pt x="514" y="404"/>
                    </a:lnTo>
                    <a:lnTo>
                      <a:pt x="516" y="392"/>
                    </a:lnTo>
                    <a:lnTo>
                      <a:pt x="520" y="378"/>
                    </a:lnTo>
                    <a:lnTo>
                      <a:pt x="520" y="378"/>
                    </a:lnTo>
                    <a:lnTo>
                      <a:pt x="528" y="348"/>
                    </a:lnTo>
                    <a:lnTo>
                      <a:pt x="530" y="332"/>
                    </a:lnTo>
                    <a:lnTo>
                      <a:pt x="530" y="332"/>
                    </a:lnTo>
                    <a:lnTo>
                      <a:pt x="538" y="330"/>
                    </a:lnTo>
                    <a:lnTo>
                      <a:pt x="546" y="326"/>
                    </a:lnTo>
                    <a:lnTo>
                      <a:pt x="554" y="316"/>
                    </a:lnTo>
                    <a:lnTo>
                      <a:pt x="554" y="316"/>
                    </a:lnTo>
                    <a:lnTo>
                      <a:pt x="564" y="300"/>
                    </a:lnTo>
                    <a:lnTo>
                      <a:pt x="576" y="286"/>
                    </a:lnTo>
                    <a:lnTo>
                      <a:pt x="576" y="286"/>
                    </a:lnTo>
                    <a:lnTo>
                      <a:pt x="582" y="276"/>
                    </a:lnTo>
                    <a:lnTo>
                      <a:pt x="584" y="264"/>
                    </a:lnTo>
                    <a:lnTo>
                      <a:pt x="590" y="242"/>
                    </a:lnTo>
                    <a:lnTo>
                      <a:pt x="590" y="242"/>
                    </a:lnTo>
                    <a:lnTo>
                      <a:pt x="594" y="232"/>
                    </a:lnTo>
                    <a:lnTo>
                      <a:pt x="596" y="222"/>
                    </a:lnTo>
                    <a:lnTo>
                      <a:pt x="598" y="204"/>
                    </a:lnTo>
                    <a:lnTo>
                      <a:pt x="598" y="204"/>
                    </a:lnTo>
                    <a:lnTo>
                      <a:pt x="602" y="194"/>
                    </a:lnTo>
                    <a:lnTo>
                      <a:pt x="604" y="188"/>
                    </a:lnTo>
                    <a:lnTo>
                      <a:pt x="604" y="188"/>
                    </a:lnTo>
                    <a:lnTo>
                      <a:pt x="606" y="168"/>
                    </a:lnTo>
                    <a:lnTo>
                      <a:pt x="608" y="140"/>
                    </a:lnTo>
                    <a:lnTo>
                      <a:pt x="608" y="140"/>
                    </a:lnTo>
                    <a:lnTo>
                      <a:pt x="608" y="128"/>
                    </a:lnTo>
                    <a:lnTo>
                      <a:pt x="606" y="110"/>
                    </a:lnTo>
                    <a:lnTo>
                      <a:pt x="602" y="92"/>
                    </a:lnTo>
                    <a:lnTo>
                      <a:pt x="596" y="78"/>
                    </a:lnTo>
                    <a:lnTo>
                      <a:pt x="596" y="78"/>
                    </a:lnTo>
                    <a:lnTo>
                      <a:pt x="588" y="66"/>
                    </a:lnTo>
                    <a:lnTo>
                      <a:pt x="582" y="56"/>
                    </a:lnTo>
                    <a:lnTo>
                      <a:pt x="568" y="40"/>
                    </a:lnTo>
                    <a:lnTo>
                      <a:pt x="568" y="40"/>
                    </a:lnTo>
                    <a:lnTo>
                      <a:pt x="556" y="28"/>
                    </a:lnTo>
                    <a:lnTo>
                      <a:pt x="546" y="16"/>
                    </a:lnTo>
                    <a:lnTo>
                      <a:pt x="546" y="16"/>
                    </a:lnTo>
                    <a:lnTo>
                      <a:pt x="540" y="12"/>
                    </a:lnTo>
                    <a:lnTo>
                      <a:pt x="530" y="8"/>
                    </a:lnTo>
                    <a:lnTo>
                      <a:pt x="512" y="2"/>
                    </a:lnTo>
                    <a:lnTo>
                      <a:pt x="512" y="2"/>
                    </a:lnTo>
                    <a:lnTo>
                      <a:pt x="500" y="0"/>
                    </a:lnTo>
                    <a:lnTo>
                      <a:pt x="488" y="2"/>
                    </a:lnTo>
                    <a:lnTo>
                      <a:pt x="488" y="2"/>
                    </a:lnTo>
                    <a:lnTo>
                      <a:pt x="472" y="6"/>
                    </a:lnTo>
                    <a:lnTo>
                      <a:pt x="472" y="6"/>
                    </a:lnTo>
                    <a:lnTo>
                      <a:pt x="460" y="4"/>
                    </a:lnTo>
                    <a:lnTo>
                      <a:pt x="450" y="6"/>
                    </a:lnTo>
                    <a:lnTo>
                      <a:pt x="446" y="6"/>
                    </a:lnTo>
                    <a:lnTo>
                      <a:pt x="440" y="8"/>
                    </a:lnTo>
                    <a:lnTo>
                      <a:pt x="440" y="8"/>
                    </a:lnTo>
                    <a:lnTo>
                      <a:pt x="420" y="22"/>
                    </a:lnTo>
                    <a:lnTo>
                      <a:pt x="412" y="28"/>
                    </a:lnTo>
                    <a:lnTo>
                      <a:pt x="404" y="38"/>
                    </a:lnTo>
                    <a:lnTo>
                      <a:pt x="404" y="38"/>
                    </a:lnTo>
                    <a:lnTo>
                      <a:pt x="396" y="60"/>
                    </a:lnTo>
                    <a:lnTo>
                      <a:pt x="392" y="70"/>
                    </a:lnTo>
                    <a:lnTo>
                      <a:pt x="390" y="80"/>
                    </a:lnTo>
                    <a:lnTo>
                      <a:pt x="390" y="80"/>
                    </a:lnTo>
                    <a:lnTo>
                      <a:pt x="384" y="118"/>
                    </a:lnTo>
                    <a:lnTo>
                      <a:pt x="384" y="118"/>
                    </a:lnTo>
                    <a:lnTo>
                      <a:pt x="384" y="140"/>
                    </a:lnTo>
                    <a:lnTo>
                      <a:pt x="384" y="154"/>
                    </a:lnTo>
                    <a:lnTo>
                      <a:pt x="384" y="154"/>
                    </a:lnTo>
                    <a:lnTo>
                      <a:pt x="380" y="154"/>
                    </a:lnTo>
                    <a:lnTo>
                      <a:pt x="374" y="154"/>
                    </a:lnTo>
                    <a:lnTo>
                      <a:pt x="372" y="154"/>
                    </a:lnTo>
                    <a:lnTo>
                      <a:pt x="370" y="156"/>
                    </a:lnTo>
                    <a:lnTo>
                      <a:pt x="368" y="160"/>
                    </a:lnTo>
                    <a:lnTo>
                      <a:pt x="368" y="166"/>
                    </a:lnTo>
                    <a:lnTo>
                      <a:pt x="368" y="166"/>
                    </a:lnTo>
                    <a:lnTo>
                      <a:pt x="372" y="190"/>
                    </a:lnTo>
                    <a:lnTo>
                      <a:pt x="378" y="210"/>
                    </a:lnTo>
                    <a:lnTo>
                      <a:pt x="378" y="210"/>
                    </a:lnTo>
                    <a:lnTo>
                      <a:pt x="380" y="218"/>
                    </a:lnTo>
                    <a:lnTo>
                      <a:pt x="384" y="222"/>
                    </a:lnTo>
                    <a:lnTo>
                      <a:pt x="390" y="230"/>
                    </a:lnTo>
                    <a:lnTo>
                      <a:pt x="390" y="230"/>
                    </a:lnTo>
                    <a:lnTo>
                      <a:pt x="394" y="236"/>
                    </a:lnTo>
                    <a:lnTo>
                      <a:pt x="398" y="238"/>
                    </a:lnTo>
                    <a:lnTo>
                      <a:pt x="402" y="282"/>
                    </a:lnTo>
                    <a:lnTo>
                      <a:pt x="402" y="282"/>
                    </a:lnTo>
                    <a:lnTo>
                      <a:pt x="400" y="282"/>
                    </a:lnTo>
                    <a:lnTo>
                      <a:pt x="392" y="290"/>
                    </a:lnTo>
                    <a:lnTo>
                      <a:pt x="392" y="290"/>
                    </a:lnTo>
                    <a:lnTo>
                      <a:pt x="380" y="304"/>
                    </a:lnTo>
                    <a:lnTo>
                      <a:pt x="374" y="314"/>
                    </a:lnTo>
                    <a:lnTo>
                      <a:pt x="374" y="314"/>
                    </a:lnTo>
                    <a:lnTo>
                      <a:pt x="360" y="314"/>
                    </a:lnTo>
                    <a:lnTo>
                      <a:pt x="360" y="314"/>
                    </a:lnTo>
                    <a:lnTo>
                      <a:pt x="354" y="314"/>
                    </a:lnTo>
                    <a:lnTo>
                      <a:pt x="352" y="316"/>
                    </a:lnTo>
                    <a:lnTo>
                      <a:pt x="344" y="328"/>
                    </a:lnTo>
                    <a:lnTo>
                      <a:pt x="344" y="328"/>
                    </a:lnTo>
                    <a:lnTo>
                      <a:pt x="334" y="342"/>
                    </a:lnTo>
                    <a:lnTo>
                      <a:pt x="324" y="354"/>
                    </a:lnTo>
                    <a:lnTo>
                      <a:pt x="324" y="354"/>
                    </a:lnTo>
                    <a:lnTo>
                      <a:pt x="306" y="376"/>
                    </a:lnTo>
                    <a:lnTo>
                      <a:pt x="282" y="410"/>
                    </a:lnTo>
                    <a:lnTo>
                      <a:pt x="282" y="410"/>
                    </a:lnTo>
                    <a:lnTo>
                      <a:pt x="266" y="434"/>
                    </a:lnTo>
                    <a:lnTo>
                      <a:pt x="260" y="444"/>
                    </a:lnTo>
                    <a:lnTo>
                      <a:pt x="256" y="460"/>
                    </a:lnTo>
                    <a:lnTo>
                      <a:pt x="256" y="460"/>
                    </a:lnTo>
                    <a:lnTo>
                      <a:pt x="250" y="496"/>
                    </a:lnTo>
                    <a:lnTo>
                      <a:pt x="248" y="528"/>
                    </a:lnTo>
                    <a:lnTo>
                      <a:pt x="248" y="528"/>
                    </a:lnTo>
                    <a:lnTo>
                      <a:pt x="248" y="546"/>
                    </a:lnTo>
                    <a:lnTo>
                      <a:pt x="248" y="558"/>
                    </a:lnTo>
                    <a:lnTo>
                      <a:pt x="248" y="558"/>
                    </a:lnTo>
                    <a:lnTo>
                      <a:pt x="244" y="584"/>
                    </a:lnTo>
                    <a:lnTo>
                      <a:pt x="244" y="584"/>
                    </a:lnTo>
                    <a:lnTo>
                      <a:pt x="234" y="628"/>
                    </a:lnTo>
                    <a:lnTo>
                      <a:pt x="234" y="628"/>
                    </a:lnTo>
                    <a:lnTo>
                      <a:pt x="228" y="652"/>
                    </a:lnTo>
                    <a:lnTo>
                      <a:pt x="220" y="676"/>
                    </a:lnTo>
                    <a:lnTo>
                      <a:pt x="212" y="698"/>
                    </a:lnTo>
                    <a:lnTo>
                      <a:pt x="206" y="722"/>
                    </a:lnTo>
                    <a:lnTo>
                      <a:pt x="206" y="722"/>
                    </a:lnTo>
                    <a:lnTo>
                      <a:pt x="200" y="748"/>
                    </a:lnTo>
                    <a:lnTo>
                      <a:pt x="192" y="772"/>
                    </a:lnTo>
                    <a:lnTo>
                      <a:pt x="192" y="772"/>
                    </a:lnTo>
                    <a:lnTo>
                      <a:pt x="188" y="784"/>
                    </a:lnTo>
                    <a:lnTo>
                      <a:pt x="186" y="796"/>
                    </a:lnTo>
                    <a:lnTo>
                      <a:pt x="184" y="810"/>
                    </a:lnTo>
                    <a:lnTo>
                      <a:pt x="180" y="820"/>
                    </a:lnTo>
                    <a:lnTo>
                      <a:pt x="180" y="820"/>
                    </a:lnTo>
                    <a:lnTo>
                      <a:pt x="168" y="818"/>
                    </a:lnTo>
                    <a:lnTo>
                      <a:pt x="168" y="818"/>
                    </a:lnTo>
                    <a:lnTo>
                      <a:pt x="166" y="830"/>
                    </a:lnTo>
                    <a:lnTo>
                      <a:pt x="164" y="840"/>
                    </a:lnTo>
                    <a:lnTo>
                      <a:pt x="164" y="840"/>
                    </a:lnTo>
                    <a:lnTo>
                      <a:pt x="180" y="844"/>
                    </a:lnTo>
                    <a:lnTo>
                      <a:pt x="180" y="844"/>
                    </a:lnTo>
                    <a:lnTo>
                      <a:pt x="176" y="862"/>
                    </a:lnTo>
                    <a:lnTo>
                      <a:pt x="176" y="874"/>
                    </a:lnTo>
                    <a:lnTo>
                      <a:pt x="174" y="886"/>
                    </a:lnTo>
                    <a:lnTo>
                      <a:pt x="174" y="886"/>
                    </a:lnTo>
                    <a:lnTo>
                      <a:pt x="162" y="886"/>
                    </a:lnTo>
                    <a:lnTo>
                      <a:pt x="162" y="886"/>
                    </a:lnTo>
                    <a:lnTo>
                      <a:pt x="160" y="886"/>
                    </a:lnTo>
                    <a:lnTo>
                      <a:pt x="156" y="888"/>
                    </a:lnTo>
                    <a:lnTo>
                      <a:pt x="154" y="894"/>
                    </a:lnTo>
                    <a:lnTo>
                      <a:pt x="154" y="902"/>
                    </a:lnTo>
                    <a:lnTo>
                      <a:pt x="154" y="902"/>
                    </a:lnTo>
                    <a:lnTo>
                      <a:pt x="152" y="922"/>
                    </a:lnTo>
                    <a:lnTo>
                      <a:pt x="154" y="932"/>
                    </a:lnTo>
                    <a:lnTo>
                      <a:pt x="154" y="932"/>
                    </a:lnTo>
                    <a:lnTo>
                      <a:pt x="146" y="932"/>
                    </a:lnTo>
                    <a:lnTo>
                      <a:pt x="130" y="930"/>
                    </a:lnTo>
                    <a:lnTo>
                      <a:pt x="130" y="930"/>
                    </a:lnTo>
                    <a:lnTo>
                      <a:pt x="120" y="932"/>
                    </a:lnTo>
                    <a:lnTo>
                      <a:pt x="112" y="936"/>
                    </a:lnTo>
                    <a:lnTo>
                      <a:pt x="106" y="942"/>
                    </a:lnTo>
                    <a:lnTo>
                      <a:pt x="106" y="942"/>
                    </a:lnTo>
                    <a:lnTo>
                      <a:pt x="102" y="940"/>
                    </a:lnTo>
                    <a:lnTo>
                      <a:pt x="98" y="938"/>
                    </a:lnTo>
                    <a:lnTo>
                      <a:pt x="90" y="938"/>
                    </a:lnTo>
                    <a:lnTo>
                      <a:pt x="90" y="938"/>
                    </a:lnTo>
                    <a:lnTo>
                      <a:pt x="82" y="938"/>
                    </a:lnTo>
                    <a:lnTo>
                      <a:pt x="74" y="938"/>
                    </a:lnTo>
                    <a:lnTo>
                      <a:pt x="62" y="940"/>
                    </a:lnTo>
                    <a:lnTo>
                      <a:pt x="48" y="950"/>
                    </a:lnTo>
                    <a:lnTo>
                      <a:pt x="48" y="950"/>
                    </a:lnTo>
                    <a:lnTo>
                      <a:pt x="34" y="962"/>
                    </a:lnTo>
                    <a:lnTo>
                      <a:pt x="24" y="972"/>
                    </a:lnTo>
                    <a:lnTo>
                      <a:pt x="14" y="988"/>
                    </a:lnTo>
                    <a:lnTo>
                      <a:pt x="14" y="988"/>
                    </a:lnTo>
                    <a:lnTo>
                      <a:pt x="12" y="994"/>
                    </a:lnTo>
                    <a:lnTo>
                      <a:pt x="12" y="1004"/>
                    </a:lnTo>
                    <a:lnTo>
                      <a:pt x="12" y="1014"/>
                    </a:lnTo>
                    <a:lnTo>
                      <a:pt x="12" y="1014"/>
                    </a:lnTo>
                    <a:lnTo>
                      <a:pt x="10" y="1018"/>
                    </a:lnTo>
                    <a:lnTo>
                      <a:pt x="4" y="1026"/>
                    </a:lnTo>
                    <a:lnTo>
                      <a:pt x="0" y="1038"/>
                    </a:lnTo>
                    <a:lnTo>
                      <a:pt x="0" y="1046"/>
                    </a:lnTo>
                    <a:lnTo>
                      <a:pt x="0" y="1054"/>
                    </a:lnTo>
                    <a:lnTo>
                      <a:pt x="0" y="1054"/>
                    </a:lnTo>
                    <a:lnTo>
                      <a:pt x="16" y="1104"/>
                    </a:lnTo>
                    <a:lnTo>
                      <a:pt x="24" y="1130"/>
                    </a:lnTo>
                    <a:lnTo>
                      <a:pt x="34" y="1150"/>
                    </a:lnTo>
                    <a:lnTo>
                      <a:pt x="34" y="1150"/>
                    </a:lnTo>
                    <a:lnTo>
                      <a:pt x="42" y="1162"/>
                    </a:lnTo>
                    <a:lnTo>
                      <a:pt x="52" y="1170"/>
                    </a:lnTo>
                    <a:lnTo>
                      <a:pt x="62" y="1174"/>
                    </a:lnTo>
                    <a:lnTo>
                      <a:pt x="70" y="1178"/>
                    </a:lnTo>
                    <a:lnTo>
                      <a:pt x="70" y="1178"/>
                    </a:lnTo>
                    <a:lnTo>
                      <a:pt x="78" y="1180"/>
                    </a:lnTo>
                    <a:lnTo>
                      <a:pt x="86" y="1182"/>
                    </a:lnTo>
                    <a:lnTo>
                      <a:pt x="92" y="1182"/>
                    </a:lnTo>
                    <a:lnTo>
                      <a:pt x="92" y="1182"/>
                    </a:lnTo>
                    <a:lnTo>
                      <a:pt x="92" y="1184"/>
                    </a:lnTo>
                    <a:lnTo>
                      <a:pt x="92" y="1188"/>
                    </a:lnTo>
                    <a:lnTo>
                      <a:pt x="94" y="1196"/>
                    </a:lnTo>
                    <a:lnTo>
                      <a:pt x="102" y="1202"/>
                    </a:lnTo>
                    <a:lnTo>
                      <a:pt x="102" y="1202"/>
                    </a:lnTo>
                    <a:lnTo>
                      <a:pt x="112" y="1208"/>
                    </a:lnTo>
                    <a:lnTo>
                      <a:pt x="122" y="1210"/>
                    </a:lnTo>
                    <a:lnTo>
                      <a:pt x="132" y="1212"/>
                    </a:lnTo>
                    <a:lnTo>
                      <a:pt x="132" y="1212"/>
                    </a:lnTo>
                    <a:lnTo>
                      <a:pt x="130" y="1216"/>
                    </a:lnTo>
                    <a:lnTo>
                      <a:pt x="130" y="1230"/>
                    </a:lnTo>
                    <a:lnTo>
                      <a:pt x="132" y="1248"/>
                    </a:lnTo>
                    <a:lnTo>
                      <a:pt x="136" y="1258"/>
                    </a:lnTo>
                    <a:lnTo>
                      <a:pt x="140" y="1270"/>
                    </a:lnTo>
                    <a:lnTo>
                      <a:pt x="140" y="1270"/>
                    </a:lnTo>
                    <a:lnTo>
                      <a:pt x="156" y="1306"/>
                    </a:lnTo>
                    <a:lnTo>
                      <a:pt x="164" y="1320"/>
                    </a:lnTo>
                    <a:lnTo>
                      <a:pt x="176" y="1342"/>
                    </a:lnTo>
                    <a:lnTo>
                      <a:pt x="176" y="1342"/>
                    </a:lnTo>
                    <a:lnTo>
                      <a:pt x="190" y="1364"/>
                    </a:lnTo>
                    <a:lnTo>
                      <a:pt x="200" y="1384"/>
                    </a:lnTo>
                    <a:lnTo>
                      <a:pt x="210" y="1402"/>
                    </a:lnTo>
                    <a:lnTo>
                      <a:pt x="222" y="1420"/>
                    </a:lnTo>
                    <a:lnTo>
                      <a:pt x="222" y="1420"/>
                    </a:lnTo>
                    <a:lnTo>
                      <a:pt x="234" y="1434"/>
                    </a:lnTo>
                    <a:lnTo>
                      <a:pt x="244" y="1444"/>
                    </a:lnTo>
                    <a:lnTo>
                      <a:pt x="248" y="1448"/>
                    </a:lnTo>
                    <a:lnTo>
                      <a:pt x="250" y="1452"/>
                    </a:lnTo>
                    <a:lnTo>
                      <a:pt x="250" y="1458"/>
                    </a:lnTo>
                    <a:lnTo>
                      <a:pt x="250" y="1464"/>
                    </a:lnTo>
                    <a:lnTo>
                      <a:pt x="250" y="1464"/>
                    </a:lnTo>
                    <a:lnTo>
                      <a:pt x="246" y="1476"/>
                    </a:lnTo>
                    <a:lnTo>
                      <a:pt x="244" y="1488"/>
                    </a:lnTo>
                    <a:lnTo>
                      <a:pt x="242" y="1498"/>
                    </a:lnTo>
                    <a:lnTo>
                      <a:pt x="246" y="1512"/>
                    </a:lnTo>
                    <a:lnTo>
                      <a:pt x="246" y="1512"/>
                    </a:lnTo>
                    <a:lnTo>
                      <a:pt x="252" y="1526"/>
                    </a:lnTo>
                    <a:lnTo>
                      <a:pt x="256" y="1536"/>
                    </a:lnTo>
                    <a:lnTo>
                      <a:pt x="260" y="1540"/>
                    </a:lnTo>
                    <a:lnTo>
                      <a:pt x="264" y="1542"/>
                    </a:lnTo>
                    <a:lnTo>
                      <a:pt x="268" y="1544"/>
                    </a:lnTo>
                    <a:lnTo>
                      <a:pt x="276" y="1544"/>
                    </a:lnTo>
                    <a:lnTo>
                      <a:pt x="276" y="1544"/>
                    </a:lnTo>
                    <a:lnTo>
                      <a:pt x="284" y="1542"/>
                    </a:lnTo>
                    <a:lnTo>
                      <a:pt x="292" y="1540"/>
                    </a:lnTo>
                    <a:lnTo>
                      <a:pt x="304" y="1530"/>
                    </a:lnTo>
                    <a:lnTo>
                      <a:pt x="312" y="1522"/>
                    </a:lnTo>
                    <a:lnTo>
                      <a:pt x="316" y="1516"/>
                    </a:lnTo>
                    <a:lnTo>
                      <a:pt x="316" y="1516"/>
                    </a:lnTo>
                    <a:lnTo>
                      <a:pt x="316" y="1516"/>
                    </a:lnTo>
                    <a:lnTo>
                      <a:pt x="318" y="1520"/>
                    </a:lnTo>
                    <a:lnTo>
                      <a:pt x="318" y="1528"/>
                    </a:lnTo>
                    <a:lnTo>
                      <a:pt x="316" y="1540"/>
                    </a:lnTo>
                    <a:lnTo>
                      <a:pt x="316" y="1540"/>
                    </a:lnTo>
                    <a:lnTo>
                      <a:pt x="312" y="1570"/>
                    </a:lnTo>
                    <a:lnTo>
                      <a:pt x="308" y="1592"/>
                    </a:lnTo>
                    <a:lnTo>
                      <a:pt x="308" y="1592"/>
                    </a:lnTo>
                    <a:lnTo>
                      <a:pt x="304" y="1606"/>
                    </a:lnTo>
                    <a:lnTo>
                      <a:pt x="300" y="1628"/>
                    </a:lnTo>
                    <a:lnTo>
                      <a:pt x="300" y="1628"/>
                    </a:lnTo>
                    <a:lnTo>
                      <a:pt x="298" y="1644"/>
                    </a:lnTo>
                    <a:lnTo>
                      <a:pt x="294" y="1656"/>
                    </a:lnTo>
                    <a:lnTo>
                      <a:pt x="292" y="1664"/>
                    </a:lnTo>
                    <a:lnTo>
                      <a:pt x="292" y="1670"/>
                    </a:lnTo>
                    <a:lnTo>
                      <a:pt x="292" y="1670"/>
                    </a:lnTo>
                    <a:lnTo>
                      <a:pt x="292" y="1674"/>
                    </a:lnTo>
                    <a:lnTo>
                      <a:pt x="290" y="1678"/>
                    </a:lnTo>
                    <a:lnTo>
                      <a:pt x="288" y="1686"/>
                    </a:lnTo>
                    <a:lnTo>
                      <a:pt x="284" y="1696"/>
                    </a:lnTo>
                    <a:lnTo>
                      <a:pt x="284" y="1696"/>
                    </a:lnTo>
                    <a:lnTo>
                      <a:pt x="270" y="1758"/>
                    </a:lnTo>
                    <a:lnTo>
                      <a:pt x="270" y="1758"/>
                    </a:lnTo>
                    <a:lnTo>
                      <a:pt x="264" y="1784"/>
                    </a:lnTo>
                    <a:lnTo>
                      <a:pt x="260" y="1810"/>
                    </a:lnTo>
                    <a:lnTo>
                      <a:pt x="252" y="1870"/>
                    </a:lnTo>
                    <a:lnTo>
                      <a:pt x="252" y="1870"/>
                    </a:lnTo>
                    <a:lnTo>
                      <a:pt x="246" y="1906"/>
                    </a:lnTo>
                    <a:lnTo>
                      <a:pt x="242" y="1948"/>
                    </a:lnTo>
                    <a:lnTo>
                      <a:pt x="238" y="1994"/>
                    </a:lnTo>
                    <a:lnTo>
                      <a:pt x="238" y="1994"/>
                    </a:lnTo>
                    <a:lnTo>
                      <a:pt x="238" y="2000"/>
                    </a:lnTo>
                    <a:lnTo>
                      <a:pt x="236" y="2004"/>
                    </a:lnTo>
                    <a:lnTo>
                      <a:pt x="234" y="2006"/>
                    </a:lnTo>
                    <a:lnTo>
                      <a:pt x="234" y="2006"/>
                    </a:lnTo>
                    <a:lnTo>
                      <a:pt x="224" y="2010"/>
                    </a:lnTo>
                    <a:lnTo>
                      <a:pt x="220" y="2012"/>
                    </a:lnTo>
                    <a:lnTo>
                      <a:pt x="218" y="2016"/>
                    </a:lnTo>
                    <a:lnTo>
                      <a:pt x="218" y="2016"/>
                    </a:lnTo>
                    <a:lnTo>
                      <a:pt x="216" y="2026"/>
                    </a:lnTo>
                    <a:lnTo>
                      <a:pt x="214" y="2030"/>
                    </a:lnTo>
                    <a:lnTo>
                      <a:pt x="210" y="2036"/>
                    </a:lnTo>
                    <a:lnTo>
                      <a:pt x="210" y="2036"/>
                    </a:lnTo>
                    <a:lnTo>
                      <a:pt x="200" y="2048"/>
                    </a:lnTo>
                    <a:lnTo>
                      <a:pt x="196" y="2054"/>
                    </a:lnTo>
                    <a:lnTo>
                      <a:pt x="198" y="2060"/>
                    </a:lnTo>
                    <a:lnTo>
                      <a:pt x="198" y="2060"/>
                    </a:lnTo>
                    <a:lnTo>
                      <a:pt x="200" y="2066"/>
                    </a:lnTo>
                    <a:lnTo>
                      <a:pt x="204" y="2072"/>
                    </a:lnTo>
                    <a:lnTo>
                      <a:pt x="218" y="2086"/>
                    </a:lnTo>
                    <a:lnTo>
                      <a:pt x="234" y="2100"/>
                    </a:lnTo>
                    <a:lnTo>
                      <a:pt x="234" y="2100"/>
                    </a:lnTo>
                    <a:lnTo>
                      <a:pt x="238" y="2114"/>
                    </a:lnTo>
                    <a:lnTo>
                      <a:pt x="242" y="2142"/>
                    </a:lnTo>
                    <a:lnTo>
                      <a:pt x="242" y="2142"/>
                    </a:lnTo>
                    <a:lnTo>
                      <a:pt x="242" y="2154"/>
                    </a:lnTo>
                    <a:lnTo>
                      <a:pt x="240" y="2160"/>
                    </a:lnTo>
                    <a:lnTo>
                      <a:pt x="236" y="2168"/>
                    </a:lnTo>
                    <a:lnTo>
                      <a:pt x="232" y="2180"/>
                    </a:lnTo>
                    <a:lnTo>
                      <a:pt x="232" y="2180"/>
                    </a:lnTo>
                    <a:lnTo>
                      <a:pt x="226" y="2204"/>
                    </a:lnTo>
                    <a:lnTo>
                      <a:pt x="222" y="2222"/>
                    </a:lnTo>
                    <a:lnTo>
                      <a:pt x="222" y="2222"/>
                    </a:lnTo>
                    <a:lnTo>
                      <a:pt x="222" y="2230"/>
                    </a:lnTo>
                    <a:lnTo>
                      <a:pt x="224" y="2234"/>
                    </a:lnTo>
                    <a:lnTo>
                      <a:pt x="228" y="2238"/>
                    </a:lnTo>
                    <a:lnTo>
                      <a:pt x="228" y="2238"/>
                    </a:lnTo>
                    <a:lnTo>
                      <a:pt x="228" y="2242"/>
                    </a:lnTo>
                    <a:lnTo>
                      <a:pt x="226" y="2252"/>
                    </a:lnTo>
                    <a:lnTo>
                      <a:pt x="228" y="2264"/>
                    </a:lnTo>
                    <a:lnTo>
                      <a:pt x="230" y="2270"/>
                    </a:lnTo>
                    <a:lnTo>
                      <a:pt x="234" y="2274"/>
                    </a:lnTo>
                    <a:lnTo>
                      <a:pt x="234" y="2274"/>
                    </a:lnTo>
                    <a:lnTo>
                      <a:pt x="242" y="2276"/>
                    </a:lnTo>
                    <a:lnTo>
                      <a:pt x="256" y="2278"/>
                    </a:lnTo>
                    <a:lnTo>
                      <a:pt x="294" y="2278"/>
                    </a:lnTo>
                    <a:lnTo>
                      <a:pt x="336" y="2278"/>
                    </a:lnTo>
                    <a:lnTo>
                      <a:pt x="368" y="2276"/>
                    </a:lnTo>
                    <a:lnTo>
                      <a:pt x="368" y="2276"/>
                    </a:lnTo>
                    <a:lnTo>
                      <a:pt x="388" y="2274"/>
                    </a:lnTo>
                    <a:lnTo>
                      <a:pt x="410" y="2274"/>
                    </a:lnTo>
                    <a:lnTo>
                      <a:pt x="432" y="2274"/>
                    </a:lnTo>
                    <a:lnTo>
                      <a:pt x="456" y="2276"/>
                    </a:lnTo>
                    <a:lnTo>
                      <a:pt x="456" y="2276"/>
                    </a:lnTo>
                    <a:lnTo>
                      <a:pt x="480" y="2278"/>
                    </a:lnTo>
                    <a:lnTo>
                      <a:pt x="504" y="2280"/>
                    </a:lnTo>
                    <a:lnTo>
                      <a:pt x="538" y="2278"/>
                    </a:lnTo>
                    <a:lnTo>
                      <a:pt x="538" y="2278"/>
                    </a:lnTo>
                    <a:lnTo>
                      <a:pt x="548" y="2278"/>
                    </a:lnTo>
                    <a:lnTo>
                      <a:pt x="554" y="2276"/>
                    </a:lnTo>
                    <a:lnTo>
                      <a:pt x="560" y="2274"/>
                    </a:lnTo>
                    <a:lnTo>
                      <a:pt x="564" y="2266"/>
                    </a:lnTo>
                    <a:lnTo>
                      <a:pt x="564" y="2266"/>
                    </a:lnTo>
                    <a:lnTo>
                      <a:pt x="570" y="2254"/>
                    </a:lnTo>
                    <a:lnTo>
                      <a:pt x="572" y="2246"/>
                    </a:lnTo>
                    <a:lnTo>
                      <a:pt x="570" y="2242"/>
                    </a:lnTo>
                    <a:lnTo>
                      <a:pt x="568" y="2238"/>
                    </a:lnTo>
                    <a:lnTo>
                      <a:pt x="566" y="2238"/>
                    </a:lnTo>
                    <a:lnTo>
                      <a:pt x="562" y="2236"/>
                    </a:lnTo>
                    <a:lnTo>
                      <a:pt x="562" y="2236"/>
                    </a:lnTo>
                    <a:lnTo>
                      <a:pt x="548" y="2236"/>
                    </a:lnTo>
                    <a:lnTo>
                      <a:pt x="534" y="2236"/>
                    </a:lnTo>
                    <a:lnTo>
                      <a:pt x="518" y="2232"/>
                    </a:lnTo>
                    <a:lnTo>
                      <a:pt x="512" y="2230"/>
                    </a:lnTo>
                    <a:lnTo>
                      <a:pt x="506" y="2226"/>
                    </a:lnTo>
                    <a:lnTo>
                      <a:pt x="506" y="2226"/>
                    </a:lnTo>
                    <a:lnTo>
                      <a:pt x="486" y="2210"/>
                    </a:lnTo>
                    <a:lnTo>
                      <a:pt x="474" y="2202"/>
                    </a:lnTo>
                    <a:lnTo>
                      <a:pt x="462" y="2194"/>
                    </a:lnTo>
                    <a:lnTo>
                      <a:pt x="462" y="2194"/>
                    </a:lnTo>
                    <a:lnTo>
                      <a:pt x="454" y="2190"/>
                    </a:lnTo>
                    <a:lnTo>
                      <a:pt x="452" y="2188"/>
                    </a:lnTo>
                    <a:lnTo>
                      <a:pt x="446" y="2178"/>
                    </a:lnTo>
                    <a:lnTo>
                      <a:pt x="446" y="2178"/>
                    </a:lnTo>
                    <a:lnTo>
                      <a:pt x="442" y="2172"/>
                    </a:lnTo>
                    <a:lnTo>
                      <a:pt x="438" y="2166"/>
                    </a:lnTo>
                    <a:lnTo>
                      <a:pt x="432" y="2152"/>
                    </a:lnTo>
                    <a:lnTo>
                      <a:pt x="428" y="2136"/>
                    </a:lnTo>
                    <a:lnTo>
                      <a:pt x="428" y="2136"/>
                    </a:lnTo>
                    <a:lnTo>
                      <a:pt x="430" y="2136"/>
                    </a:lnTo>
                    <a:lnTo>
                      <a:pt x="434" y="2136"/>
                    </a:lnTo>
                    <a:lnTo>
                      <a:pt x="436" y="2132"/>
                    </a:lnTo>
                    <a:lnTo>
                      <a:pt x="436" y="2132"/>
                    </a:lnTo>
                    <a:lnTo>
                      <a:pt x="434" y="2118"/>
                    </a:lnTo>
                    <a:lnTo>
                      <a:pt x="432" y="2112"/>
                    </a:lnTo>
                    <a:lnTo>
                      <a:pt x="432" y="2112"/>
                    </a:lnTo>
                    <a:lnTo>
                      <a:pt x="436" y="2104"/>
                    </a:lnTo>
                    <a:lnTo>
                      <a:pt x="446" y="2082"/>
                    </a:lnTo>
                    <a:lnTo>
                      <a:pt x="446" y="2082"/>
                    </a:lnTo>
                    <a:lnTo>
                      <a:pt x="452" y="2070"/>
                    </a:lnTo>
                    <a:lnTo>
                      <a:pt x="458" y="2064"/>
                    </a:lnTo>
                    <a:lnTo>
                      <a:pt x="466" y="2058"/>
                    </a:lnTo>
                    <a:lnTo>
                      <a:pt x="472" y="2052"/>
                    </a:lnTo>
                    <a:lnTo>
                      <a:pt x="472" y="2052"/>
                    </a:lnTo>
                    <a:lnTo>
                      <a:pt x="480" y="2044"/>
                    </a:lnTo>
                    <a:lnTo>
                      <a:pt x="488" y="2032"/>
                    </a:lnTo>
                    <a:lnTo>
                      <a:pt x="506" y="2000"/>
                    </a:lnTo>
                    <a:lnTo>
                      <a:pt x="506" y="2000"/>
                    </a:lnTo>
                    <a:lnTo>
                      <a:pt x="544" y="1938"/>
                    </a:lnTo>
                    <a:lnTo>
                      <a:pt x="590" y="1864"/>
                    </a:lnTo>
                    <a:lnTo>
                      <a:pt x="590" y="1864"/>
                    </a:lnTo>
                    <a:lnTo>
                      <a:pt x="648" y="1766"/>
                    </a:lnTo>
                    <a:lnTo>
                      <a:pt x="648" y="1766"/>
                    </a:lnTo>
                    <a:lnTo>
                      <a:pt x="676" y="1722"/>
                    </a:lnTo>
                    <a:lnTo>
                      <a:pt x="702" y="1688"/>
                    </a:lnTo>
                    <a:lnTo>
                      <a:pt x="702" y="1688"/>
                    </a:lnTo>
                    <a:lnTo>
                      <a:pt x="716" y="1668"/>
                    </a:lnTo>
                    <a:lnTo>
                      <a:pt x="734" y="1642"/>
                    </a:lnTo>
                    <a:lnTo>
                      <a:pt x="748" y="1616"/>
                    </a:lnTo>
                    <a:lnTo>
                      <a:pt x="754" y="1606"/>
                    </a:lnTo>
                    <a:lnTo>
                      <a:pt x="756" y="1596"/>
                    </a:lnTo>
                    <a:lnTo>
                      <a:pt x="756" y="1596"/>
                    </a:lnTo>
                    <a:lnTo>
                      <a:pt x="754" y="1584"/>
                    </a:lnTo>
                    <a:lnTo>
                      <a:pt x="750" y="1566"/>
                    </a:lnTo>
                    <a:lnTo>
                      <a:pt x="742" y="1526"/>
                    </a:lnTo>
                    <a:lnTo>
                      <a:pt x="722" y="1452"/>
                    </a:lnTo>
                    <a:lnTo>
                      <a:pt x="722" y="1452"/>
                    </a:lnTo>
                    <a:lnTo>
                      <a:pt x="714" y="1426"/>
                    </a:lnTo>
                    <a:lnTo>
                      <a:pt x="704" y="1398"/>
                    </a:lnTo>
                    <a:lnTo>
                      <a:pt x="686" y="1342"/>
                    </a:lnTo>
                    <a:lnTo>
                      <a:pt x="686" y="1342"/>
                    </a:lnTo>
                    <a:lnTo>
                      <a:pt x="678" y="1316"/>
                    </a:lnTo>
                    <a:lnTo>
                      <a:pt x="668" y="1294"/>
                    </a:lnTo>
                    <a:lnTo>
                      <a:pt x="658" y="1276"/>
                    </a:lnTo>
                    <a:lnTo>
                      <a:pt x="658" y="1276"/>
                    </a:lnTo>
                    <a:lnTo>
                      <a:pt x="664" y="1240"/>
                    </a:lnTo>
                    <a:lnTo>
                      <a:pt x="664" y="1240"/>
                    </a:lnTo>
                    <a:lnTo>
                      <a:pt x="664" y="1228"/>
                    </a:lnTo>
                    <a:lnTo>
                      <a:pt x="664" y="1218"/>
                    </a:lnTo>
                    <a:lnTo>
                      <a:pt x="662" y="1200"/>
                    </a:lnTo>
                    <a:lnTo>
                      <a:pt x="662" y="1200"/>
                    </a:lnTo>
                    <a:lnTo>
                      <a:pt x="662" y="1190"/>
                    </a:lnTo>
                    <a:lnTo>
                      <a:pt x="658" y="1180"/>
                    </a:lnTo>
                    <a:lnTo>
                      <a:pt x="650" y="1152"/>
                    </a:lnTo>
                    <a:lnTo>
                      <a:pt x="650" y="1152"/>
                    </a:lnTo>
                    <a:lnTo>
                      <a:pt x="630" y="1104"/>
                    </a:lnTo>
                    <a:lnTo>
                      <a:pt x="630" y="1104"/>
                    </a:lnTo>
                    <a:lnTo>
                      <a:pt x="618" y="1062"/>
                    </a:lnTo>
                    <a:lnTo>
                      <a:pt x="612" y="1044"/>
                    </a:lnTo>
                    <a:lnTo>
                      <a:pt x="604" y="1028"/>
                    </a:lnTo>
                    <a:lnTo>
                      <a:pt x="604" y="1028"/>
                    </a:lnTo>
                    <a:lnTo>
                      <a:pt x="590" y="998"/>
                    </a:lnTo>
                    <a:lnTo>
                      <a:pt x="582" y="984"/>
                    </a:lnTo>
                    <a:lnTo>
                      <a:pt x="588" y="964"/>
                    </a:lnTo>
                    <a:lnTo>
                      <a:pt x="580" y="958"/>
                    </a:lnTo>
                    <a:lnTo>
                      <a:pt x="580" y="958"/>
                    </a:lnTo>
                    <a:lnTo>
                      <a:pt x="582" y="956"/>
                    </a:lnTo>
                    <a:lnTo>
                      <a:pt x="584" y="952"/>
                    </a:lnTo>
                    <a:lnTo>
                      <a:pt x="584" y="948"/>
                    </a:lnTo>
                    <a:lnTo>
                      <a:pt x="584" y="948"/>
                    </a:lnTo>
                    <a:lnTo>
                      <a:pt x="586" y="932"/>
                    </a:lnTo>
                    <a:lnTo>
                      <a:pt x="586" y="932"/>
                    </a:lnTo>
                    <a:lnTo>
                      <a:pt x="592" y="936"/>
                    </a:lnTo>
                    <a:lnTo>
                      <a:pt x="600" y="938"/>
                    </a:lnTo>
                    <a:lnTo>
                      <a:pt x="610" y="940"/>
                    </a:lnTo>
                    <a:lnTo>
                      <a:pt x="610" y="940"/>
                    </a:lnTo>
                    <a:lnTo>
                      <a:pt x="614" y="940"/>
                    </a:lnTo>
                    <a:lnTo>
                      <a:pt x="618" y="938"/>
                    </a:lnTo>
                    <a:lnTo>
                      <a:pt x="624" y="932"/>
                    </a:lnTo>
                    <a:lnTo>
                      <a:pt x="630" y="922"/>
                    </a:lnTo>
                    <a:lnTo>
                      <a:pt x="648" y="924"/>
                    </a:lnTo>
                    <a:lnTo>
                      <a:pt x="648" y="924"/>
                    </a:lnTo>
                    <a:lnTo>
                      <a:pt x="648" y="926"/>
                    </a:lnTo>
                    <a:lnTo>
                      <a:pt x="652" y="930"/>
                    </a:lnTo>
                    <a:lnTo>
                      <a:pt x="656" y="930"/>
                    </a:lnTo>
                    <a:lnTo>
                      <a:pt x="656" y="930"/>
                    </a:lnTo>
                    <a:lnTo>
                      <a:pt x="682" y="938"/>
                    </a:lnTo>
                    <a:lnTo>
                      <a:pt x="686" y="932"/>
                    </a:lnTo>
                    <a:lnTo>
                      <a:pt x="686" y="932"/>
                    </a:lnTo>
                    <a:lnTo>
                      <a:pt x="690" y="936"/>
                    </a:lnTo>
                    <a:lnTo>
                      <a:pt x="698" y="940"/>
                    </a:lnTo>
                    <a:lnTo>
                      <a:pt x="698" y="940"/>
                    </a:lnTo>
                    <a:lnTo>
                      <a:pt x="716" y="944"/>
                    </a:lnTo>
                    <a:lnTo>
                      <a:pt x="716" y="944"/>
                    </a:lnTo>
                    <a:lnTo>
                      <a:pt x="718" y="944"/>
                    </a:lnTo>
                    <a:lnTo>
                      <a:pt x="722" y="942"/>
                    </a:lnTo>
                    <a:lnTo>
                      <a:pt x="722" y="942"/>
                    </a:lnTo>
                    <a:lnTo>
                      <a:pt x="730" y="940"/>
                    </a:lnTo>
                    <a:lnTo>
                      <a:pt x="734" y="936"/>
                    </a:lnTo>
                    <a:lnTo>
                      <a:pt x="734" y="936"/>
                    </a:lnTo>
                    <a:lnTo>
                      <a:pt x="740" y="938"/>
                    </a:lnTo>
                    <a:lnTo>
                      <a:pt x="746" y="944"/>
                    </a:lnTo>
                    <a:lnTo>
                      <a:pt x="746" y="944"/>
                    </a:lnTo>
                    <a:lnTo>
                      <a:pt x="748" y="944"/>
                    </a:lnTo>
                    <a:lnTo>
                      <a:pt x="752" y="946"/>
                    </a:lnTo>
                    <a:lnTo>
                      <a:pt x="758" y="946"/>
                    </a:lnTo>
                    <a:lnTo>
                      <a:pt x="758" y="946"/>
                    </a:lnTo>
                    <a:lnTo>
                      <a:pt x="762" y="948"/>
                    </a:lnTo>
                    <a:lnTo>
                      <a:pt x="764" y="948"/>
                    </a:lnTo>
                    <a:lnTo>
                      <a:pt x="768" y="946"/>
                    </a:lnTo>
                    <a:lnTo>
                      <a:pt x="768" y="946"/>
                    </a:lnTo>
                    <a:lnTo>
                      <a:pt x="778" y="932"/>
                    </a:lnTo>
                    <a:lnTo>
                      <a:pt x="782" y="922"/>
                    </a:lnTo>
                    <a:lnTo>
                      <a:pt x="784" y="908"/>
                    </a:lnTo>
                    <a:lnTo>
                      <a:pt x="784" y="908"/>
                    </a:lnTo>
                    <a:lnTo>
                      <a:pt x="788" y="886"/>
                    </a:lnTo>
                    <a:lnTo>
                      <a:pt x="788" y="878"/>
                    </a:lnTo>
                    <a:lnTo>
                      <a:pt x="788" y="874"/>
                    </a:lnTo>
                    <a:lnTo>
                      <a:pt x="784" y="874"/>
                    </a:lnTo>
                    <a:lnTo>
                      <a:pt x="784" y="874"/>
                    </a:lnTo>
                    <a:close/>
                    <a:moveTo>
                      <a:pt x="270" y="894"/>
                    </a:moveTo>
                    <a:lnTo>
                      <a:pt x="270" y="894"/>
                    </a:lnTo>
                    <a:lnTo>
                      <a:pt x="264" y="916"/>
                    </a:lnTo>
                    <a:lnTo>
                      <a:pt x="258" y="936"/>
                    </a:lnTo>
                    <a:lnTo>
                      <a:pt x="258" y="936"/>
                    </a:lnTo>
                    <a:lnTo>
                      <a:pt x="256" y="940"/>
                    </a:lnTo>
                    <a:lnTo>
                      <a:pt x="254" y="944"/>
                    </a:lnTo>
                    <a:lnTo>
                      <a:pt x="248" y="948"/>
                    </a:lnTo>
                    <a:lnTo>
                      <a:pt x="238" y="952"/>
                    </a:lnTo>
                    <a:lnTo>
                      <a:pt x="238" y="952"/>
                    </a:lnTo>
                    <a:lnTo>
                      <a:pt x="240" y="942"/>
                    </a:lnTo>
                    <a:lnTo>
                      <a:pt x="240" y="916"/>
                    </a:lnTo>
                    <a:lnTo>
                      <a:pt x="240" y="916"/>
                    </a:lnTo>
                    <a:lnTo>
                      <a:pt x="238" y="904"/>
                    </a:lnTo>
                    <a:lnTo>
                      <a:pt x="234" y="896"/>
                    </a:lnTo>
                    <a:lnTo>
                      <a:pt x="228" y="892"/>
                    </a:lnTo>
                    <a:lnTo>
                      <a:pt x="218" y="888"/>
                    </a:lnTo>
                    <a:lnTo>
                      <a:pt x="218" y="888"/>
                    </a:lnTo>
                    <a:lnTo>
                      <a:pt x="206" y="886"/>
                    </a:lnTo>
                    <a:lnTo>
                      <a:pt x="190" y="886"/>
                    </a:lnTo>
                    <a:lnTo>
                      <a:pt x="190" y="886"/>
                    </a:lnTo>
                    <a:lnTo>
                      <a:pt x="190" y="884"/>
                    </a:lnTo>
                    <a:lnTo>
                      <a:pt x="190" y="884"/>
                    </a:lnTo>
                    <a:lnTo>
                      <a:pt x="190" y="870"/>
                    </a:lnTo>
                    <a:lnTo>
                      <a:pt x="194" y="854"/>
                    </a:lnTo>
                    <a:lnTo>
                      <a:pt x="194" y="854"/>
                    </a:lnTo>
                    <a:lnTo>
                      <a:pt x="202" y="854"/>
                    </a:lnTo>
                    <a:lnTo>
                      <a:pt x="212" y="854"/>
                    </a:lnTo>
                    <a:lnTo>
                      <a:pt x="212" y="854"/>
                    </a:lnTo>
                    <a:lnTo>
                      <a:pt x="214" y="844"/>
                    </a:lnTo>
                    <a:lnTo>
                      <a:pt x="218" y="834"/>
                    </a:lnTo>
                    <a:lnTo>
                      <a:pt x="218" y="834"/>
                    </a:lnTo>
                    <a:lnTo>
                      <a:pt x="210" y="832"/>
                    </a:lnTo>
                    <a:lnTo>
                      <a:pt x="210" y="832"/>
                    </a:lnTo>
                    <a:lnTo>
                      <a:pt x="232" y="728"/>
                    </a:lnTo>
                    <a:lnTo>
                      <a:pt x="244" y="676"/>
                    </a:lnTo>
                    <a:lnTo>
                      <a:pt x="258" y="626"/>
                    </a:lnTo>
                    <a:lnTo>
                      <a:pt x="258" y="626"/>
                    </a:lnTo>
                    <a:lnTo>
                      <a:pt x="258" y="628"/>
                    </a:lnTo>
                    <a:lnTo>
                      <a:pt x="258" y="628"/>
                    </a:lnTo>
                    <a:lnTo>
                      <a:pt x="264" y="646"/>
                    </a:lnTo>
                    <a:lnTo>
                      <a:pt x="266" y="656"/>
                    </a:lnTo>
                    <a:lnTo>
                      <a:pt x="268" y="674"/>
                    </a:lnTo>
                    <a:lnTo>
                      <a:pt x="268" y="674"/>
                    </a:lnTo>
                    <a:lnTo>
                      <a:pt x="270" y="708"/>
                    </a:lnTo>
                    <a:lnTo>
                      <a:pt x="272" y="738"/>
                    </a:lnTo>
                    <a:lnTo>
                      <a:pt x="272" y="738"/>
                    </a:lnTo>
                    <a:lnTo>
                      <a:pt x="274" y="760"/>
                    </a:lnTo>
                    <a:lnTo>
                      <a:pt x="270" y="780"/>
                    </a:lnTo>
                    <a:lnTo>
                      <a:pt x="270" y="780"/>
                    </a:lnTo>
                    <a:lnTo>
                      <a:pt x="266" y="800"/>
                    </a:lnTo>
                    <a:lnTo>
                      <a:pt x="264" y="810"/>
                    </a:lnTo>
                    <a:lnTo>
                      <a:pt x="266" y="826"/>
                    </a:lnTo>
                    <a:lnTo>
                      <a:pt x="266" y="826"/>
                    </a:lnTo>
                    <a:lnTo>
                      <a:pt x="270" y="852"/>
                    </a:lnTo>
                    <a:lnTo>
                      <a:pt x="272" y="860"/>
                    </a:lnTo>
                    <a:lnTo>
                      <a:pt x="274" y="868"/>
                    </a:lnTo>
                    <a:lnTo>
                      <a:pt x="274" y="868"/>
                    </a:lnTo>
                    <a:lnTo>
                      <a:pt x="276" y="874"/>
                    </a:lnTo>
                    <a:lnTo>
                      <a:pt x="276" y="878"/>
                    </a:lnTo>
                    <a:lnTo>
                      <a:pt x="270" y="894"/>
                    </a:lnTo>
                    <a:lnTo>
                      <a:pt x="270" y="894"/>
                    </a:lnTo>
                    <a:close/>
                    <a:moveTo>
                      <a:pt x="562" y="1584"/>
                    </a:moveTo>
                    <a:lnTo>
                      <a:pt x="562" y="1584"/>
                    </a:lnTo>
                    <a:lnTo>
                      <a:pt x="562" y="1586"/>
                    </a:lnTo>
                    <a:lnTo>
                      <a:pt x="562" y="1590"/>
                    </a:lnTo>
                    <a:lnTo>
                      <a:pt x="560" y="1592"/>
                    </a:lnTo>
                    <a:lnTo>
                      <a:pt x="562" y="1598"/>
                    </a:lnTo>
                    <a:lnTo>
                      <a:pt x="562" y="1598"/>
                    </a:lnTo>
                    <a:lnTo>
                      <a:pt x="564" y="1608"/>
                    </a:lnTo>
                    <a:lnTo>
                      <a:pt x="562" y="1610"/>
                    </a:lnTo>
                    <a:lnTo>
                      <a:pt x="560" y="1612"/>
                    </a:lnTo>
                    <a:lnTo>
                      <a:pt x="560" y="1612"/>
                    </a:lnTo>
                    <a:lnTo>
                      <a:pt x="558" y="1612"/>
                    </a:lnTo>
                    <a:lnTo>
                      <a:pt x="554" y="1610"/>
                    </a:lnTo>
                    <a:lnTo>
                      <a:pt x="548" y="1610"/>
                    </a:lnTo>
                    <a:lnTo>
                      <a:pt x="542" y="1610"/>
                    </a:lnTo>
                    <a:lnTo>
                      <a:pt x="542" y="1610"/>
                    </a:lnTo>
                    <a:lnTo>
                      <a:pt x="538" y="1614"/>
                    </a:lnTo>
                    <a:lnTo>
                      <a:pt x="536" y="1618"/>
                    </a:lnTo>
                    <a:lnTo>
                      <a:pt x="538" y="1630"/>
                    </a:lnTo>
                    <a:lnTo>
                      <a:pt x="538" y="1630"/>
                    </a:lnTo>
                    <a:lnTo>
                      <a:pt x="538" y="1634"/>
                    </a:lnTo>
                    <a:lnTo>
                      <a:pt x="534" y="1636"/>
                    </a:lnTo>
                    <a:lnTo>
                      <a:pt x="524" y="1642"/>
                    </a:lnTo>
                    <a:lnTo>
                      <a:pt x="524" y="1642"/>
                    </a:lnTo>
                    <a:lnTo>
                      <a:pt x="516" y="1648"/>
                    </a:lnTo>
                    <a:lnTo>
                      <a:pt x="500" y="1662"/>
                    </a:lnTo>
                    <a:lnTo>
                      <a:pt x="500" y="1662"/>
                    </a:lnTo>
                    <a:lnTo>
                      <a:pt x="484" y="1680"/>
                    </a:lnTo>
                    <a:lnTo>
                      <a:pt x="480" y="1688"/>
                    </a:lnTo>
                    <a:lnTo>
                      <a:pt x="480" y="1688"/>
                    </a:lnTo>
                    <a:lnTo>
                      <a:pt x="478" y="1676"/>
                    </a:lnTo>
                    <a:lnTo>
                      <a:pt x="480" y="1668"/>
                    </a:lnTo>
                    <a:lnTo>
                      <a:pt x="482" y="1660"/>
                    </a:lnTo>
                    <a:lnTo>
                      <a:pt x="482" y="1660"/>
                    </a:lnTo>
                    <a:lnTo>
                      <a:pt x="488" y="1646"/>
                    </a:lnTo>
                    <a:lnTo>
                      <a:pt x="496" y="1626"/>
                    </a:lnTo>
                    <a:lnTo>
                      <a:pt x="496" y="1626"/>
                    </a:lnTo>
                    <a:lnTo>
                      <a:pt x="498" y="1616"/>
                    </a:lnTo>
                    <a:lnTo>
                      <a:pt x="498" y="1606"/>
                    </a:lnTo>
                    <a:lnTo>
                      <a:pt x="498" y="1596"/>
                    </a:lnTo>
                    <a:lnTo>
                      <a:pt x="500" y="1580"/>
                    </a:lnTo>
                    <a:lnTo>
                      <a:pt x="500" y="1580"/>
                    </a:lnTo>
                    <a:lnTo>
                      <a:pt x="502" y="1548"/>
                    </a:lnTo>
                    <a:lnTo>
                      <a:pt x="504" y="1514"/>
                    </a:lnTo>
                    <a:lnTo>
                      <a:pt x="504" y="1514"/>
                    </a:lnTo>
                    <a:lnTo>
                      <a:pt x="514" y="1454"/>
                    </a:lnTo>
                    <a:lnTo>
                      <a:pt x="514" y="1454"/>
                    </a:lnTo>
                    <a:lnTo>
                      <a:pt x="518" y="1464"/>
                    </a:lnTo>
                    <a:lnTo>
                      <a:pt x="522" y="1474"/>
                    </a:lnTo>
                    <a:lnTo>
                      <a:pt x="526" y="1486"/>
                    </a:lnTo>
                    <a:lnTo>
                      <a:pt x="526" y="1486"/>
                    </a:lnTo>
                    <a:lnTo>
                      <a:pt x="528" y="1496"/>
                    </a:lnTo>
                    <a:lnTo>
                      <a:pt x="532" y="1502"/>
                    </a:lnTo>
                    <a:lnTo>
                      <a:pt x="536" y="1506"/>
                    </a:lnTo>
                    <a:lnTo>
                      <a:pt x="540" y="1510"/>
                    </a:lnTo>
                    <a:lnTo>
                      <a:pt x="540" y="1510"/>
                    </a:lnTo>
                    <a:lnTo>
                      <a:pt x="544" y="1522"/>
                    </a:lnTo>
                    <a:lnTo>
                      <a:pt x="548" y="1526"/>
                    </a:lnTo>
                    <a:lnTo>
                      <a:pt x="552" y="1530"/>
                    </a:lnTo>
                    <a:lnTo>
                      <a:pt x="552" y="1530"/>
                    </a:lnTo>
                    <a:lnTo>
                      <a:pt x="556" y="1532"/>
                    </a:lnTo>
                    <a:lnTo>
                      <a:pt x="558" y="1538"/>
                    </a:lnTo>
                    <a:lnTo>
                      <a:pt x="562" y="1552"/>
                    </a:lnTo>
                    <a:lnTo>
                      <a:pt x="562" y="1552"/>
                    </a:lnTo>
                    <a:lnTo>
                      <a:pt x="564" y="1562"/>
                    </a:lnTo>
                    <a:lnTo>
                      <a:pt x="564" y="1566"/>
                    </a:lnTo>
                    <a:lnTo>
                      <a:pt x="560" y="1568"/>
                    </a:lnTo>
                    <a:lnTo>
                      <a:pt x="560" y="1568"/>
                    </a:lnTo>
                    <a:lnTo>
                      <a:pt x="558" y="1570"/>
                    </a:lnTo>
                    <a:lnTo>
                      <a:pt x="556" y="1570"/>
                    </a:lnTo>
                    <a:lnTo>
                      <a:pt x="558" y="1576"/>
                    </a:lnTo>
                    <a:lnTo>
                      <a:pt x="562" y="1584"/>
                    </a:lnTo>
                    <a:lnTo>
                      <a:pt x="562" y="1584"/>
                    </a:lnTo>
                    <a:close/>
                    <a:moveTo>
                      <a:pt x="584" y="792"/>
                    </a:moveTo>
                    <a:lnTo>
                      <a:pt x="584" y="792"/>
                    </a:lnTo>
                    <a:lnTo>
                      <a:pt x="580" y="794"/>
                    </a:lnTo>
                    <a:lnTo>
                      <a:pt x="574" y="798"/>
                    </a:lnTo>
                    <a:lnTo>
                      <a:pt x="570" y="804"/>
                    </a:lnTo>
                    <a:lnTo>
                      <a:pt x="570" y="804"/>
                    </a:lnTo>
                    <a:lnTo>
                      <a:pt x="564" y="816"/>
                    </a:lnTo>
                    <a:lnTo>
                      <a:pt x="562" y="830"/>
                    </a:lnTo>
                    <a:lnTo>
                      <a:pt x="562" y="830"/>
                    </a:lnTo>
                    <a:lnTo>
                      <a:pt x="558" y="842"/>
                    </a:lnTo>
                    <a:lnTo>
                      <a:pt x="556" y="846"/>
                    </a:lnTo>
                    <a:lnTo>
                      <a:pt x="556" y="846"/>
                    </a:lnTo>
                    <a:lnTo>
                      <a:pt x="548" y="830"/>
                    </a:lnTo>
                    <a:lnTo>
                      <a:pt x="548" y="830"/>
                    </a:lnTo>
                    <a:lnTo>
                      <a:pt x="540" y="804"/>
                    </a:lnTo>
                    <a:lnTo>
                      <a:pt x="540" y="804"/>
                    </a:lnTo>
                    <a:lnTo>
                      <a:pt x="544" y="800"/>
                    </a:lnTo>
                    <a:lnTo>
                      <a:pt x="546" y="794"/>
                    </a:lnTo>
                    <a:lnTo>
                      <a:pt x="546" y="786"/>
                    </a:lnTo>
                    <a:lnTo>
                      <a:pt x="546" y="786"/>
                    </a:lnTo>
                    <a:lnTo>
                      <a:pt x="546" y="782"/>
                    </a:lnTo>
                    <a:lnTo>
                      <a:pt x="542" y="778"/>
                    </a:lnTo>
                    <a:lnTo>
                      <a:pt x="540" y="772"/>
                    </a:lnTo>
                    <a:lnTo>
                      <a:pt x="538" y="764"/>
                    </a:lnTo>
                    <a:lnTo>
                      <a:pt x="538" y="764"/>
                    </a:lnTo>
                    <a:lnTo>
                      <a:pt x="536" y="750"/>
                    </a:lnTo>
                    <a:lnTo>
                      <a:pt x="536" y="746"/>
                    </a:lnTo>
                    <a:lnTo>
                      <a:pt x="538" y="738"/>
                    </a:lnTo>
                    <a:lnTo>
                      <a:pt x="538" y="738"/>
                    </a:lnTo>
                    <a:lnTo>
                      <a:pt x="542" y="724"/>
                    </a:lnTo>
                    <a:lnTo>
                      <a:pt x="544" y="722"/>
                    </a:lnTo>
                    <a:lnTo>
                      <a:pt x="544" y="722"/>
                    </a:lnTo>
                    <a:lnTo>
                      <a:pt x="544" y="722"/>
                    </a:lnTo>
                    <a:lnTo>
                      <a:pt x="550" y="720"/>
                    </a:lnTo>
                    <a:lnTo>
                      <a:pt x="558" y="712"/>
                    </a:lnTo>
                    <a:lnTo>
                      <a:pt x="558" y="712"/>
                    </a:lnTo>
                    <a:lnTo>
                      <a:pt x="564" y="706"/>
                    </a:lnTo>
                    <a:lnTo>
                      <a:pt x="570" y="700"/>
                    </a:lnTo>
                    <a:lnTo>
                      <a:pt x="574" y="694"/>
                    </a:lnTo>
                    <a:lnTo>
                      <a:pt x="574" y="694"/>
                    </a:lnTo>
                    <a:lnTo>
                      <a:pt x="580" y="722"/>
                    </a:lnTo>
                    <a:lnTo>
                      <a:pt x="580" y="722"/>
                    </a:lnTo>
                    <a:lnTo>
                      <a:pt x="584" y="734"/>
                    </a:lnTo>
                    <a:lnTo>
                      <a:pt x="588" y="744"/>
                    </a:lnTo>
                    <a:lnTo>
                      <a:pt x="588" y="744"/>
                    </a:lnTo>
                    <a:lnTo>
                      <a:pt x="598" y="784"/>
                    </a:lnTo>
                    <a:lnTo>
                      <a:pt x="584" y="792"/>
                    </a:lnTo>
                    <a:close/>
                    <a:moveTo>
                      <a:pt x="610" y="760"/>
                    </a:moveTo>
                    <a:lnTo>
                      <a:pt x="610" y="760"/>
                    </a:lnTo>
                    <a:lnTo>
                      <a:pt x="602" y="742"/>
                    </a:lnTo>
                    <a:lnTo>
                      <a:pt x="602" y="742"/>
                    </a:lnTo>
                    <a:lnTo>
                      <a:pt x="602" y="734"/>
                    </a:lnTo>
                    <a:lnTo>
                      <a:pt x="602" y="724"/>
                    </a:lnTo>
                    <a:lnTo>
                      <a:pt x="602" y="724"/>
                    </a:lnTo>
                    <a:lnTo>
                      <a:pt x="596" y="712"/>
                    </a:lnTo>
                    <a:lnTo>
                      <a:pt x="590" y="694"/>
                    </a:lnTo>
                    <a:lnTo>
                      <a:pt x="590" y="694"/>
                    </a:lnTo>
                    <a:lnTo>
                      <a:pt x="586" y="682"/>
                    </a:lnTo>
                    <a:lnTo>
                      <a:pt x="588" y="680"/>
                    </a:lnTo>
                    <a:lnTo>
                      <a:pt x="588" y="680"/>
                    </a:lnTo>
                    <a:lnTo>
                      <a:pt x="592" y="672"/>
                    </a:lnTo>
                    <a:lnTo>
                      <a:pt x="596" y="662"/>
                    </a:lnTo>
                    <a:lnTo>
                      <a:pt x="596" y="662"/>
                    </a:lnTo>
                    <a:lnTo>
                      <a:pt x="602" y="650"/>
                    </a:lnTo>
                    <a:lnTo>
                      <a:pt x="602" y="650"/>
                    </a:lnTo>
                    <a:lnTo>
                      <a:pt x="606" y="682"/>
                    </a:lnTo>
                    <a:lnTo>
                      <a:pt x="606" y="682"/>
                    </a:lnTo>
                    <a:lnTo>
                      <a:pt x="610" y="728"/>
                    </a:lnTo>
                    <a:lnTo>
                      <a:pt x="610" y="728"/>
                    </a:lnTo>
                    <a:lnTo>
                      <a:pt x="610" y="750"/>
                    </a:lnTo>
                    <a:lnTo>
                      <a:pt x="610" y="760"/>
                    </a:lnTo>
                    <a:lnTo>
                      <a:pt x="610" y="7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12542" tIns="56271" rIns="112542" bIns="56271" numCol="1" anchor="t" anchorCtr="0" compatLnSpc="1">
                <a:prstTxWarp prst="textNoShape">
                  <a:avLst/>
                </a:prstTxWarp>
                <a:scene3d>
                  <a:camera prst="orthographicFront"/>
                  <a:lightRig rig="threePt" dir="t"/>
                </a:scene3d>
                <a:sp3d>
                  <a:bevelT w="1270" h="1270"/>
                </a:sp3d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21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1356603" y="2814067"/>
                <a:ext cx="209061" cy="389250"/>
              </a:xfrm>
              <a:custGeom>
                <a:avLst/>
                <a:gdLst>
                  <a:gd name="T0" fmla="*/ 820 w 840"/>
                  <a:gd name="T1" fmla="*/ 680 h 1564"/>
                  <a:gd name="T2" fmla="*/ 754 w 840"/>
                  <a:gd name="T3" fmla="*/ 614 h 1564"/>
                  <a:gd name="T4" fmla="*/ 710 w 840"/>
                  <a:gd name="T5" fmla="*/ 550 h 1564"/>
                  <a:gd name="T6" fmla="*/ 662 w 840"/>
                  <a:gd name="T7" fmla="*/ 442 h 1564"/>
                  <a:gd name="T8" fmla="*/ 566 w 840"/>
                  <a:gd name="T9" fmla="*/ 340 h 1564"/>
                  <a:gd name="T10" fmla="*/ 528 w 840"/>
                  <a:gd name="T11" fmla="*/ 248 h 1564"/>
                  <a:gd name="T12" fmla="*/ 568 w 840"/>
                  <a:gd name="T13" fmla="*/ 204 h 1564"/>
                  <a:gd name="T14" fmla="*/ 578 w 840"/>
                  <a:gd name="T15" fmla="*/ 146 h 1564"/>
                  <a:gd name="T16" fmla="*/ 542 w 840"/>
                  <a:gd name="T17" fmla="*/ 44 h 1564"/>
                  <a:gd name="T18" fmla="*/ 494 w 840"/>
                  <a:gd name="T19" fmla="*/ 18 h 1564"/>
                  <a:gd name="T20" fmla="*/ 442 w 840"/>
                  <a:gd name="T21" fmla="*/ 2 h 1564"/>
                  <a:gd name="T22" fmla="*/ 402 w 840"/>
                  <a:gd name="T23" fmla="*/ 26 h 1564"/>
                  <a:gd name="T24" fmla="*/ 364 w 840"/>
                  <a:gd name="T25" fmla="*/ 68 h 1564"/>
                  <a:gd name="T26" fmla="*/ 294 w 840"/>
                  <a:gd name="T27" fmla="*/ 118 h 1564"/>
                  <a:gd name="T28" fmla="*/ 346 w 840"/>
                  <a:gd name="T29" fmla="*/ 140 h 1564"/>
                  <a:gd name="T30" fmla="*/ 352 w 840"/>
                  <a:gd name="T31" fmla="*/ 248 h 1564"/>
                  <a:gd name="T32" fmla="*/ 212 w 840"/>
                  <a:gd name="T33" fmla="*/ 334 h 1564"/>
                  <a:gd name="T34" fmla="*/ 172 w 840"/>
                  <a:gd name="T35" fmla="*/ 386 h 1564"/>
                  <a:gd name="T36" fmla="*/ 212 w 840"/>
                  <a:gd name="T37" fmla="*/ 444 h 1564"/>
                  <a:gd name="T38" fmla="*/ 264 w 840"/>
                  <a:gd name="T39" fmla="*/ 476 h 1564"/>
                  <a:gd name="T40" fmla="*/ 240 w 840"/>
                  <a:gd name="T41" fmla="*/ 638 h 1564"/>
                  <a:gd name="T42" fmla="*/ 178 w 840"/>
                  <a:gd name="T43" fmla="*/ 814 h 1564"/>
                  <a:gd name="T44" fmla="*/ 234 w 840"/>
                  <a:gd name="T45" fmla="*/ 880 h 1564"/>
                  <a:gd name="T46" fmla="*/ 246 w 840"/>
                  <a:gd name="T47" fmla="*/ 974 h 1564"/>
                  <a:gd name="T48" fmla="*/ 300 w 840"/>
                  <a:gd name="T49" fmla="*/ 1092 h 1564"/>
                  <a:gd name="T50" fmla="*/ 266 w 840"/>
                  <a:gd name="T51" fmla="*/ 1136 h 1564"/>
                  <a:gd name="T52" fmla="*/ 150 w 840"/>
                  <a:gd name="T53" fmla="*/ 1226 h 1564"/>
                  <a:gd name="T54" fmla="*/ 84 w 840"/>
                  <a:gd name="T55" fmla="*/ 1268 h 1564"/>
                  <a:gd name="T56" fmla="*/ 18 w 840"/>
                  <a:gd name="T57" fmla="*/ 1298 h 1564"/>
                  <a:gd name="T58" fmla="*/ 34 w 840"/>
                  <a:gd name="T59" fmla="*/ 1446 h 1564"/>
                  <a:gd name="T60" fmla="*/ 122 w 840"/>
                  <a:gd name="T61" fmla="*/ 1540 h 1564"/>
                  <a:gd name="T62" fmla="*/ 128 w 840"/>
                  <a:gd name="T63" fmla="*/ 1484 h 1564"/>
                  <a:gd name="T64" fmla="*/ 132 w 840"/>
                  <a:gd name="T65" fmla="*/ 1424 h 1564"/>
                  <a:gd name="T66" fmla="*/ 152 w 840"/>
                  <a:gd name="T67" fmla="*/ 1394 h 1564"/>
                  <a:gd name="T68" fmla="*/ 166 w 840"/>
                  <a:gd name="T69" fmla="*/ 1374 h 1564"/>
                  <a:gd name="T70" fmla="*/ 208 w 840"/>
                  <a:gd name="T71" fmla="*/ 1342 h 1564"/>
                  <a:gd name="T72" fmla="*/ 350 w 840"/>
                  <a:gd name="T73" fmla="*/ 1248 h 1564"/>
                  <a:gd name="T74" fmla="*/ 338 w 840"/>
                  <a:gd name="T75" fmla="*/ 1368 h 1564"/>
                  <a:gd name="T76" fmla="*/ 336 w 840"/>
                  <a:gd name="T77" fmla="*/ 1418 h 1564"/>
                  <a:gd name="T78" fmla="*/ 324 w 840"/>
                  <a:gd name="T79" fmla="*/ 1480 h 1564"/>
                  <a:gd name="T80" fmla="*/ 334 w 840"/>
                  <a:gd name="T81" fmla="*/ 1540 h 1564"/>
                  <a:gd name="T82" fmla="*/ 544 w 840"/>
                  <a:gd name="T83" fmla="*/ 1562 h 1564"/>
                  <a:gd name="T84" fmla="*/ 572 w 840"/>
                  <a:gd name="T85" fmla="*/ 1528 h 1564"/>
                  <a:gd name="T86" fmla="*/ 498 w 840"/>
                  <a:gd name="T87" fmla="*/ 1476 h 1564"/>
                  <a:gd name="T88" fmla="*/ 474 w 840"/>
                  <a:gd name="T89" fmla="*/ 1438 h 1564"/>
                  <a:gd name="T90" fmla="*/ 476 w 840"/>
                  <a:gd name="T91" fmla="*/ 1422 h 1564"/>
                  <a:gd name="T92" fmla="*/ 452 w 840"/>
                  <a:gd name="T93" fmla="*/ 1376 h 1564"/>
                  <a:gd name="T94" fmla="*/ 504 w 840"/>
                  <a:gd name="T95" fmla="*/ 1314 h 1564"/>
                  <a:gd name="T96" fmla="*/ 506 w 840"/>
                  <a:gd name="T97" fmla="*/ 1154 h 1564"/>
                  <a:gd name="T98" fmla="*/ 502 w 840"/>
                  <a:gd name="T99" fmla="*/ 982 h 1564"/>
                  <a:gd name="T100" fmla="*/ 496 w 840"/>
                  <a:gd name="T101" fmla="*/ 922 h 1564"/>
                  <a:gd name="T102" fmla="*/ 514 w 840"/>
                  <a:gd name="T103" fmla="*/ 876 h 1564"/>
                  <a:gd name="T104" fmla="*/ 546 w 840"/>
                  <a:gd name="T105" fmla="*/ 668 h 1564"/>
                  <a:gd name="T106" fmla="*/ 578 w 840"/>
                  <a:gd name="T107" fmla="*/ 592 h 1564"/>
                  <a:gd name="T108" fmla="*/ 642 w 840"/>
                  <a:gd name="T109" fmla="*/ 634 h 1564"/>
                  <a:gd name="T110" fmla="*/ 754 w 840"/>
                  <a:gd name="T111" fmla="*/ 680 h 1564"/>
                  <a:gd name="T112" fmla="*/ 786 w 840"/>
                  <a:gd name="T113" fmla="*/ 728 h 1564"/>
                  <a:gd name="T114" fmla="*/ 800 w 840"/>
                  <a:gd name="T115" fmla="*/ 748 h 1564"/>
                  <a:gd name="T116" fmla="*/ 796 w 840"/>
                  <a:gd name="T117" fmla="*/ 776 h 1564"/>
                  <a:gd name="T118" fmla="*/ 840 w 840"/>
                  <a:gd name="T119" fmla="*/ 754 h 1564"/>
                  <a:gd name="T120" fmla="*/ 354 w 840"/>
                  <a:gd name="T121" fmla="*/ 316 h 1564"/>
                  <a:gd name="T122" fmla="*/ 372 w 840"/>
                  <a:gd name="T123" fmla="*/ 304 h 15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840" h="1564">
                    <a:moveTo>
                      <a:pt x="840" y="736"/>
                    </a:moveTo>
                    <a:lnTo>
                      <a:pt x="840" y="736"/>
                    </a:lnTo>
                    <a:lnTo>
                      <a:pt x="838" y="726"/>
                    </a:lnTo>
                    <a:lnTo>
                      <a:pt x="836" y="714"/>
                    </a:lnTo>
                    <a:lnTo>
                      <a:pt x="836" y="714"/>
                    </a:lnTo>
                    <a:lnTo>
                      <a:pt x="838" y="704"/>
                    </a:lnTo>
                    <a:lnTo>
                      <a:pt x="836" y="700"/>
                    </a:lnTo>
                    <a:lnTo>
                      <a:pt x="834" y="696"/>
                    </a:lnTo>
                    <a:lnTo>
                      <a:pt x="834" y="696"/>
                    </a:lnTo>
                    <a:lnTo>
                      <a:pt x="820" y="680"/>
                    </a:lnTo>
                    <a:lnTo>
                      <a:pt x="820" y="680"/>
                    </a:lnTo>
                    <a:lnTo>
                      <a:pt x="810" y="672"/>
                    </a:lnTo>
                    <a:lnTo>
                      <a:pt x="800" y="664"/>
                    </a:lnTo>
                    <a:lnTo>
                      <a:pt x="800" y="664"/>
                    </a:lnTo>
                    <a:lnTo>
                      <a:pt x="792" y="654"/>
                    </a:lnTo>
                    <a:lnTo>
                      <a:pt x="788" y="648"/>
                    </a:lnTo>
                    <a:lnTo>
                      <a:pt x="782" y="644"/>
                    </a:lnTo>
                    <a:lnTo>
                      <a:pt x="782" y="644"/>
                    </a:lnTo>
                    <a:lnTo>
                      <a:pt x="768" y="630"/>
                    </a:lnTo>
                    <a:lnTo>
                      <a:pt x="754" y="614"/>
                    </a:lnTo>
                    <a:lnTo>
                      <a:pt x="754" y="614"/>
                    </a:lnTo>
                    <a:lnTo>
                      <a:pt x="736" y="592"/>
                    </a:lnTo>
                    <a:lnTo>
                      <a:pt x="724" y="576"/>
                    </a:lnTo>
                    <a:lnTo>
                      <a:pt x="724" y="576"/>
                    </a:lnTo>
                    <a:lnTo>
                      <a:pt x="728" y="576"/>
                    </a:lnTo>
                    <a:lnTo>
                      <a:pt x="730" y="576"/>
                    </a:lnTo>
                    <a:lnTo>
                      <a:pt x="730" y="574"/>
                    </a:lnTo>
                    <a:lnTo>
                      <a:pt x="730" y="574"/>
                    </a:lnTo>
                    <a:lnTo>
                      <a:pt x="710" y="550"/>
                    </a:lnTo>
                    <a:lnTo>
                      <a:pt x="710" y="550"/>
                    </a:lnTo>
                    <a:lnTo>
                      <a:pt x="708" y="548"/>
                    </a:lnTo>
                    <a:lnTo>
                      <a:pt x="706" y="542"/>
                    </a:lnTo>
                    <a:lnTo>
                      <a:pt x="704" y="530"/>
                    </a:lnTo>
                    <a:lnTo>
                      <a:pt x="704" y="530"/>
                    </a:lnTo>
                    <a:lnTo>
                      <a:pt x="694" y="510"/>
                    </a:lnTo>
                    <a:lnTo>
                      <a:pt x="682" y="486"/>
                    </a:lnTo>
                    <a:lnTo>
                      <a:pt x="682" y="486"/>
                    </a:lnTo>
                    <a:lnTo>
                      <a:pt x="672" y="462"/>
                    </a:lnTo>
                    <a:lnTo>
                      <a:pt x="668" y="450"/>
                    </a:lnTo>
                    <a:lnTo>
                      <a:pt x="662" y="442"/>
                    </a:lnTo>
                    <a:lnTo>
                      <a:pt x="662" y="442"/>
                    </a:lnTo>
                    <a:lnTo>
                      <a:pt x="648" y="428"/>
                    </a:lnTo>
                    <a:lnTo>
                      <a:pt x="632" y="410"/>
                    </a:lnTo>
                    <a:lnTo>
                      <a:pt x="632" y="410"/>
                    </a:lnTo>
                    <a:lnTo>
                      <a:pt x="608" y="382"/>
                    </a:lnTo>
                    <a:lnTo>
                      <a:pt x="608" y="382"/>
                    </a:lnTo>
                    <a:lnTo>
                      <a:pt x="594" y="364"/>
                    </a:lnTo>
                    <a:lnTo>
                      <a:pt x="580" y="348"/>
                    </a:lnTo>
                    <a:lnTo>
                      <a:pt x="580" y="348"/>
                    </a:lnTo>
                    <a:lnTo>
                      <a:pt x="566" y="340"/>
                    </a:lnTo>
                    <a:lnTo>
                      <a:pt x="548" y="330"/>
                    </a:lnTo>
                    <a:lnTo>
                      <a:pt x="548" y="330"/>
                    </a:lnTo>
                    <a:lnTo>
                      <a:pt x="536" y="324"/>
                    </a:lnTo>
                    <a:lnTo>
                      <a:pt x="526" y="318"/>
                    </a:lnTo>
                    <a:lnTo>
                      <a:pt x="526" y="318"/>
                    </a:lnTo>
                    <a:lnTo>
                      <a:pt x="510" y="304"/>
                    </a:lnTo>
                    <a:lnTo>
                      <a:pt x="510" y="304"/>
                    </a:lnTo>
                    <a:lnTo>
                      <a:pt x="520" y="278"/>
                    </a:lnTo>
                    <a:lnTo>
                      <a:pt x="520" y="278"/>
                    </a:lnTo>
                    <a:lnTo>
                      <a:pt x="528" y="248"/>
                    </a:lnTo>
                    <a:lnTo>
                      <a:pt x="528" y="248"/>
                    </a:lnTo>
                    <a:lnTo>
                      <a:pt x="540" y="244"/>
                    </a:lnTo>
                    <a:lnTo>
                      <a:pt x="540" y="244"/>
                    </a:lnTo>
                    <a:lnTo>
                      <a:pt x="548" y="240"/>
                    </a:lnTo>
                    <a:lnTo>
                      <a:pt x="554" y="234"/>
                    </a:lnTo>
                    <a:lnTo>
                      <a:pt x="558" y="228"/>
                    </a:lnTo>
                    <a:lnTo>
                      <a:pt x="558" y="228"/>
                    </a:lnTo>
                    <a:lnTo>
                      <a:pt x="564" y="214"/>
                    </a:lnTo>
                    <a:lnTo>
                      <a:pt x="568" y="204"/>
                    </a:lnTo>
                    <a:lnTo>
                      <a:pt x="568" y="204"/>
                    </a:lnTo>
                    <a:lnTo>
                      <a:pt x="570" y="194"/>
                    </a:lnTo>
                    <a:lnTo>
                      <a:pt x="568" y="188"/>
                    </a:lnTo>
                    <a:lnTo>
                      <a:pt x="568" y="188"/>
                    </a:lnTo>
                    <a:lnTo>
                      <a:pt x="564" y="182"/>
                    </a:lnTo>
                    <a:lnTo>
                      <a:pt x="564" y="182"/>
                    </a:lnTo>
                    <a:lnTo>
                      <a:pt x="568" y="180"/>
                    </a:lnTo>
                    <a:lnTo>
                      <a:pt x="572" y="176"/>
                    </a:lnTo>
                    <a:lnTo>
                      <a:pt x="574" y="172"/>
                    </a:lnTo>
                    <a:lnTo>
                      <a:pt x="574" y="172"/>
                    </a:lnTo>
                    <a:lnTo>
                      <a:pt x="578" y="146"/>
                    </a:lnTo>
                    <a:lnTo>
                      <a:pt x="580" y="128"/>
                    </a:lnTo>
                    <a:lnTo>
                      <a:pt x="580" y="114"/>
                    </a:lnTo>
                    <a:lnTo>
                      <a:pt x="580" y="114"/>
                    </a:lnTo>
                    <a:lnTo>
                      <a:pt x="574" y="84"/>
                    </a:lnTo>
                    <a:lnTo>
                      <a:pt x="568" y="70"/>
                    </a:lnTo>
                    <a:lnTo>
                      <a:pt x="566" y="66"/>
                    </a:lnTo>
                    <a:lnTo>
                      <a:pt x="562" y="62"/>
                    </a:lnTo>
                    <a:lnTo>
                      <a:pt x="562" y="62"/>
                    </a:lnTo>
                    <a:lnTo>
                      <a:pt x="550" y="52"/>
                    </a:lnTo>
                    <a:lnTo>
                      <a:pt x="542" y="44"/>
                    </a:lnTo>
                    <a:lnTo>
                      <a:pt x="542" y="44"/>
                    </a:lnTo>
                    <a:lnTo>
                      <a:pt x="538" y="38"/>
                    </a:lnTo>
                    <a:lnTo>
                      <a:pt x="532" y="32"/>
                    </a:lnTo>
                    <a:lnTo>
                      <a:pt x="532" y="32"/>
                    </a:lnTo>
                    <a:lnTo>
                      <a:pt x="526" y="28"/>
                    </a:lnTo>
                    <a:lnTo>
                      <a:pt x="518" y="26"/>
                    </a:lnTo>
                    <a:lnTo>
                      <a:pt x="510" y="24"/>
                    </a:lnTo>
                    <a:lnTo>
                      <a:pt x="502" y="20"/>
                    </a:lnTo>
                    <a:lnTo>
                      <a:pt x="502" y="20"/>
                    </a:lnTo>
                    <a:lnTo>
                      <a:pt x="494" y="18"/>
                    </a:lnTo>
                    <a:lnTo>
                      <a:pt x="490" y="16"/>
                    </a:lnTo>
                    <a:lnTo>
                      <a:pt x="484" y="14"/>
                    </a:lnTo>
                    <a:lnTo>
                      <a:pt x="484" y="14"/>
                    </a:lnTo>
                    <a:lnTo>
                      <a:pt x="480" y="10"/>
                    </a:lnTo>
                    <a:lnTo>
                      <a:pt x="476" y="6"/>
                    </a:lnTo>
                    <a:lnTo>
                      <a:pt x="470" y="4"/>
                    </a:lnTo>
                    <a:lnTo>
                      <a:pt x="470" y="4"/>
                    </a:lnTo>
                    <a:lnTo>
                      <a:pt x="464" y="2"/>
                    </a:lnTo>
                    <a:lnTo>
                      <a:pt x="452" y="0"/>
                    </a:lnTo>
                    <a:lnTo>
                      <a:pt x="442" y="2"/>
                    </a:lnTo>
                    <a:lnTo>
                      <a:pt x="434" y="4"/>
                    </a:lnTo>
                    <a:lnTo>
                      <a:pt x="434" y="4"/>
                    </a:lnTo>
                    <a:lnTo>
                      <a:pt x="426" y="10"/>
                    </a:lnTo>
                    <a:lnTo>
                      <a:pt x="422" y="14"/>
                    </a:lnTo>
                    <a:lnTo>
                      <a:pt x="416" y="16"/>
                    </a:lnTo>
                    <a:lnTo>
                      <a:pt x="416" y="16"/>
                    </a:lnTo>
                    <a:lnTo>
                      <a:pt x="412" y="18"/>
                    </a:lnTo>
                    <a:lnTo>
                      <a:pt x="408" y="22"/>
                    </a:lnTo>
                    <a:lnTo>
                      <a:pt x="406" y="24"/>
                    </a:lnTo>
                    <a:lnTo>
                      <a:pt x="402" y="26"/>
                    </a:lnTo>
                    <a:lnTo>
                      <a:pt x="402" y="26"/>
                    </a:lnTo>
                    <a:lnTo>
                      <a:pt x="394" y="30"/>
                    </a:lnTo>
                    <a:lnTo>
                      <a:pt x="388" y="32"/>
                    </a:lnTo>
                    <a:lnTo>
                      <a:pt x="382" y="36"/>
                    </a:lnTo>
                    <a:lnTo>
                      <a:pt x="382" y="36"/>
                    </a:lnTo>
                    <a:lnTo>
                      <a:pt x="372" y="44"/>
                    </a:lnTo>
                    <a:lnTo>
                      <a:pt x="368" y="50"/>
                    </a:lnTo>
                    <a:lnTo>
                      <a:pt x="366" y="56"/>
                    </a:lnTo>
                    <a:lnTo>
                      <a:pt x="366" y="56"/>
                    </a:lnTo>
                    <a:lnTo>
                      <a:pt x="364" y="68"/>
                    </a:lnTo>
                    <a:lnTo>
                      <a:pt x="362" y="72"/>
                    </a:lnTo>
                    <a:lnTo>
                      <a:pt x="354" y="78"/>
                    </a:lnTo>
                    <a:lnTo>
                      <a:pt x="354" y="78"/>
                    </a:lnTo>
                    <a:lnTo>
                      <a:pt x="346" y="82"/>
                    </a:lnTo>
                    <a:lnTo>
                      <a:pt x="324" y="92"/>
                    </a:lnTo>
                    <a:lnTo>
                      <a:pt x="324" y="92"/>
                    </a:lnTo>
                    <a:lnTo>
                      <a:pt x="312" y="98"/>
                    </a:lnTo>
                    <a:lnTo>
                      <a:pt x="300" y="106"/>
                    </a:lnTo>
                    <a:lnTo>
                      <a:pt x="294" y="114"/>
                    </a:lnTo>
                    <a:lnTo>
                      <a:pt x="294" y="118"/>
                    </a:lnTo>
                    <a:lnTo>
                      <a:pt x="296" y="120"/>
                    </a:lnTo>
                    <a:lnTo>
                      <a:pt x="296" y="120"/>
                    </a:lnTo>
                    <a:lnTo>
                      <a:pt x="308" y="122"/>
                    </a:lnTo>
                    <a:lnTo>
                      <a:pt x="322" y="122"/>
                    </a:lnTo>
                    <a:lnTo>
                      <a:pt x="340" y="120"/>
                    </a:lnTo>
                    <a:lnTo>
                      <a:pt x="340" y="120"/>
                    </a:lnTo>
                    <a:lnTo>
                      <a:pt x="342" y="126"/>
                    </a:lnTo>
                    <a:lnTo>
                      <a:pt x="346" y="132"/>
                    </a:lnTo>
                    <a:lnTo>
                      <a:pt x="346" y="140"/>
                    </a:lnTo>
                    <a:lnTo>
                      <a:pt x="346" y="140"/>
                    </a:lnTo>
                    <a:lnTo>
                      <a:pt x="346" y="156"/>
                    </a:lnTo>
                    <a:lnTo>
                      <a:pt x="348" y="168"/>
                    </a:lnTo>
                    <a:lnTo>
                      <a:pt x="348" y="168"/>
                    </a:lnTo>
                    <a:lnTo>
                      <a:pt x="348" y="182"/>
                    </a:lnTo>
                    <a:lnTo>
                      <a:pt x="348" y="204"/>
                    </a:lnTo>
                    <a:lnTo>
                      <a:pt x="348" y="204"/>
                    </a:lnTo>
                    <a:lnTo>
                      <a:pt x="348" y="218"/>
                    </a:lnTo>
                    <a:lnTo>
                      <a:pt x="350" y="232"/>
                    </a:lnTo>
                    <a:lnTo>
                      <a:pt x="352" y="248"/>
                    </a:lnTo>
                    <a:lnTo>
                      <a:pt x="352" y="248"/>
                    </a:lnTo>
                    <a:lnTo>
                      <a:pt x="344" y="254"/>
                    </a:lnTo>
                    <a:lnTo>
                      <a:pt x="328" y="264"/>
                    </a:lnTo>
                    <a:lnTo>
                      <a:pt x="328" y="264"/>
                    </a:lnTo>
                    <a:lnTo>
                      <a:pt x="296" y="286"/>
                    </a:lnTo>
                    <a:lnTo>
                      <a:pt x="256" y="310"/>
                    </a:lnTo>
                    <a:lnTo>
                      <a:pt x="256" y="310"/>
                    </a:lnTo>
                    <a:lnTo>
                      <a:pt x="230" y="324"/>
                    </a:lnTo>
                    <a:lnTo>
                      <a:pt x="220" y="330"/>
                    </a:lnTo>
                    <a:lnTo>
                      <a:pt x="212" y="334"/>
                    </a:lnTo>
                    <a:lnTo>
                      <a:pt x="212" y="334"/>
                    </a:lnTo>
                    <a:lnTo>
                      <a:pt x="200" y="336"/>
                    </a:lnTo>
                    <a:lnTo>
                      <a:pt x="196" y="338"/>
                    </a:lnTo>
                    <a:lnTo>
                      <a:pt x="192" y="344"/>
                    </a:lnTo>
                    <a:lnTo>
                      <a:pt x="192" y="344"/>
                    </a:lnTo>
                    <a:lnTo>
                      <a:pt x="190" y="356"/>
                    </a:lnTo>
                    <a:lnTo>
                      <a:pt x="188" y="362"/>
                    </a:lnTo>
                    <a:lnTo>
                      <a:pt x="184" y="368"/>
                    </a:lnTo>
                    <a:lnTo>
                      <a:pt x="184" y="368"/>
                    </a:lnTo>
                    <a:lnTo>
                      <a:pt x="178" y="376"/>
                    </a:lnTo>
                    <a:lnTo>
                      <a:pt x="172" y="386"/>
                    </a:lnTo>
                    <a:lnTo>
                      <a:pt x="170" y="396"/>
                    </a:lnTo>
                    <a:lnTo>
                      <a:pt x="172" y="402"/>
                    </a:lnTo>
                    <a:lnTo>
                      <a:pt x="172" y="406"/>
                    </a:lnTo>
                    <a:lnTo>
                      <a:pt x="172" y="406"/>
                    </a:lnTo>
                    <a:lnTo>
                      <a:pt x="180" y="424"/>
                    </a:lnTo>
                    <a:lnTo>
                      <a:pt x="186" y="432"/>
                    </a:lnTo>
                    <a:lnTo>
                      <a:pt x="192" y="438"/>
                    </a:lnTo>
                    <a:lnTo>
                      <a:pt x="192" y="438"/>
                    </a:lnTo>
                    <a:lnTo>
                      <a:pt x="202" y="442"/>
                    </a:lnTo>
                    <a:lnTo>
                      <a:pt x="212" y="444"/>
                    </a:lnTo>
                    <a:lnTo>
                      <a:pt x="232" y="446"/>
                    </a:lnTo>
                    <a:lnTo>
                      <a:pt x="232" y="446"/>
                    </a:lnTo>
                    <a:lnTo>
                      <a:pt x="240" y="446"/>
                    </a:lnTo>
                    <a:lnTo>
                      <a:pt x="244" y="446"/>
                    </a:lnTo>
                    <a:lnTo>
                      <a:pt x="248" y="450"/>
                    </a:lnTo>
                    <a:lnTo>
                      <a:pt x="254" y="454"/>
                    </a:lnTo>
                    <a:lnTo>
                      <a:pt x="254" y="454"/>
                    </a:lnTo>
                    <a:lnTo>
                      <a:pt x="258" y="462"/>
                    </a:lnTo>
                    <a:lnTo>
                      <a:pt x="262" y="470"/>
                    </a:lnTo>
                    <a:lnTo>
                      <a:pt x="264" y="476"/>
                    </a:lnTo>
                    <a:lnTo>
                      <a:pt x="268" y="482"/>
                    </a:lnTo>
                    <a:lnTo>
                      <a:pt x="268" y="482"/>
                    </a:lnTo>
                    <a:lnTo>
                      <a:pt x="274" y="486"/>
                    </a:lnTo>
                    <a:lnTo>
                      <a:pt x="278" y="492"/>
                    </a:lnTo>
                    <a:lnTo>
                      <a:pt x="280" y="500"/>
                    </a:lnTo>
                    <a:lnTo>
                      <a:pt x="278" y="510"/>
                    </a:lnTo>
                    <a:lnTo>
                      <a:pt x="278" y="510"/>
                    </a:lnTo>
                    <a:lnTo>
                      <a:pt x="262" y="568"/>
                    </a:lnTo>
                    <a:lnTo>
                      <a:pt x="250" y="608"/>
                    </a:lnTo>
                    <a:lnTo>
                      <a:pt x="240" y="638"/>
                    </a:lnTo>
                    <a:lnTo>
                      <a:pt x="240" y="638"/>
                    </a:lnTo>
                    <a:lnTo>
                      <a:pt x="226" y="680"/>
                    </a:lnTo>
                    <a:lnTo>
                      <a:pt x="208" y="722"/>
                    </a:lnTo>
                    <a:lnTo>
                      <a:pt x="208" y="722"/>
                    </a:lnTo>
                    <a:lnTo>
                      <a:pt x="200" y="744"/>
                    </a:lnTo>
                    <a:lnTo>
                      <a:pt x="192" y="766"/>
                    </a:lnTo>
                    <a:lnTo>
                      <a:pt x="180" y="800"/>
                    </a:lnTo>
                    <a:lnTo>
                      <a:pt x="180" y="800"/>
                    </a:lnTo>
                    <a:lnTo>
                      <a:pt x="178" y="810"/>
                    </a:lnTo>
                    <a:lnTo>
                      <a:pt x="178" y="814"/>
                    </a:lnTo>
                    <a:lnTo>
                      <a:pt x="182" y="818"/>
                    </a:lnTo>
                    <a:lnTo>
                      <a:pt x="192" y="824"/>
                    </a:lnTo>
                    <a:lnTo>
                      <a:pt x="192" y="824"/>
                    </a:lnTo>
                    <a:lnTo>
                      <a:pt x="230" y="842"/>
                    </a:lnTo>
                    <a:lnTo>
                      <a:pt x="230" y="842"/>
                    </a:lnTo>
                    <a:lnTo>
                      <a:pt x="232" y="846"/>
                    </a:lnTo>
                    <a:lnTo>
                      <a:pt x="234" y="852"/>
                    </a:lnTo>
                    <a:lnTo>
                      <a:pt x="234" y="862"/>
                    </a:lnTo>
                    <a:lnTo>
                      <a:pt x="234" y="862"/>
                    </a:lnTo>
                    <a:lnTo>
                      <a:pt x="234" y="880"/>
                    </a:lnTo>
                    <a:lnTo>
                      <a:pt x="232" y="886"/>
                    </a:lnTo>
                    <a:lnTo>
                      <a:pt x="230" y="894"/>
                    </a:lnTo>
                    <a:lnTo>
                      <a:pt x="230" y="894"/>
                    </a:lnTo>
                    <a:lnTo>
                      <a:pt x="228" y="900"/>
                    </a:lnTo>
                    <a:lnTo>
                      <a:pt x="226" y="908"/>
                    </a:lnTo>
                    <a:lnTo>
                      <a:pt x="228" y="918"/>
                    </a:lnTo>
                    <a:lnTo>
                      <a:pt x="232" y="932"/>
                    </a:lnTo>
                    <a:lnTo>
                      <a:pt x="232" y="932"/>
                    </a:lnTo>
                    <a:lnTo>
                      <a:pt x="240" y="962"/>
                    </a:lnTo>
                    <a:lnTo>
                      <a:pt x="246" y="974"/>
                    </a:lnTo>
                    <a:lnTo>
                      <a:pt x="254" y="988"/>
                    </a:lnTo>
                    <a:lnTo>
                      <a:pt x="254" y="988"/>
                    </a:lnTo>
                    <a:lnTo>
                      <a:pt x="272" y="1022"/>
                    </a:lnTo>
                    <a:lnTo>
                      <a:pt x="288" y="1052"/>
                    </a:lnTo>
                    <a:lnTo>
                      <a:pt x="288" y="1052"/>
                    </a:lnTo>
                    <a:lnTo>
                      <a:pt x="294" y="1066"/>
                    </a:lnTo>
                    <a:lnTo>
                      <a:pt x="302" y="1078"/>
                    </a:lnTo>
                    <a:lnTo>
                      <a:pt x="310" y="1090"/>
                    </a:lnTo>
                    <a:lnTo>
                      <a:pt x="310" y="1090"/>
                    </a:lnTo>
                    <a:lnTo>
                      <a:pt x="300" y="1092"/>
                    </a:lnTo>
                    <a:lnTo>
                      <a:pt x="290" y="1096"/>
                    </a:lnTo>
                    <a:lnTo>
                      <a:pt x="286" y="1100"/>
                    </a:lnTo>
                    <a:lnTo>
                      <a:pt x="284" y="1104"/>
                    </a:lnTo>
                    <a:lnTo>
                      <a:pt x="284" y="1104"/>
                    </a:lnTo>
                    <a:lnTo>
                      <a:pt x="280" y="1114"/>
                    </a:lnTo>
                    <a:lnTo>
                      <a:pt x="278" y="1122"/>
                    </a:lnTo>
                    <a:lnTo>
                      <a:pt x="276" y="1128"/>
                    </a:lnTo>
                    <a:lnTo>
                      <a:pt x="272" y="1132"/>
                    </a:lnTo>
                    <a:lnTo>
                      <a:pt x="272" y="1132"/>
                    </a:lnTo>
                    <a:lnTo>
                      <a:pt x="266" y="1136"/>
                    </a:lnTo>
                    <a:lnTo>
                      <a:pt x="260" y="1142"/>
                    </a:lnTo>
                    <a:lnTo>
                      <a:pt x="246" y="1158"/>
                    </a:lnTo>
                    <a:lnTo>
                      <a:pt x="246" y="1158"/>
                    </a:lnTo>
                    <a:lnTo>
                      <a:pt x="238" y="1166"/>
                    </a:lnTo>
                    <a:lnTo>
                      <a:pt x="230" y="1174"/>
                    </a:lnTo>
                    <a:lnTo>
                      <a:pt x="200" y="1192"/>
                    </a:lnTo>
                    <a:lnTo>
                      <a:pt x="200" y="1192"/>
                    </a:lnTo>
                    <a:lnTo>
                      <a:pt x="168" y="1210"/>
                    </a:lnTo>
                    <a:lnTo>
                      <a:pt x="158" y="1216"/>
                    </a:lnTo>
                    <a:lnTo>
                      <a:pt x="150" y="1226"/>
                    </a:lnTo>
                    <a:lnTo>
                      <a:pt x="150" y="1226"/>
                    </a:lnTo>
                    <a:lnTo>
                      <a:pt x="142" y="1238"/>
                    </a:lnTo>
                    <a:lnTo>
                      <a:pt x="136" y="1248"/>
                    </a:lnTo>
                    <a:lnTo>
                      <a:pt x="132" y="1256"/>
                    </a:lnTo>
                    <a:lnTo>
                      <a:pt x="128" y="1260"/>
                    </a:lnTo>
                    <a:lnTo>
                      <a:pt x="126" y="1262"/>
                    </a:lnTo>
                    <a:lnTo>
                      <a:pt x="126" y="1262"/>
                    </a:lnTo>
                    <a:lnTo>
                      <a:pt x="106" y="1266"/>
                    </a:lnTo>
                    <a:lnTo>
                      <a:pt x="84" y="1268"/>
                    </a:lnTo>
                    <a:lnTo>
                      <a:pt x="84" y="1268"/>
                    </a:lnTo>
                    <a:lnTo>
                      <a:pt x="74" y="1268"/>
                    </a:lnTo>
                    <a:lnTo>
                      <a:pt x="66" y="1270"/>
                    </a:lnTo>
                    <a:lnTo>
                      <a:pt x="60" y="1274"/>
                    </a:lnTo>
                    <a:lnTo>
                      <a:pt x="52" y="1278"/>
                    </a:lnTo>
                    <a:lnTo>
                      <a:pt x="52" y="1278"/>
                    </a:lnTo>
                    <a:lnTo>
                      <a:pt x="32" y="1294"/>
                    </a:lnTo>
                    <a:lnTo>
                      <a:pt x="32" y="1294"/>
                    </a:lnTo>
                    <a:lnTo>
                      <a:pt x="30" y="1296"/>
                    </a:lnTo>
                    <a:lnTo>
                      <a:pt x="18" y="1298"/>
                    </a:lnTo>
                    <a:lnTo>
                      <a:pt x="18" y="1298"/>
                    </a:lnTo>
                    <a:lnTo>
                      <a:pt x="10" y="1298"/>
                    </a:lnTo>
                    <a:lnTo>
                      <a:pt x="4" y="1302"/>
                    </a:lnTo>
                    <a:lnTo>
                      <a:pt x="2" y="1308"/>
                    </a:lnTo>
                    <a:lnTo>
                      <a:pt x="0" y="1316"/>
                    </a:lnTo>
                    <a:lnTo>
                      <a:pt x="0" y="1316"/>
                    </a:lnTo>
                    <a:lnTo>
                      <a:pt x="4" y="1332"/>
                    </a:lnTo>
                    <a:lnTo>
                      <a:pt x="12" y="1362"/>
                    </a:lnTo>
                    <a:lnTo>
                      <a:pt x="26" y="1422"/>
                    </a:lnTo>
                    <a:lnTo>
                      <a:pt x="26" y="1422"/>
                    </a:lnTo>
                    <a:lnTo>
                      <a:pt x="34" y="1446"/>
                    </a:lnTo>
                    <a:lnTo>
                      <a:pt x="44" y="1470"/>
                    </a:lnTo>
                    <a:lnTo>
                      <a:pt x="54" y="1490"/>
                    </a:lnTo>
                    <a:lnTo>
                      <a:pt x="66" y="1506"/>
                    </a:lnTo>
                    <a:lnTo>
                      <a:pt x="66" y="1506"/>
                    </a:lnTo>
                    <a:lnTo>
                      <a:pt x="80" y="1518"/>
                    </a:lnTo>
                    <a:lnTo>
                      <a:pt x="94" y="1528"/>
                    </a:lnTo>
                    <a:lnTo>
                      <a:pt x="110" y="1536"/>
                    </a:lnTo>
                    <a:lnTo>
                      <a:pt x="120" y="1540"/>
                    </a:lnTo>
                    <a:lnTo>
                      <a:pt x="120" y="1540"/>
                    </a:lnTo>
                    <a:lnTo>
                      <a:pt x="122" y="1540"/>
                    </a:lnTo>
                    <a:lnTo>
                      <a:pt x="126" y="1538"/>
                    </a:lnTo>
                    <a:lnTo>
                      <a:pt x="132" y="1534"/>
                    </a:lnTo>
                    <a:lnTo>
                      <a:pt x="138" y="1528"/>
                    </a:lnTo>
                    <a:lnTo>
                      <a:pt x="138" y="1528"/>
                    </a:lnTo>
                    <a:lnTo>
                      <a:pt x="140" y="1520"/>
                    </a:lnTo>
                    <a:lnTo>
                      <a:pt x="140" y="1510"/>
                    </a:lnTo>
                    <a:lnTo>
                      <a:pt x="138" y="1502"/>
                    </a:lnTo>
                    <a:lnTo>
                      <a:pt x="138" y="1502"/>
                    </a:lnTo>
                    <a:lnTo>
                      <a:pt x="134" y="1492"/>
                    </a:lnTo>
                    <a:lnTo>
                      <a:pt x="128" y="1484"/>
                    </a:lnTo>
                    <a:lnTo>
                      <a:pt x="122" y="1478"/>
                    </a:lnTo>
                    <a:lnTo>
                      <a:pt x="122" y="1478"/>
                    </a:lnTo>
                    <a:lnTo>
                      <a:pt x="124" y="1474"/>
                    </a:lnTo>
                    <a:lnTo>
                      <a:pt x="124" y="1466"/>
                    </a:lnTo>
                    <a:lnTo>
                      <a:pt x="124" y="1466"/>
                    </a:lnTo>
                    <a:lnTo>
                      <a:pt x="124" y="1450"/>
                    </a:lnTo>
                    <a:lnTo>
                      <a:pt x="126" y="1434"/>
                    </a:lnTo>
                    <a:lnTo>
                      <a:pt x="126" y="1434"/>
                    </a:lnTo>
                    <a:lnTo>
                      <a:pt x="128" y="1428"/>
                    </a:lnTo>
                    <a:lnTo>
                      <a:pt x="132" y="1424"/>
                    </a:lnTo>
                    <a:lnTo>
                      <a:pt x="136" y="1418"/>
                    </a:lnTo>
                    <a:lnTo>
                      <a:pt x="136" y="1412"/>
                    </a:lnTo>
                    <a:lnTo>
                      <a:pt x="136" y="1412"/>
                    </a:lnTo>
                    <a:lnTo>
                      <a:pt x="136" y="1408"/>
                    </a:lnTo>
                    <a:lnTo>
                      <a:pt x="136" y="1404"/>
                    </a:lnTo>
                    <a:lnTo>
                      <a:pt x="138" y="1400"/>
                    </a:lnTo>
                    <a:lnTo>
                      <a:pt x="138" y="1400"/>
                    </a:lnTo>
                    <a:lnTo>
                      <a:pt x="142" y="1398"/>
                    </a:lnTo>
                    <a:lnTo>
                      <a:pt x="148" y="1396"/>
                    </a:lnTo>
                    <a:lnTo>
                      <a:pt x="152" y="1394"/>
                    </a:lnTo>
                    <a:lnTo>
                      <a:pt x="152" y="1394"/>
                    </a:lnTo>
                    <a:lnTo>
                      <a:pt x="154" y="1390"/>
                    </a:lnTo>
                    <a:lnTo>
                      <a:pt x="154" y="1386"/>
                    </a:lnTo>
                    <a:lnTo>
                      <a:pt x="150" y="1376"/>
                    </a:lnTo>
                    <a:lnTo>
                      <a:pt x="150" y="1376"/>
                    </a:lnTo>
                    <a:lnTo>
                      <a:pt x="150" y="1370"/>
                    </a:lnTo>
                    <a:lnTo>
                      <a:pt x="152" y="1370"/>
                    </a:lnTo>
                    <a:lnTo>
                      <a:pt x="160" y="1372"/>
                    </a:lnTo>
                    <a:lnTo>
                      <a:pt x="160" y="1372"/>
                    </a:lnTo>
                    <a:lnTo>
                      <a:pt x="166" y="1374"/>
                    </a:lnTo>
                    <a:lnTo>
                      <a:pt x="174" y="1376"/>
                    </a:lnTo>
                    <a:lnTo>
                      <a:pt x="178" y="1376"/>
                    </a:lnTo>
                    <a:lnTo>
                      <a:pt x="182" y="1374"/>
                    </a:lnTo>
                    <a:lnTo>
                      <a:pt x="184" y="1372"/>
                    </a:lnTo>
                    <a:lnTo>
                      <a:pt x="184" y="1368"/>
                    </a:lnTo>
                    <a:lnTo>
                      <a:pt x="184" y="1368"/>
                    </a:lnTo>
                    <a:lnTo>
                      <a:pt x="186" y="1362"/>
                    </a:lnTo>
                    <a:lnTo>
                      <a:pt x="188" y="1358"/>
                    </a:lnTo>
                    <a:lnTo>
                      <a:pt x="196" y="1350"/>
                    </a:lnTo>
                    <a:lnTo>
                      <a:pt x="208" y="1342"/>
                    </a:lnTo>
                    <a:lnTo>
                      <a:pt x="220" y="1338"/>
                    </a:lnTo>
                    <a:lnTo>
                      <a:pt x="220" y="1338"/>
                    </a:lnTo>
                    <a:lnTo>
                      <a:pt x="260" y="1324"/>
                    </a:lnTo>
                    <a:lnTo>
                      <a:pt x="282" y="1312"/>
                    </a:lnTo>
                    <a:lnTo>
                      <a:pt x="302" y="1302"/>
                    </a:lnTo>
                    <a:lnTo>
                      <a:pt x="302" y="1302"/>
                    </a:lnTo>
                    <a:lnTo>
                      <a:pt x="316" y="1286"/>
                    </a:lnTo>
                    <a:lnTo>
                      <a:pt x="334" y="1268"/>
                    </a:lnTo>
                    <a:lnTo>
                      <a:pt x="350" y="1248"/>
                    </a:lnTo>
                    <a:lnTo>
                      <a:pt x="350" y="1248"/>
                    </a:lnTo>
                    <a:lnTo>
                      <a:pt x="354" y="1262"/>
                    </a:lnTo>
                    <a:lnTo>
                      <a:pt x="356" y="1292"/>
                    </a:lnTo>
                    <a:lnTo>
                      <a:pt x="356" y="1292"/>
                    </a:lnTo>
                    <a:lnTo>
                      <a:pt x="354" y="1322"/>
                    </a:lnTo>
                    <a:lnTo>
                      <a:pt x="354" y="1334"/>
                    </a:lnTo>
                    <a:lnTo>
                      <a:pt x="350" y="1342"/>
                    </a:lnTo>
                    <a:lnTo>
                      <a:pt x="350" y="1342"/>
                    </a:lnTo>
                    <a:lnTo>
                      <a:pt x="340" y="1358"/>
                    </a:lnTo>
                    <a:lnTo>
                      <a:pt x="338" y="1364"/>
                    </a:lnTo>
                    <a:lnTo>
                      <a:pt x="338" y="1368"/>
                    </a:lnTo>
                    <a:lnTo>
                      <a:pt x="338" y="1372"/>
                    </a:lnTo>
                    <a:lnTo>
                      <a:pt x="338" y="1372"/>
                    </a:lnTo>
                    <a:lnTo>
                      <a:pt x="342" y="1378"/>
                    </a:lnTo>
                    <a:lnTo>
                      <a:pt x="342" y="1384"/>
                    </a:lnTo>
                    <a:lnTo>
                      <a:pt x="340" y="1388"/>
                    </a:lnTo>
                    <a:lnTo>
                      <a:pt x="338" y="1394"/>
                    </a:lnTo>
                    <a:lnTo>
                      <a:pt x="338" y="1394"/>
                    </a:lnTo>
                    <a:lnTo>
                      <a:pt x="334" y="1400"/>
                    </a:lnTo>
                    <a:lnTo>
                      <a:pt x="334" y="1404"/>
                    </a:lnTo>
                    <a:lnTo>
                      <a:pt x="336" y="1418"/>
                    </a:lnTo>
                    <a:lnTo>
                      <a:pt x="336" y="1418"/>
                    </a:lnTo>
                    <a:lnTo>
                      <a:pt x="338" y="1424"/>
                    </a:lnTo>
                    <a:lnTo>
                      <a:pt x="338" y="1430"/>
                    </a:lnTo>
                    <a:lnTo>
                      <a:pt x="336" y="1436"/>
                    </a:lnTo>
                    <a:lnTo>
                      <a:pt x="332" y="1444"/>
                    </a:lnTo>
                    <a:lnTo>
                      <a:pt x="332" y="1444"/>
                    </a:lnTo>
                    <a:lnTo>
                      <a:pt x="326" y="1454"/>
                    </a:lnTo>
                    <a:lnTo>
                      <a:pt x="322" y="1464"/>
                    </a:lnTo>
                    <a:lnTo>
                      <a:pt x="322" y="1472"/>
                    </a:lnTo>
                    <a:lnTo>
                      <a:pt x="324" y="1480"/>
                    </a:lnTo>
                    <a:lnTo>
                      <a:pt x="324" y="1480"/>
                    </a:lnTo>
                    <a:lnTo>
                      <a:pt x="332" y="1490"/>
                    </a:lnTo>
                    <a:lnTo>
                      <a:pt x="334" y="1496"/>
                    </a:lnTo>
                    <a:lnTo>
                      <a:pt x="334" y="1502"/>
                    </a:lnTo>
                    <a:lnTo>
                      <a:pt x="334" y="1502"/>
                    </a:lnTo>
                    <a:lnTo>
                      <a:pt x="332" y="1510"/>
                    </a:lnTo>
                    <a:lnTo>
                      <a:pt x="330" y="1520"/>
                    </a:lnTo>
                    <a:lnTo>
                      <a:pt x="330" y="1532"/>
                    </a:lnTo>
                    <a:lnTo>
                      <a:pt x="332" y="1536"/>
                    </a:lnTo>
                    <a:lnTo>
                      <a:pt x="334" y="1540"/>
                    </a:lnTo>
                    <a:lnTo>
                      <a:pt x="334" y="1540"/>
                    </a:lnTo>
                    <a:lnTo>
                      <a:pt x="340" y="1542"/>
                    </a:lnTo>
                    <a:lnTo>
                      <a:pt x="350" y="1546"/>
                    </a:lnTo>
                    <a:lnTo>
                      <a:pt x="382" y="1554"/>
                    </a:lnTo>
                    <a:lnTo>
                      <a:pt x="418" y="1562"/>
                    </a:lnTo>
                    <a:lnTo>
                      <a:pt x="452" y="1564"/>
                    </a:lnTo>
                    <a:lnTo>
                      <a:pt x="452" y="1564"/>
                    </a:lnTo>
                    <a:lnTo>
                      <a:pt x="510" y="1564"/>
                    </a:lnTo>
                    <a:lnTo>
                      <a:pt x="534" y="1564"/>
                    </a:lnTo>
                    <a:lnTo>
                      <a:pt x="544" y="1562"/>
                    </a:lnTo>
                    <a:lnTo>
                      <a:pt x="552" y="1560"/>
                    </a:lnTo>
                    <a:lnTo>
                      <a:pt x="552" y="1560"/>
                    </a:lnTo>
                    <a:lnTo>
                      <a:pt x="562" y="1556"/>
                    </a:lnTo>
                    <a:lnTo>
                      <a:pt x="570" y="1552"/>
                    </a:lnTo>
                    <a:lnTo>
                      <a:pt x="576" y="1546"/>
                    </a:lnTo>
                    <a:lnTo>
                      <a:pt x="578" y="1542"/>
                    </a:lnTo>
                    <a:lnTo>
                      <a:pt x="578" y="1542"/>
                    </a:lnTo>
                    <a:lnTo>
                      <a:pt x="576" y="1536"/>
                    </a:lnTo>
                    <a:lnTo>
                      <a:pt x="576" y="1532"/>
                    </a:lnTo>
                    <a:lnTo>
                      <a:pt x="572" y="1528"/>
                    </a:lnTo>
                    <a:lnTo>
                      <a:pt x="572" y="1528"/>
                    </a:lnTo>
                    <a:lnTo>
                      <a:pt x="568" y="1524"/>
                    </a:lnTo>
                    <a:lnTo>
                      <a:pt x="562" y="1518"/>
                    </a:lnTo>
                    <a:lnTo>
                      <a:pt x="554" y="1512"/>
                    </a:lnTo>
                    <a:lnTo>
                      <a:pt x="554" y="1512"/>
                    </a:lnTo>
                    <a:lnTo>
                      <a:pt x="534" y="1502"/>
                    </a:lnTo>
                    <a:lnTo>
                      <a:pt x="520" y="1496"/>
                    </a:lnTo>
                    <a:lnTo>
                      <a:pt x="520" y="1496"/>
                    </a:lnTo>
                    <a:lnTo>
                      <a:pt x="506" y="1484"/>
                    </a:lnTo>
                    <a:lnTo>
                      <a:pt x="498" y="1476"/>
                    </a:lnTo>
                    <a:lnTo>
                      <a:pt x="490" y="1472"/>
                    </a:lnTo>
                    <a:lnTo>
                      <a:pt x="490" y="1472"/>
                    </a:lnTo>
                    <a:lnTo>
                      <a:pt x="490" y="1470"/>
                    </a:lnTo>
                    <a:lnTo>
                      <a:pt x="488" y="1466"/>
                    </a:lnTo>
                    <a:lnTo>
                      <a:pt x="484" y="1460"/>
                    </a:lnTo>
                    <a:lnTo>
                      <a:pt x="484" y="1460"/>
                    </a:lnTo>
                    <a:lnTo>
                      <a:pt x="472" y="1446"/>
                    </a:lnTo>
                    <a:lnTo>
                      <a:pt x="472" y="1446"/>
                    </a:lnTo>
                    <a:lnTo>
                      <a:pt x="472" y="1442"/>
                    </a:lnTo>
                    <a:lnTo>
                      <a:pt x="474" y="1438"/>
                    </a:lnTo>
                    <a:lnTo>
                      <a:pt x="472" y="1432"/>
                    </a:lnTo>
                    <a:lnTo>
                      <a:pt x="472" y="1432"/>
                    </a:lnTo>
                    <a:lnTo>
                      <a:pt x="470" y="1428"/>
                    </a:lnTo>
                    <a:lnTo>
                      <a:pt x="468" y="1424"/>
                    </a:lnTo>
                    <a:lnTo>
                      <a:pt x="464" y="1422"/>
                    </a:lnTo>
                    <a:lnTo>
                      <a:pt x="464" y="1422"/>
                    </a:lnTo>
                    <a:lnTo>
                      <a:pt x="466" y="1424"/>
                    </a:lnTo>
                    <a:lnTo>
                      <a:pt x="472" y="1424"/>
                    </a:lnTo>
                    <a:lnTo>
                      <a:pt x="474" y="1424"/>
                    </a:lnTo>
                    <a:lnTo>
                      <a:pt x="476" y="1422"/>
                    </a:lnTo>
                    <a:lnTo>
                      <a:pt x="476" y="1418"/>
                    </a:lnTo>
                    <a:lnTo>
                      <a:pt x="476" y="1412"/>
                    </a:lnTo>
                    <a:lnTo>
                      <a:pt x="476" y="1412"/>
                    </a:lnTo>
                    <a:lnTo>
                      <a:pt x="474" y="1402"/>
                    </a:lnTo>
                    <a:lnTo>
                      <a:pt x="470" y="1394"/>
                    </a:lnTo>
                    <a:lnTo>
                      <a:pt x="464" y="1390"/>
                    </a:lnTo>
                    <a:lnTo>
                      <a:pt x="458" y="1386"/>
                    </a:lnTo>
                    <a:lnTo>
                      <a:pt x="458" y="1386"/>
                    </a:lnTo>
                    <a:lnTo>
                      <a:pt x="454" y="1382"/>
                    </a:lnTo>
                    <a:lnTo>
                      <a:pt x="452" y="1376"/>
                    </a:lnTo>
                    <a:lnTo>
                      <a:pt x="456" y="1370"/>
                    </a:lnTo>
                    <a:lnTo>
                      <a:pt x="464" y="1362"/>
                    </a:lnTo>
                    <a:lnTo>
                      <a:pt x="464" y="1362"/>
                    </a:lnTo>
                    <a:lnTo>
                      <a:pt x="476" y="1356"/>
                    </a:lnTo>
                    <a:lnTo>
                      <a:pt x="486" y="1350"/>
                    </a:lnTo>
                    <a:lnTo>
                      <a:pt x="490" y="1344"/>
                    </a:lnTo>
                    <a:lnTo>
                      <a:pt x="496" y="1338"/>
                    </a:lnTo>
                    <a:lnTo>
                      <a:pt x="500" y="1328"/>
                    </a:lnTo>
                    <a:lnTo>
                      <a:pt x="504" y="1314"/>
                    </a:lnTo>
                    <a:lnTo>
                      <a:pt x="504" y="1314"/>
                    </a:lnTo>
                    <a:lnTo>
                      <a:pt x="508" y="1290"/>
                    </a:lnTo>
                    <a:lnTo>
                      <a:pt x="510" y="1276"/>
                    </a:lnTo>
                    <a:lnTo>
                      <a:pt x="510" y="1264"/>
                    </a:lnTo>
                    <a:lnTo>
                      <a:pt x="508" y="1250"/>
                    </a:lnTo>
                    <a:lnTo>
                      <a:pt x="508" y="1250"/>
                    </a:lnTo>
                    <a:lnTo>
                      <a:pt x="500" y="1222"/>
                    </a:lnTo>
                    <a:lnTo>
                      <a:pt x="498" y="1210"/>
                    </a:lnTo>
                    <a:lnTo>
                      <a:pt x="498" y="1198"/>
                    </a:lnTo>
                    <a:lnTo>
                      <a:pt x="498" y="1198"/>
                    </a:lnTo>
                    <a:lnTo>
                      <a:pt x="506" y="1154"/>
                    </a:lnTo>
                    <a:lnTo>
                      <a:pt x="512" y="1100"/>
                    </a:lnTo>
                    <a:lnTo>
                      <a:pt x="512" y="1100"/>
                    </a:lnTo>
                    <a:lnTo>
                      <a:pt x="512" y="1080"/>
                    </a:lnTo>
                    <a:lnTo>
                      <a:pt x="510" y="1064"/>
                    </a:lnTo>
                    <a:lnTo>
                      <a:pt x="506" y="1048"/>
                    </a:lnTo>
                    <a:lnTo>
                      <a:pt x="504" y="1028"/>
                    </a:lnTo>
                    <a:lnTo>
                      <a:pt x="504" y="1028"/>
                    </a:lnTo>
                    <a:lnTo>
                      <a:pt x="506" y="1008"/>
                    </a:lnTo>
                    <a:lnTo>
                      <a:pt x="504" y="994"/>
                    </a:lnTo>
                    <a:lnTo>
                      <a:pt x="502" y="982"/>
                    </a:lnTo>
                    <a:lnTo>
                      <a:pt x="498" y="974"/>
                    </a:lnTo>
                    <a:lnTo>
                      <a:pt x="498" y="974"/>
                    </a:lnTo>
                    <a:lnTo>
                      <a:pt x="482" y="956"/>
                    </a:lnTo>
                    <a:lnTo>
                      <a:pt x="482" y="956"/>
                    </a:lnTo>
                    <a:lnTo>
                      <a:pt x="484" y="958"/>
                    </a:lnTo>
                    <a:lnTo>
                      <a:pt x="486" y="958"/>
                    </a:lnTo>
                    <a:lnTo>
                      <a:pt x="490" y="952"/>
                    </a:lnTo>
                    <a:lnTo>
                      <a:pt x="494" y="942"/>
                    </a:lnTo>
                    <a:lnTo>
                      <a:pt x="494" y="942"/>
                    </a:lnTo>
                    <a:lnTo>
                      <a:pt x="496" y="922"/>
                    </a:lnTo>
                    <a:lnTo>
                      <a:pt x="496" y="900"/>
                    </a:lnTo>
                    <a:lnTo>
                      <a:pt x="494" y="878"/>
                    </a:lnTo>
                    <a:lnTo>
                      <a:pt x="494" y="878"/>
                    </a:lnTo>
                    <a:lnTo>
                      <a:pt x="500" y="886"/>
                    </a:lnTo>
                    <a:lnTo>
                      <a:pt x="504" y="890"/>
                    </a:lnTo>
                    <a:lnTo>
                      <a:pt x="506" y="890"/>
                    </a:lnTo>
                    <a:lnTo>
                      <a:pt x="510" y="890"/>
                    </a:lnTo>
                    <a:lnTo>
                      <a:pt x="510" y="890"/>
                    </a:lnTo>
                    <a:lnTo>
                      <a:pt x="514" y="884"/>
                    </a:lnTo>
                    <a:lnTo>
                      <a:pt x="514" y="876"/>
                    </a:lnTo>
                    <a:lnTo>
                      <a:pt x="518" y="844"/>
                    </a:lnTo>
                    <a:lnTo>
                      <a:pt x="518" y="844"/>
                    </a:lnTo>
                    <a:lnTo>
                      <a:pt x="520" y="806"/>
                    </a:lnTo>
                    <a:lnTo>
                      <a:pt x="522" y="784"/>
                    </a:lnTo>
                    <a:lnTo>
                      <a:pt x="526" y="754"/>
                    </a:lnTo>
                    <a:lnTo>
                      <a:pt x="526" y="754"/>
                    </a:lnTo>
                    <a:lnTo>
                      <a:pt x="532" y="726"/>
                    </a:lnTo>
                    <a:lnTo>
                      <a:pt x="538" y="702"/>
                    </a:lnTo>
                    <a:lnTo>
                      <a:pt x="544" y="684"/>
                    </a:lnTo>
                    <a:lnTo>
                      <a:pt x="546" y="668"/>
                    </a:lnTo>
                    <a:lnTo>
                      <a:pt x="546" y="668"/>
                    </a:lnTo>
                    <a:lnTo>
                      <a:pt x="550" y="640"/>
                    </a:lnTo>
                    <a:lnTo>
                      <a:pt x="554" y="610"/>
                    </a:lnTo>
                    <a:lnTo>
                      <a:pt x="554" y="610"/>
                    </a:lnTo>
                    <a:lnTo>
                      <a:pt x="564" y="562"/>
                    </a:lnTo>
                    <a:lnTo>
                      <a:pt x="564" y="562"/>
                    </a:lnTo>
                    <a:lnTo>
                      <a:pt x="564" y="566"/>
                    </a:lnTo>
                    <a:lnTo>
                      <a:pt x="566" y="572"/>
                    </a:lnTo>
                    <a:lnTo>
                      <a:pt x="570" y="582"/>
                    </a:lnTo>
                    <a:lnTo>
                      <a:pt x="578" y="592"/>
                    </a:lnTo>
                    <a:lnTo>
                      <a:pt x="578" y="592"/>
                    </a:lnTo>
                    <a:lnTo>
                      <a:pt x="596" y="612"/>
                    </a:lnTo>
                    <a:lnTo>
                      <a:pt x="604" y="618"/>
                    </a:lnTo>
                    <a:lnTo>
                      <a:pt x="612" y="622"/>
                    </a:lnTo>
                    <a:lnTo>
                      <a:pt x="612" y="622"/>
                    </a:lnTo>
                    <a:lnTo>
                      <a:pt x="626" y="630"/>
                    </a:lnTo>
                    <a:lnTo>
                      <a:pt x="630" y="634"/>
                    </a:lnTo>
                    <a:lnTo>
                      <a:pt x="636" y="636"/>
                    </a:lnTo>
                    <a:lnTo>
                      <a:pt x="636" y="636"/>
                    </a:lnTo>
                    <a:lnTo>
                      <a:pt x="642" y="634"/>
                    </a:lnTo>
                    <a:lnTo>
                      <a:pt x="650" y="630"/>
                    </a:lnTo>
                    <a:lnTo>
                      <a:pt x="656" y="622"/>
                    </a:lnTo>
                    <a:lnTo>
                      <a:pt x="656" y="622"/>
                    </a:lnTo>
                    <a:lnTo>
                      <a:pt x="670" y="632"/>
                    </a:lnTo>
                    <a:lnTo>
                      <a:pt x="686" y="642"/>
                    </a:lnTo>
                    <a:lnTo>
                      <a:pt x="706" y="652"/>
                    </a:lnTo>
                    <a:lnTo>
                      <a:pt x="706" y="652"/>
                    </a:lnTo>
                    <a:lnTo>
                      <a:pt x="726" y="662"/>
                    </a:lnTo>
                    <a:lnTo>
                      <a:pt x="740" y="670"/>
                    </a:lnTo>
                    <a:lnTo>
                      <a:pt x="754" y="680"/>
                    </a:lnTo>
                    <a:lnTo>
                      <a:pt x="754" y="680"/>
                    </a:lnTo>
                    <a:lnTo>
                      <a:pt x="754" y="686"/>
                    </a:lnTo>
                    <a:lnTo>
                      <a:pt x="758" y="692"/>
                    </a:lnTo>
                    <a:lnTo>
                      <a:pt x="762" y="700"/>
                    </a:lnTo>
                    <a:lnTo>
                      <a:pt x="762" y="700"/>
                    </a:lnTo>
                    <a:lnTo>
                      <a:pt x="774" y="712"/>
                    </a:lnTo>
                    <a:lnTo>
                      <a:pt x="780" y="722"/>
                    </a:lnTo>
                    <a:lnTo>
                      <a:pt x="780" y="722"/>
                    </a:lnTo>
                    <a:lnTo>
                      <a:pt x="782" y="726"/>
                    </a:lnTo>
                    <a:lnTo>
                      <a:pt x="786" y="728"/>
                    </a:lnTo>
                    <a:lnTo>
                      <a:pt x="790" y="730"/>
                    </a:lnTo>
                    <a:lnTo>
                      <a:pt x="790" y="730"/>
                    </a:lnTo>
                    <a:lnTo>
                      <a:pt x="796" y="728"/>
                    </a:lnTo>
                    <a:lnTo>
                      <a:pt x="796" y="728"/>
                    </a:lnTo>
                    <a:lnTo>
                      <a:pt x="794" y="732"/>
                    </a:lnTo>
                    <a:lnTo>
                      <a:pt x="794" y="736"/>
                    </a:lnTo>
                    <a:lnTo>
                      <a:pt x="794" y="740"/>
                    </a:lnTo>
                    <a:lnTo>
                      <a:pt x="794" y="740"/>
                    </a:lnTo>
                    <a:lnTo>
                      <a:pt x="796" y="746"/>
                    </a:lnTo>
                    <a:lnTo>
                      <a:pt x="800" y="748"/>
                    </a:lnTo>
                    <a:lnTo>
                      <a:pt x="800" y="748"/>
                    </a:lnTo>
                    <a:lnTo>
                      <a:pt x="796" y="750"/>
                    </a:lnTo>
                    <a:lnTo>
                      <a:pt x="792" y="758"/>
                    </a:lnTo>
                    <a:lnTo>
                      <a:pt x="792" y="758"/>
                    </a:lnTo>
                    <a:lnTo>
                      <a:pt x="792" y="764"/>
                    </a:lnTo>
                    <a:lnTo>
                      <a:pt x="794" y="768"/>
                    </a:lnTo>
                    <a:lnTo>
                      <a:pt x="794" y="768"/>
                    </a:lnTo>
                    <a:lnTo>
                      <a:pt x="796" y="770"/>
                    </a:lnTo>
                    <a:lnTo>
                      <a:pt x="796" y="774"/>
                    </a:lnTo>
                    <a:lnTo>
                      <a:pt x="796" y="776"/>
                    </a:lnTo>
                    <a:lnTo>
                      <a:pt x="798" y="778"/>
                    </a:lnTo>
                    <a:lnTo>
                      <a:pt x="798" y="778"/>
                    </a:lnTo>
                    <a:lnTo>
                      <a:pt x="802" y="780"/>
                    </a:lnTo>
                    <a:lnTo>
                      <a:pt x="806" y="778"/>
                    </a:lnTo>
                    <a:lnTo>
                      <a:pt x="814" y="776"/>
                    </a:lnTo>
                    <a:lnTo>
                      <a:pt x="814" y="776"/>
                    </a:lnTo>
                    <a:lnTo>
                      <a:pt x="820" y="772"/>
                    </a:lnTo>
                    <a:lnTo>
                      <a:pt x="826" y="768"/>
                    </a:lnTo>
                    <a:lnTo>
                      <a:pt x="826" y="768"/>
                    </a:lnTo>
                    <a:lnTo>
                      <a:pt x="840" y="754"/>
                    </a:lnTo>
                    <a:lnTo>
                      <a:pt x="840" y="754"/>
                    </a:lnTo>
                    <a:lnTo>
                      <a:pt x="840" y="746"/>
                    </a:lnTo>
                    <a:lnTo>
                      <a:pt x="840" y="736"/>
                    </a:lnTo>
                    <a:lnTo>
                      <a:pt x="840" y="736"/>
                    </a:lnTo>
                    <a:close/>
                    <a:moveTo>
                      <a:pt x="370" y="316"/>
                    </a:moveTo>
                    <a:lnTo>
                      <a:pt x="370" y="316"/>
                    </a:lnTo>
                    <a:lnTo>
                      <a:pt x="364" y="320"/>
                    </a:lnTo>
                    <a:lnTo>
                      <a:pt x="356" y="318"/>
                    </a:lnTo>
                    <a:lnTo>
                      <a:pt x="356" y="318"/>
                    </a:lnTo>
                    <a:lnTo>
                      <a:pt x="354" y="316"/>
                    </a:lnTo>
                    <a:lnTo>
                      <a:pt x="352" y="318"/>
                    </a:lnTo>
                    <a:lnTo>
                      <a:pt x="352" y="318"/>
                    </a:lnTo>
                    <a:lnTo>
                      <a:pt x="346" y="322"/>
                    </a:lnTo>
                    <a:lnTo>
                      <a:pt x="346" y="322"/>
                    </a:lnTo>
                    <a:lnTo>
                      <a:pt x="348" y="320"/>
                    </a:lnTo>
                    <a:lnTo>
                      <a:pt x="352" y="318"/>
                    </a:lnTo>
                    <a:lnTo>
                      <a:pt x="352" y="318"/>
                    </a:lnTo>
                    <a:lnTo>
                      <a:pt x="362" y="310"/>
                    </a:lnTo>
                    <a:lnTo>
                      <a:pt x="372" y="304"/>
                    </a:lnTo>
                    <a:lnTo>
                      <a:pt x="372" y="304"/>
                    </a:lnTo>
                    <a:lnTo>
                      <a:pt x="376" y="302"/>
                    </a:lnTo>
                    <a:lnTo>
                      <a:pt x="378" y="304"/>
                    </a:lnTo>
                    <a:lnTo>
                      <a:pt x="380" y="306"/>
                    </a:lnTo>
                    <a:lnTo>
                      <a:pt x="380" y="306"/>
                    </a:lnTo>
                    <a:lnTo>
                      <a:pt x="370" y="316"/>
                    </a:lnTo>
                    <a:lnTo>
                      <a:pt x="370" y="31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12542" tIns="56271" rIns="112542" bIns="56271" numCol="1" anchor="t" anchorCtr="0" compatLnSpc="1">
                <a:prstTxWarp prst="textNoShape">
                  <a:avLst/>
                </a:prstTxWarp>
                <a:scene3d>
                  <a:camera prst="orthographicFront"/>
                  <a:lightRig rig="threePt" dir="t"/>
                </a:scene3d>
                <a:sp3d>
                  <a:bevelT w="1270" h="1270"/>
                </a:sp3d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21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</p:grpSp>
      <p:cxnSp>
        <p:nvCxnSpPr>
          <p:cNvPr id="14" name="직선 연결선 13"/>
          <p:cNvCxnSpPr/>
          <p:nvPr/>
        </p:nvCxnSpPr>
        <p:spPr>
          <a:xfrm flipV="1">
            <a:off x="960664" y="2454123"/>
            <a:ext cx="10807351" cy="23371"/>
          </a:xfrm>
          <a:prstGeom prst="line">
            <a:avLst/>
          </a:prstGeom>
          <a:ln w="38100" cap="sq">
            <a:gradFill flip="none" rotWithShape="1">
              <a:gsLst>
                <a:gs pos="58000">
                  <a:srgbClr val="EC9609"/>
                </a:gs>
                <a:gs pos="21000">
                  <a:schemeClr val="accent1">
                    <a:lumMod val="5000"/>
                    <a:lumOff val="95000"/>
                    <a:alpha val="80000"/>
                  </a:schemeClr>
                </a:gs>
                <a:gs pos="82000">
                  <a:srgbClr val="C60023"/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DAE2E5B-0023-47AC-A4FA-CB2F9AE87A58}"/>
              </a:ext>
            </a:extLst>
          </p:cNvPr>
          <p:cNvSpPr/>
          <p:nvPr/>
        </p:nvSpPr>
        <p:spPr>
          <a:xfrm>
            <a:off x="68536" y="65832"/>
            <a:ext cx="12072664" cy="6741368"/>
          </a:xfrm>
          <a:prstGeom prst="rect">
            <a:avLst/>
          </a:prstGeom>
          <a:noFill/>
          <a:ln w="38100">
            <a:solidFill>
              <a:srgbClr val="93CD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21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03912" y="2719999"/>
            <a:ext cx="6153983" cy="852260"/>
          </a:xfrm>
          <a:prstGeom prst="rect">
            <a:avLst/>
          </a:prstGeom>
          <a:noFill/>
        </p:spPr>
        <p:txBody>
          <a:bodyPr wrap="square" lIns="112498" tIns="56249" rIns="112498" bIns="56249" rtlCol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defRPr sz="4000" spc="-148">
                <a:solidFill>
                  <a:srgbClr val="064B8A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1200" cap="none" spc="-148" normalizeH="0" baseline="0" noProof="0" dirty="0" smtClean="0">
                <a:ln>
                  <a:noFill/>
                </a:ln>
                <a:solidFill>
                  <a:srgbClr val="064B8A"/>
                </a:solidFill>
                <a:effectLst/>
                <a:uLnTx/>
                <a:uFillTx/>
                <a:latin typeface="경기천년제목"/>
                <a:ea typeface="경기천년제목 Medium" panose="02020603020101020101" pitchFamily="18" charset="-127"/>
                <a:cs typeface="+mn-cs"/>
              </a:rPr>
              <a:t>4. </a:t>
            </a:r>
            <a:r>
              <a:rPr kumimoji="0" lang="ko-KR" altLang="en-US" sz="4000" b="0" i="0" u="none" strike="noStrike" kern="1200" cap="none" spc="-148" normalizeH="0" baseline="0" noProof="0" dirty="0">
                <a:ln>
                  <a:noFill/>
                </a:ln>
                <a:solidFill>
                  <a:srgbClr val="064B8A"/>
                </a:solidFill>
                <a:effectLst/>
                <a:uLnTx/>
                <a:uFillTx/>
                <a:latin typeface="경기천년제목"/>
                <a:ea typeface="경기천년제목 Medium" panose="02020603020101020101" pitchFamily="18" charset="-127"/>
                <a:cs typeface="+mn-cs"/>
              </a:rPr>
              <a:t>스포츠 속 </a:t>
            </a:r>
            <a:r>
              <a:rPr kumimoji="0" lang="en-US" altLang="ko-KR" sz="4000" b="0" i="0" u="none" strike="noStrike" kern="1200" cap="none" spc="-148" normalizeH="0" baseline="0" noProof="0" dirty="0">
                <a:ln>
                  <a:noFill/>
                </a:ln>
                <a:solidFill>
                  <a:srgbClr val="064B8A"/>
                </a:solidFill>
                <a:effectLst/>
                <a:uLnTx/>
                <a:uFillTx/>
                <a:latin typeface="경기천년제목"/>
                <a:ea typeface="경기천년제목 Medium" panose="02020603020101020101" pitchFamily="18" charset="-127"/>
                <a:cs typeface="+mn-cs"/>
              </a:rPr>
              <a:t>ESG </a:t>
            </a:r>
            <a:r>
              <a:rPr kumimoji="0" lang="ko-KR" altLang="en-US" sz="4000" b="0" i="0" u="none" strike="noStrike" kern="1200" cap="none" spc="-148" normalizeH="0" baseline="0" noProof="0" dirty="0">
                <a:ln>
                  <a:noFill/>
                </a:ln>
                <a:solidFill>
                  <a:srgbClr val="064B8A"/>
                </a:solidFill>
                <a:effectLst/>
                <a:uLnTx/>
                <a:uFillTx/>
                <a:latin typeface="경기천년제목"/>
                <a:ea typeface="경기천년제목 Medium" panose="02020603020101020101" pitchFamily="18" charset="-127"/>
                <a:cs typeface="+mn-cs"/>
              </a:rPr>
              <a:t>사례</a:t>
            </a:r>
          </a:p>
        </p:txBody>
      </p:sp>
    </p:spTree>
    <p:extLst>
      <p:ext uri="{BB962C8B-B14F-4D97-AF65-F5344CB8AC3E}">
        <p14:creationId xmlns:p14="http://schemas.microsoft.com/office/powerpoint/2010/main" val="245283177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251789D0-91CF-42CC-9905-55DE7D0EBAE7}"/>
              </a:ext>
            </a:extLst>
          </p:cNvPr>
          <p:cNvSpPr txBox="1"/>
          <p:nvPr/>
        </p:nvSpPr>
        <p:spPr>
          <a:xfrm>
            <a:off x="479376" y="294096"/>
            <a:ext cx="9217024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>
              <a:defRPr sz="2800" b="1" spc="-185">
                <a:solidFill>
                  <a:srgbClr val="0033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-185" normalizeH="0" baseline="0" noProof="0" dirty="0" smtClean="0">
                <a:ln>
                  <a:noFill/>
                </a:ln>
                <a:solidFill>
                  <a:srgbClr val="003300"/>
                </a:solidFill>
                <a:effectLst/>
                <a:uLnTx/>
                <a:uFillTx/>
                <a:ea typeface="경기천년제목 Medium" panose="02020603020101020101" pitchFamily="18" charset="-127"/>
                <a:cs typeface="+mn-cs"/>
              </a:rPr>
              <a:t>1. </a:t>
            </a:r>
            <a:r>
              <a:rPr kumimoji="0" lang="ko-KR" altLang="en-US" sz="3200" b="1" i="0" u="none" strike="noStrike" kern="1200" cap="none" spc="-185" normalizeH="0" baseline="0" noProof="0" dirty="0" smtClean="0">
                <a:ln>
                  <a:noFill/>
                </a:ln>
                <a:solidFill>
                  <a:srgbClr val="003300"/>
                </a:solidFill>
                <a:effectLst/>
                <a:uLnTx/>
                <a:uFillTx/>
                <a:ea typeface="경기천년제목 Medium" panose="02020603020101020101" pitchFamily="18" charset="-127"/>
                <a:cs typeface="+mn-cs"/>
              </a:rPr>
              <a:t> </a:t>
            </a:r>
            <a:r>
              <a:rPr kumimoji="0" lang="en-US" altLang="ko-KR" sz="3200" b="1" i="0" u="none" strike="noStrike" kern="1200" cap="none" spc="-185" normalizeH="0" baseline="0" noProof="0" dirty="0" smtClean="0">
                <a:ln>
                  <a:noFill/>
                </a:ln>
                <a:solidFill>
                  <a:srgbClr val="003300"/>
                </a:solidFill>
                <a:effectLst/>
                <a:uLnTx/>
                <a:uFillTx/>
                <a:ea typeface="경기천년제목 Medium" panose="02020603020101020101" pitchFamily="18" charset="-127"/>
                <a:cs typeface="+mn-cs"/>
              </a:rPr>
              <a:t>2014 </a:t>
            </a:r>
            <a:r>
              <a:rPr kumimoji="0" lang="ko-KR" altLang="en-US" sz="3200" b="1" i="0" u="none" strike="noStrike" kern="1200" cap="none" spc="-185" normalizeH="0" baseline="0" noProof="0" dirty="0" smtClean="0">
                <a:ln>
                  <a:noFill/>
                </a:ln>
                <a:solidFill>
                  <a:srgbClr val="003300"/>
                </a:solidFill>
                <a:effectLst/>
                <a:uLnTx/>
                <a:uFillTx/>
                <a:ea typeface="경기천년제목 Medium" panose="02020603020101020101" pitchFamily="18" charset="-127"/>
                <a:cs typeface="+mn-cs"/>
              </a:rPr>
              <a:t>인천아시아경기대회와 </a:t>
            </a:r>
            <a:r>
              <a:rPr kumimoji="0" lang="en-US" altLang="ko-KR" sz="3200" b="1" i="0" u="none" strike="noStrike" kern="1200" cap="none" spc="-185" normalizeH="0" baseline="0" noProof="0" dirty="0" smtClean="0">
                <a:ln>
                  <a:noFill/>
                </a:ln>
                <a:solidFill>
                  <a:srgbClr val="003300"/>
                </a:solidFill>
                <a:effectLst/>
                <a:uLnTx/>
                <a:uFillTx/>
                <a:ea typeface="경기천년제목 Medium" panose="02020603020101020101" pitchFamily="18" charset="-127"/>
                <a:cs typeface="+mn-cs"/>
              </a:rPr>
              <a:t>ESG </a:t>
            </a:r>
            <a:r>
              <a:rPr kumimoji="0" lang="ko-KR" altLang="en-US" sz="3200" b="1" i="0" u="none" strike="noStrike" kern="1200" cap="none" spc="-185" normalizeH="0" baseline="0" noProof="0" dirty="0" smtClean="0">
                <a:ln>
                  <a:noFill/>
                </a:ln>
                <a:solidFill>
                  <a:srgbClr val="003300"/>
                </a:solidFill>
                <a:effectLst/>
                <a:uLnTx/>
                <a:uFillTx/>
                <a:ea typeface="경기천년제목 Medium" panose="02020603020101020101" pitchFamily="18" charset="-127"/>
                <a:cs typeface="+mn-cs"/>
              </a:rPr>
              <a:t>사례</a:t>
            </a:r>
            <a:endParaRPr kumimoji="0" lang="ko-KR" altLang="en-US" sz="3200" b="1" i="0" u="none" strike="noStrike" kern="1200" cap="none" spc="-185" normalizeH="0" baseline="0" noProof="0" dirty="0">
              <a:ln>
                <a:noFill/>
              </a:ln>
              <a:solidFill>
                <a:srgbClr val="003300"/>
              </a:solidFill>
              <a:effectLst/>
              <a:uLnTx/>
              <a:uFillTx/>
              <a:ea typeface="경기천년제목 Medium" panose="02020603020101020101" pitchFamily="18" charset="-127"/>
              <a:cs typeface="+mn-cs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791744" y="1628800"/>
            <a:ext cx="8136904" cy="936104"/>
          </a:xfrm>
          <a:prstGeom prst="rect">
            <a:avLst/>
          </a:prstGeom>
          <a:pattFill prst="dkUpDiag">
            <a:fgClr>
              <a:srgbClr val="EFEFF1"/>
            </a:fgClr>
            <a:bgClr>
              <a:schemeClr val="bg1"/>
            </a:bgClr>
          </a:pattFill>
          <a:ln w="9525" algn="ctr">
            <a:solidFill>
              <a:schemeClr val="accent3">
                <a:lumMod val="50000"/>
              </a:schemeClr>
            </a:solidFill>
            <a:round/>
            <a:headEnd/>
            <a:tailEnd/>
          </a:ln>
          <a:effectLst>
            <a:innerShdw blurRad="63500" dist="25400" dir="13500000">
              <a:prstClr val="black">
                <a:alpha val="20000"/>
              </a:prstClr>
            </a:innerShdw>
          </a:effec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 </a:t>
            </a:r>
            <a:r>
              <a:rPr kumimoji="0" lang="ko-KR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+mn-cs"/>
              </a:rPr>
              <a:t>인천아시안게임 조직위원회는 대회 준비 및  운영기간 중 이산화탄소 예상 배출</a:t>
            </a:r>
            <a:endParaRPr kumimoji="0" lang="en-US" altLang="ko-KR" sz="1800" b="1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바탕 Regular" panose="02020503020101020101" pitchFamily="18" charset="-127"/>
              <a:ea typeface="경기천년바탕 Regular" panose="02020503020101020101" pitchFamily="18" charset="-127"/>
              <a:cs typeface="+mn-cs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+mn-cs"/>
              </a:rPr>
              <a:t>량 산정</a:t>
            </a:r>
            <a:r>
              <a:rPr kumimoji="0" lang="en-US" altLang="ko-KR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+mn-cs"/>
              </a:rPr>
              <a:t>, </a:t>
            </a:r>
            <a:r>
              <a:rPr kumimoji="0" lang="ko-KR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+mn-cs"/>
              </a:rPr>
              <a:t>탄소 </a:t>
            </a:r>
            <a:r>
              <a:rPr kumimoji="0" lang="ko-KR" altLang="en-US" sz="18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+mn-cs"/>
              </a:rPr>
              <a:t>배출권</a:t>
            </a:r>
            <a:r>
              <a:rPr kumimoji="0" lang="ko-KR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+mn-cs"/>
              </a:rPr>
              <a:t> 활용방안 등의 프로그램을 담은 </a:t>
            </a:r>
            <a:r>
              <a:rPr kumimoji="0" lang="ko-KR" altLang="en-US" sz="18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+mn-cs"/>
              </a:rPr>
              <a:t>친환경대회</a:t>
            </a:r>
            <a:r>
              <a:rPr kumimoji="0" lang="ko-KR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+mn-cs"/>
              </a:rPr>
              <a:t> 기본계획을 </a:t>
            </a:r>
            <a:endParaRPr kumimoji="0" lang="en-US" altLang="ko-KR" sz="1800" b="1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바탕 Regular" panose="02020503020101020101" pitchFamily="18" charset="-127"/>
              <a:ea typeface="경기천년바탕 Regular" panose="02020503020101020101" pitchFamily="18" charset="-127"/>
              <a:cs typeface="+mn-cs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+mn-cs"/>
              </a:rPr>
              <a:t>발표하였음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바탕 Regular" panose="02020503020101020101" pitchFamily="18" charset="-127"/>
              <a:ea typeface="경기천년바탕 Regular" panose="02020503020101020101" pitchFamily="18" charset="-127"/>
              <a:cs typeface="+mn-cs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813381" y="2924944"/>
            <a:ext cx="8136904" cy="792088"/>
          </a:xfrm>
          <a:prstGeom prst="rect">
            <a:avLst/>
          </a:prstGeom>
          <a:pattFill prst="dkUpDiag">
            <a:fgClr>
              <a:srgbClr val="EFEFF1"/>
            </a:fgClr>
            <a:bgClr>
              <a:schemeClr val="bg1"/>
            </a:bgClr>
          </a:pattFill>
          <a:ln w="9525" algn="ctr">
            <a:solidFill>
              <a:schemeClr val="accent3">
                <a:lumMod val="50000"/>
              </a:schemeClr>
            </a:solidFill>
            <a:round/>
            <a:headEnd/>
            <a:tailEnd/>
          </a:ln>
          <a:effectLst>
            <a:innerShdw blurRad="63500" dist="25400" dir="13500000">
              <a:prstClr val="black">
                <a:alpha val="20000"/>
              </a:prstClr>
            </a:innerShdw>
          </a:effec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+mn-cs"/>
              </a:rPr>
              <a:t>인천아시안게임에서 발생되는 이산화탄소 총량은 </a:t>
            </a:r>
            <a:r>
              <a:rPr kumimoji="0" lang="en-US" altLang="ko-KR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+mn-cs"/>
              </a:rPr>
              <a:t>13</a:t>
            </a:r>
            <a:r>
              <a:rPr kumimoji="0" lang="ko-KR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+mn-cs"/>
              </a:rPr>
              <a:t>만</a:t>
            </a:r>
            <a:r>
              <a:rPr kumimoji="0" lang="en-US" altLang="ko-KR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+mn-cs"/>
              </a:rPr>
              <a:t>t</a:t>
            </a:r>
            <a:r>
              <a:rPr kumimoji="0" lang="ko-KR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+mn-cs"/>
              </a:rPr>
              <a:t>으로 경기장</a:t>
            </a:r>
            <a:r>
              <a:rPr kumimoji="0" lang="en-US" altLang="ko-KR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+mn-cs"/>
              </a:rPr>
              <a:t>, </a:t>
            </a:r>
            <a:r>
              <a:rPr kumimoji="0" lang="ko-KR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+mn-cs"/>
              </a:rPr>
              <a:t>훈련장</a:t>
            </a:r>
            <a:endParaRPr kumimoji="0" lang="en-US" altLang="ko-KR" sz="1800" b="1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바탕 Regular" panose="02020503020101020101" pitchFamily="18" charset="-127"/>
              <a:ea typeface="경기천년바탕 Regular" panose="02020503020101020101" pitchFamily="18" charset="-127"/>
              <a:cs typeface="+mn-cs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+mn-cs"/>
              </a:rPr>
              <a:t>, </a:t>
            </a:r>
            <a:r>
              <a:rPr kumimoji="0" lang="ko-KR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+mn-cs"/>
              </a:rPr>
              <a:t>선수촌 등 </a:t>
            </a:r>
            <a:r>
              <a:rPr kumimoji="0" lang="en-US" altLang="ko-KR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+mn-cs"/>
              </a:rPr>
              <a:t>142</a:t>
            </a:r>
            <a:r>
              <a:rPr kumimoji="0" lang="ko-KR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+mn-cs"/>
              </a:rPr>
              <a:t>개 시설에서 </a:t>
            </a:r>
            <a:r>
              <a:rPr kumimoji="0" lang="en-US" altLang="ko-KR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+mn-cs"/>
              </a:rPr>
              <a:t>4</a:t>
            </a:r>
            <a:r>
              <a:rPr kumimoji="0" lang="ko-KR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+mn-cs"/>
              </a:rPr>
              <a:t>만</a:t>
            </a:r>
            <a:r>
              <a:rPr kumimoji="0" lang="en-US" altLang="ko-KR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+mn-cs"/>
              </a:rPr>
              <a:t>t, </a:t>
            </a:r>
            <a:r>
              <a:rPr kumimoji="0" lang="ko-KR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+mn-cs"/>
              </a:rPr>
              <a:t>국내외 관중 수송과정에서 </a:t>
            </a:r>
            <a:r>
              <a:rPr kumimoji="0" lang="en-US" altLang="ko-KR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+mn-cs"/>
              </a:rPr>
              <a:t>9</a:t>
            </a:r>
            <a:r>
              <a:rPr kumimoji="0" lang="ko-KR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+mn-cs"/>
              </a:rPr>
              <a:t>만</a:t>
            </a:r>
            <a:r>
              <a:rPr kumimoji="0" lang="en-US" altLang="ko-KR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+mn-cs"/>
              </a:rPr>
              <a:t>t</a:t>
            </a:r>
            <a:r>
              <a:rPr kumimoji="0" lang="ko-KR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+mn-cs"/>
              </a:rPr>
              <a:t>의 이산화탄소가</a:t>
            </a:r>
            <a:endParaRPr kumimoji="0" lang="en-US" altLang="ko-KR" sz="1800" b="1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바탕 Regular" panose="02020503020101020101" pitchFamily="18" charset="-127"/>
              <a:ea typeface="경기천년바탕 Regular" panose="02020503020101020101" pitchFamily="18" charset="-127"/>
              <a:cs typeface="+mn-cs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+mn-cs"/>
              </a:rPr>
              <a:t> 배출될 것으로 예측되었음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바탕 Regular" panose="02020503020101020101" pitchFamily="18" charset="-127"/>
              <a:ea typeface="경기천년바탕 Regular" panose="02020503020101020101" pitchFamily="18" charset="-127"/>
              <a:cs typeface="+mn-cs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798168" y="4107160"/>
            <a:ext cx="8136904" cy="792088"/>
          </a:xfrm>
          <a:prstGeom prst="rect">
            <a:avLst/>
          </a:prstGeom>
          <a:pattFill prst="dkUpDiag">
            <a:fgClr>
              <a:srgbClr val="EFEFF1"/>
            </a:fgClr>
            <a:bgClr>
              <a:schemeClr val="bg1"/>
            </a:bgClr>
          </a:pattFill>
          <a:ln w="9525" algn="ctr">
            <a:solidFill>
              <a:schemeClr val="accent3">
                <a:lumMod val="50000"/>
              </a:schemeClr>
            </a:solidFill>
            <a:round/>
            <a:headEnd/>
            <a:tailEnd/>
          </a:ln>
          <a:effectLst>
            <a:innerShdw blurRad="63500" dist="25400" dir="13500000">
              <a:prstClr val="black">
                <a:alpha val="20000"/>
              </a:prstClr>
            </a:innerShdw>
          </a:effec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+mn-cs"/>
              </a:rPr>
              <a:t>조직위는 또 탄소 감축을 위해 친환경 건축물 인증을 추진하고 </a:t>
            </a:r>
            <a:r>
              <a:rPr kumimoji="0" lang="ko-KR" altLang="en-US" sz="18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+mn-cs"/>
              </a:rPr>
              <a:t>전자입장권</a:t>
            </a:r>
            <a:endParaRPr kumimoji="0" lang="en-US" altLang="ko-KR" sz="1800" b="1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바탕 Regular" panose="02020503020101020101" pitchFamily="18" charset="-127"/>
              <a:ea typeface="경기천년바탕 Regular" panose="02020503020101020101" pitchFamily="18" charset="-127"/>
              <a:cs typeface="+mn-cs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+mn-cs"/>
              </a:rPr>
              <a:t> 발매를 확대해 인쇄물 사용을 최소화 하였음</a:t>
            </a:r>
            <a:r>
              <a:rPr kumimoji="0" lang="en-US" altLang="ko-KR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+mn-cs"/>
              </a:rPr>
              <a:t>. </a:t>
            </a:r>
            <a:r>
              <a:rPr kumimoji="0" lang="ko-KR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+mn-cs"/>
              </a:rPr>
              <a:t>대회기간에 탄소발생량을 표기한</a:t>
            </a:r>
            <a:endParaRPr kumimoji="0" lang="en-US" altLang="ko-KR" sz="1800" b="1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바탕 Regular" panose="02020503020101020101" pitchFamily="18" charset="-127"/>
              <a:ea typeface="경기천년바탕 Regular" panose="02020503020101020101" pitchFamily="18" charset="-127"/>
              <a:cs typeface="+mn-cs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+mn-cs"/>
              </a:rPr>
              <a:t> 제품 사용을 권장하고 차량 </a:t>
            </a:r>
            <a:r>
              <a:rPr kumimoji="0" lang="en-US" altLang="ko-KR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+mn-cs"/>
              </a:rPr>
              <a:t>2</a:t>
            </a:r>
            <a:r>
              <a:rPr kumimoji="0" lang="ko-KR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+mn-cs"/>
              </a:rPr>
              <a:t>부제를 도입해 온실가스 배출도 줄였음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바탕 Regular" panose="02020503020101020101" pitchFamily="18" charset="-127"/>
              <a:ea typeface="경기천년바탕 Regular" panose="02020503020101020101" pitchFamily="18" charset="-127"/>
              <a:cs typeface="+mn-cs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813381" y="5259288"/>
            <a:ext cx="8115267" cy="720080"/>
          </a:xfrm>
          <a:prstGeom prst="rect">
            <a:avLst/>
          </a:prstGeom>
          <a:pattFill prst="dkUpDiag">
            <a:fgClr>
              <a:srgbClr val="EFEFF1"/>
            </a:fgClr>
            <a:bgClr>
              <a:schemeClr val="bg1"/>
            </a:bgClr>
          </a:pattFill>
          <a:ln w="9525" algn="ctr">
            <a:solidFill>
              <a:schemeClr val="accent3">
                <a:lumMod val="50000"/>
              </a:schemeClr>
            </a:solidFill>
            <a:round/>
            <a:headEnd/>
            <a:tailEnd/>
          </a:ln>
          <a:effectLst>
            <a:innerShdw blurRad="63500" dist="25400" dir="13500000">
              <a:prstClr val="black">
                <a:alpha val="20000"/>
              </a:prstClr>
            </a:innerShdw>
          </a:effec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+mn-cs"/>
              </a:rPr>
              <a:t>아시아올림픽평의회</a:t>
            </a:r>
            <a:r>
              <a:rPr kumimoji="0" lang="en-US" altLang="ko-KR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+mn-cs"/>
              </a:rPr>
              <a:t>(OCA)</a:t>
            </a:r>
            <a:r>
              <a:rPr kumimoji="0" lang="ko-KR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+mn-cs"/>
              </a:rPr>
              <a:t>와 공동으로 아시아 각 국가 올림픽위원회</a:t>
            </a:r>
            <a:r>
              <a:rPr kumimoji="0" lang="en-US" altLang="ko-KR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+mn-cs"/>
              </a:rPr>
              <a:t>(NOC)</a:t>
            </a:r>
            <a:r>
              <a:rPr kumimoji="0" lang="ko-KR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+mn-cs"/>
              </a:rPr>
              <a:t>를</a:t>
            </a:r>
            <a:endParaRPr kumimoji="0" lang="en-US" altLang="ko-KR" sz="1800" b="1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바탕 Regular" panose="02020503020101020101" pitchFamily="18" charset="-127"/>
              <a:ea typeface="경기천년바탕 Regular" panose="02020503020101020101" pitchFamily="18" charset="-127"/>
              <a:cs typeface="+mn-cs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+mn-cs"/>
              </a:rPr>
              <a:t>상대로 추진하는 </a:t>
            </a:r>
            <a:r>
              <a:rPr kumimoji="0" lang="en-US" altLang="ko-KR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+mn-cs"/>
              </a:rPr>
              <a:t>`OCA-</a:t>
            </a:r>
            <a:r>
              <a:rPr kumimoji="0" lang="ko-KR" altLang="en-US" sz="18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+mn-cs"/>
              </a:rPr>
              <a:t>인천비전</a:t>
            </a:r>
            <a:r>
              <a:rPr kumimoji="0" lang="en-US" altLang="ko-KR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+mn-cs"/>
              </a:rPr>
              <a:t>(Vision) 2014 </a:t>
            </a:r>
            <a:r>
              <a:rPr kumimoji="0" lang="ko-KR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+mn-cs"/>
              </a:rPr>
              <a:t>프로그램</a:t>
            </a:r>
            <a:r>
              <a:rPr kumimoji="0" lang="en-US" altLang="ko-KR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+mn-cs"/>
              </a:rPr>
              <a:t>`</a:t>
            </a:r>
            <a:r>
              <a:rPr kumimoji="0" lang="ko-KR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+mn-cs"/>
              </a:rPr>
              <a:t> 사업을 추진하였음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바탕 Regular" panose="02020503020101020101" pitchFamily="18" charset="-127"/>
              <a:ea typeface="경기천년바탕 Regular" panose="02020503020101020101" pitchFamily="18" charset="-127"/>
              <a:cs typeface="+mn-cs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400" y="2564904"/>
            <a:ext cx="2088232" cy="2334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38229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251789D0-91CF-42CC-9905-55DE7D0EBAE7}"/>
              </a:ext>
            </a:extLst>
          </p:cNvPr>
          <p:cNvSpPr txBox="1"/>
          <p:nvPr/>
        </p:nvSpPr>
        <p:spPr>
          <a:xfrm>
            <a:off x="479376" y="294096"/>
            <a:ext cx="9217024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>
              <a:defRPr sz="2800" b="1" spc="-185">
                <a:solidFill>
                  <a:srgbClr val="0033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-185" normalizeH="0" baseline="0" noProof="0" dirty="0" smtClean="0">
                <a:ln>
                  <a:noFill/>
                </a:ln>
                <a:solidFill>
                  <a:srgbClr val="003300"/>
                </a:solidFill>
                <a:effectLst/>
                <a:uLnTx/>
                <a:uFillTx/>
                <a:ea typeface="경기천년제목 Medium" panose="02020603020101020101" pitchFamily="18" charset="-127"/>
                <a:cs typeface="+mn-cs"/>
              </a:rPr>
              <a:t>2. </a:t>
            </a:r>
            <a:r>
              <a:rPr kumimoji="0" lang="ko-KR" altLang="en-US" sz="3200" b="1" i="0" u="none" strike="noStrike" kern="1200" cap="none" spc="-185" normalizeH="0" baseline="0" noProof="0" dirty="0" smtClean="0">
                <a:ln>
                  <a:noFill/>
                </a:ln>
                <a:solidFill>
                  <a:srgbClr val="003300"/>
                </a:solidFill>
                <a:effectLst/>
                <a:uLnTx/>
                <a:uFillTx/>
                <a:ea typeface="경기천년제목 Medium" panose="02020603020101020101" pitchFamily="18" charset="-127"/>
                <a:cs typeface="+mn-cs"/>
              </a:rPr>
              <a:t> </a:t>
            </a:r>
            <a:r>
              <a:rPr kumimoji="0" lang="en-US" altLang="ko-KR" sz="3200" b="1" i="0" u="none" strike="noStrike" kern="1200" cap="none" spc="-185" normalizeH="0" baseline="0" noProof="0" dirty="0" smtClean="0">
                <a:ln>
                  <a:noFill/>
                </a:ln>
                <a:solidFill>
                  <a:srgbClr val="003300"/>
                </a:solidFill>
                <a:effectLst/>
                <a:uLnTx/>
                <a:uFillTx/>
                <a:ea typeface="경기천년제목 Medium" panose="02020603020101020101" pitchFamily="18" charset="-127"/>
                <a:cs typeface="+mn-cs"/>
              </a:rPr>
              <a:t> </a:t>
            </a:r>
            <a:r>
              <a:rPr kumimoji="0" lang="ko-KR" altLang="en-US" sz="3200" b="1" i="0" u="none" strike="noStrike" kern="1200" cap="none" spc="-185" normalizeH="0" baseline="0" noProof="0" dirty="0" smtClean="0">
                <a:ln>
                  <a:noFill/>
                </a:ln>
                <a:solidFill>
                  <a:srgbClr val="003300"/>
                </a:solidFill>
                <a:effectLst/>
                <a:uLnTx/>
                <a:uFillTx/>
                <a:ea typeface="경기천년제목 Medium" panose="02020603020101020101" pitchFamily="18" charset="-127"/>
                <a:cs typeface="+mn-cs"/>
              </a:rPr>
              <a:t>스포츠 </a:t>
            </a:r>
            <a:r>
              <a:rPr kumimoji="0" lang="en-US" altLang="ko-KR" sz="3200" b="1" i="0" u="none" strike="noStrike" kern="1200" cap="none" spc="-185" normalizeH="0" baseline="0" noProof="0" dirty="0" smtClean="0">
                <a:ln>
                  <a:noFill/>
                </a:ln>
                <a:solidFill>
                  <a:srgbClr val="003300"/>
                </a:solidFill>
                <a:effectLst/>
                <a:uLnTx/>
                <a:uFillTx/>
                <a:ea typeface="경기천년제목 Medium" panose="02020603020101020101" pitchFamily="18" charset="-127"/>
                <a:cs typeface="+mn-cs"/>
              </a:rPr>
              <a:t>ESG </a:t>
            </a:r>
            <a:r>
              <a:rPr kumimoji="0" lang="ko-KR" altLang="en-US" sz="3200" b="1" i="0" u="none" strike="noStrike" kern="1200" cap="none" spc="-185" normalizeH="0" baseline="0" noProof="0" dirty="0" smtClean="0">
                <a:ln>
                  <a:noFill/>
                </a:ln>
                <a:solidFill>
                  <a:srgbClr val="003300"/>
                </a:solidFill>
                <a:effectLst/>
                <a:uLnTx/>
                <a:uFillTx/>
                <a:ea typeface="경기천년제목 Medium" panose="02020603020101020101" pitchFamily="18" charset="-127"/>
                <a:cs typeface="+mn-cs"/>
              </a:rPr>
              <a:t>사례</a:t>
            </a:r>
            <a:endParaRPr kumimoji="0" lang="ko-KR" altLang="en-US" sz="3200" b="1" i="0" u="none" strike="noStrike" kern="1200" cap="none" spc="-185" normalizeH="0" baseline="0" noProof="0" dirty="0">
              <a:ln>
                <a:noFill/>
              </a:ln>
              <a:solidFill>
                <a:srgbClr val="003300"/>
              </a:solidFill>
              <a:effectLst/>
              <a:uLnTx/>
              <a:uFillTx/>
              <a:ea typeface="경기천년제목 Medium" panose="02020603020101020101" pitchFamily="18" charset="-127"/>
              <a:cs typeface="+mn-cs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7968" y="1196753"/>
            <a:ext cx="5715000" cy="187220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343" y="3104927"/>
            <a:ext cx="5810250" cy="154820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236" y="1165844"/>
            <a:ext cx="4772668" cy="3487292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479376" y="4971018"/>
            <a:ext cx="11043592" cy="1482318"/>
          </a:xfrm>
          <a:prstGeom prst="rect">
            <a:avLst/>
          </a:prstGeom>
          <a:pattFill prst="dkUpDiag">
            <a:fgClr>
              <a:srgbClr val="EFEFF1"/>
            </a:fgClr>
            <a:bgClr>
              <a:schemeClr val="bg1"/>
            </a:bgClr>
          </a:pattFill>
          <a:ln w="9525" algn="ctr">
            <a:solidFill>
              <a:schemeClr val="accent3">
                <a:lumMod val="50000"/>
              </a:schemeClr>
            </a:solidFill>
            <a:round/>
            <a:headEnd/>
            <a:tailEnd/>
          </a:ln>
          <a:effectLst>
            <a:innerShdw blurRad="63500" dist="25400" dir="13500000">
              <a:prstClr val="black">
                <a:alpha val="20000"/>
              </a:prstClr>
            </a:innerShdw>
          </a:effec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 </a:t>
            </a:r>
            <a:r>
              <a:rPr kumimoji="0" lang="ko-KR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국내 최대 공공 스포츠기관인 국민체육진흥공단은 경륜과 경정 사업의 환경</a:t>
            </a:r>
            <a:r>
              <a:rPr kumimoji="0" lang="en-US" altLang="ko-KR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, </a:t>
            </a:r>
            <a:r>
              <a:rPr kumimoji="0" lang="ko-KR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사회</a:t>
            </a:r>
            <a:r>
              <a:rPr kumimoji="0" lang="en-US" altLang="ko-KR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, </a:t>
            </a:r>
            <a:r>
              <a:rPr kumimoji="0" lang="ko-KR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지배구조 분야에 대한 경영전략을</a:t>
            </a:r>
            <a:endParaRPr kumimoji="0" lang="en-US" altLang="ko-KR" sz="1800" b="1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바탕 Regular" panose="02020503020101020101" pitchFamily="18" charset="-127"/>
              <a:ea typeface="경기천년바탕 Regular" panose="02020503020101020101" pitchFamily="18" charset="-127"/>
              <a:cs typeface="+mn-cs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+mn-cs"/>
              </a:rPr>
              <a:t> 수립하였는데</a:t>
            </a:r>
            <a:r>
              <a:rPr kumimoji="0" lang="en-US" altLang="ko-KR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+mn-cs"/>
              </a:rPr>
              <a:t>,</a:t>
            </a:r>
            <a:r>
              <a:rPr kumimoji="0" lang="en-US" altLang="ko-KR" sz="1800" b="1" i="0" u="none" strike="noStrike" kern="120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+mn-cs"/>
              </a:rPr>
              <a:t> </a:t>
            </a:r>
            <a:r>
              <a:rPr kumimoji="0" lang="ko-KR" altLang="en-US" sz="1800" b="1" i="0" u="none" strike="noStrike" kern="120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+mn-cs"/>
              </a:rPr>
              <a:t>친환경 전기 모터보트 개발과 </a:t>
            </a:r>
            <a:r>
              <a:rPr kumimoji="0" lang="ko-KR" altLang="en-US" sz="1800" b="1" i="0" u="none" strike="noStrike" kern="1200" cap="none" spc="0" normalizeH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+mn-cs"/>
              </a:rPr>
              <a:t>저탄소</a:t>
            </a:r>
            <a:r>
              <a:rPr kumimoji="0" lang="ko-KR" altLang="en-US" sz="1800" b="1" i="0" u="none" strike="noStrike" kern="120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+mn-cs"/>
              </a:rPr>
              <a:t> 친환경 성과관리와 가치 확산</a:t>
            </a:r>
            <a:r>
              <a:rPr kumimoji="0" lang="en-US" altLang="ko-KR" sz="1800" b="1" i="0" u="none" strike="noStrike" kern="120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+mn-cs"/>
              </a:rPr>
              <a:t>, </a:t>
            </a:r>
            <a:r>
              <a:rPr lang="ko-KR" altLang="en-US" b="1" dirty="0" smtClean="0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스포츠문화복합공간 조성과 사회</a:t>
            </a:r>
            <a:r>
              <a:rPr kumimoji="0" lang="ko-KR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+mn-cs"/>
              </a:rPr>
              <a:t> </a:t>
            </a:r>
            <a:endParaRPr kumimoji="0" lang="en-US" altLang="ko-KR" sz="1800" b="1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바탕 Regular" panose="02020503020101020101" pitchFamily="18" charset="-127"/>
              <a:ea typeface="경기천년바탕 Regular" panose="02020503020101020101" pitchFamily="18" charset="-127"/>
              <a:cs typeface="+mn-cs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+mn-cs"/>
              </a:rPr>
              <a:t>공헌활동의 강화</a:t>
            </a:r>
            <a:r>
              <a:rPr kumimoji="0" lang="en-US" altLang="ko-KR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+mn-cs"/>
              </a:rPr>
              <a:t>, </a:t>
            </a:r>
            <a:r>
              <a:rPr kumimoji="0" lang="ko-KR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+mn-cs"/>
              </a:rPr>
              <a:t>그리고 투명하고 청렴한 조직문화와 의사결정구조 확립</a:t>
            </a:r>
            <a:r>
              <a:rPr kumimoji="0" lang="en-US" altLang="ko-KR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+mn-cs"/>
              </a:rPr>
              <a:t>, </a:t>
            </a:r>
            <a:r>
              <a:rPr kumimoji="0" lang="ko-KR" altLang="en-US" sz="18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+mn-cs"/>
              </a:rPr>
              <a:t>고객소통의</a:t>
            </a:r>
            <a:r>
              <a:rPr kumimoji="0" lang="ko-KR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+mn-cs"/>
              </a:rPr>
              <a:t> 강화 등 </a:t>
            </a:r>
            <a:r>
              <a:rPr kumimoji="0" lang="en-US" altLang="ko-KR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+mn-cs"/>
              </a:rPr>
              <a:t>ESG</a:t>
            </a:r>
            <a:r>
              <a:rPr kumimoji="0" lang="ko-KR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+mn-cs"/>
              </a:rPr>
              <a:t>경영을 실현하여</a:t>
            </a:r>
            <a:endParaRPr kumimoji="0" lang="en-US" altLang="ko-KR" sz="1800" b="1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바탕 Regular" panose="02020503020101020101" pitchFamily="18" charset="-127"/>
              <a:ea typeface="경기천년바탕 Regular" panose="02020503020101020101" pitchFamily="18" charset="-127"/>
              <a:cs typeface="+mn-cs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 smtClean="0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국민에게 신뢰받는 선고 기관으로 도약을 꿈꾸고 있음</a:t>
            </a:r>
            <a:r>
              <a:rPr lang="en-US" altLang="ko-KR" b="1" dirty="0" smtClean="0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.</a:t>
            </a:r>
            <a:endParaRPr kumimoji="0" lang="en-US" altLang="ko-KR" sz="1800" b="1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바탕 Regular" panose="02020503020101020101" pitchFamily="18" charset="-127"/>
              <a:ea typeface="경기천년바탕 Regular" panose="02020503020101020101" pitchFamily="18" charset="-127"/>
              <a:cs typeface="+mn-cs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바탕 Regular" panose="02020503020101020101" pitchFamily="18" charset="-127"/>
              <a:ea typeface="경기천년바탕 Regular" panose="020205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5675833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251789D0-91CF-42CC-9905-55DE7D0EBAE7}"/>
              </a:ext>
            </a:extLst>
          </p:cNvPr>
          <p:cNvSpPr txBox="1"/>
          <p:nvPr/>
        </p:nvSpPr>
        <p:spPr>
          <a:xfrm>
            <a:off x="479376" y="294096"/>
            <a:ext cx="9217024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>
              <a:defRPr sz="2800" b="1" spc="-185">
                <a:solidFill>
                  <a:srgbClr val="0033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-185" normalizeH="0" baseline="0" noProof="0" dirty="0" smtClean="0">
                <a:ln>
                  <a:noFill/>
                </a:ln>
                <a:solidFill>
                  <a:srgbClr val="003300"/>
                </a:solidFill>
                <a:effectLst/>
                <a:uLnTx/>
                <a:uFillTx/>
                <a:ea typeface="경기천년제목 Medium" panose="02020603020101020101" pitchFamily="18" charset="-127"/>
                <a:cs typeface="+mn-cs"/>
              </a:rPr>
              <a:t>2. </a:t>
            </a:r>
            <a:r>
              <a:rPr kumimoji="0" lang="ko-KR" altLang="en-US" sz="3200" b="1" i="0" u="none" strike="noStrike" kern="1200" cap="none" spc="-185" normalizeH="0" baseline="0" noProof="0" dirty="0" smtClean="0">
                <a:ln>
                  <a:noFill/>
                </a:ln>
                <a:solidFill>
                  <a:srgbClr val="003300"/>
                </a:solidFill>
                <a:effectLst/>
                <a:uLnTx/>
                <a:uFillTx/>
                <a:ea typeface="경기천년제목 Medium" panose="02020603020101020101" pitchFamily="18" charset="-127"/>
                <a:cs typeface="+mn-cs"/>
              </a:rPr>
              <a:t> </a:t>
            </a:r>
            <a:r>
              <a:rPr kumimoji="0" lang="en-US" altLang="ko-KR" sz="3200" b="1" i="0" u="none" strike="noStrike" kern="1200" cap="none" spc="-185" normalizeH="0" baseline="0" noProof="0" dirty="0" smtClean="0">
                <a:ln>
                  <a:noFill/>
                </a:ln>
                <a:solidFill>
                  <a:srgbClr val="003300"/>
                </a:solidFill>
                <a:effectLst/>
                <a:uLnTx/>
                <a:uFillTx/>
                <a:ea typeface="경기천년제목 Medium" panose="02020603020101020101" pitchFamily="18" charset="-127"/>
                <a:cs typeface="+mn-cs"/>
              </a:rPr>
              <a:t> </a:t>
            </a:r>
            <a:r>
              <a:rPr kumimoji="0" lang="ko-KR" altLang="en-US" sz="3200" b="1" i="0" u="none" strike="noStrike" kern="1200" cap="none" spc="-185" normalizeH="0" baseline="0" noProof="0" dirty="0" smtClean="0">
                <a:ln>
                  <a:noFill/>
                </a:ln>
                <a:solidFill>
                  <a:srgbClr val="003300"/>
                </a:solidFill>
                <a:effectLst/>
                <a:uLnTx/>
                <a:uFillTx/>
                <a:ea typeface="경기천년제목 Medium" panose="02020603020101020101" pitchFamily="18" charset="-127"/>
                <a:cs typeface="+mn-cs"/>
              </a:rPr>
              <a:t>스포츠 </a:t>
            </a:r>
            <a:r>
              <a:rPr kumimoji="0" lang="en-US" altLang="ko-KR" sz="3200" b="1" i="0" u="none" strike="noStrike" kern="1200" cap="none" spc="-185" normalizeH="0" baseline="0" noProof="0" dirty="0" smtClean="0">
                <a:ln>
                  <a:noFill/>
                </a:ln>
                <a:solidFill>
                  <a:srgbClr val="003300"/>
                </a:solidFill>
                <a:effectLst/>
                <a:uLnTx/>
                <a:uFillTx/>
                <a:ea typeface="경기천년제목 Medium" panose="02020603020101020101" pitchFamily="18" charset="-127"/>
                <a:cs typeface="+mn-cs"/>
              </a:rPr>
              <a:t>ESG </a:t>
            </a:r>
            <a:r>
              <a:rPr kumimoji="0" lang="ko-KR" altLang="en-US" sz="3200" b="1" i="0" u="none" strike="noStrike" kern="1200" cap="none" spc="-185" normalizeH="0" baseline="0" noProof="0" dirty="0" smtClean="0">
                <a:ln>
                  <a:noFill/>
                </a:ln>
                <a:solidFill>
                  <a:srgbClr val="003300"/>
                </a:solidFill>
                <a:effectLst/>
                <a:uLnTx/>
                <a:uFillTx/>
                <a:ea typeface="경기천년제목 Medium" panose="02020603020101020101" pitchFamily="18" charset="-127"/>
                <a:cs typeface="+mn-cs"/>
              </a:rPr>
              <a:t>사례</a:t>
            </a:r>
            <a:endParaRPr kumimoji="0" lang="ko-KR" altLang="en-US" sz="3200" b="1" i="0" u="none" strike="noStrike" kern="1200" cap="none" spc="-185" normalizeH="0" baseline="0" noProof="0" dirty="0">
              <a:ln>
                <a:noFill/>
              </a:ln>
              <a:solidFill>
                <a:srgbClr val="003300"/>
              </a:solidFill>
              <a:effectLst/>
              <a:uLnTx/>
              <a:uFillTx/>
              <a:ea typeface="경기천년제목 Medium" panose="02020603020101020101" pitchFamily="18" charset="-127"/>
              <a:cs typeface="+mn-cs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447928" y="1135436"/>
            <a:ext cx="3240360" cy="2869628"/>
          </a:xfrm>
          <a:prstGeom prst="rect">
            <a:avLst/>
          </a:prstGeom>
          <a:pattFill prst="dkUpDiag">
            <a:fgClr>
              <a:srgbClr val="EFEFF1"/>
            </a:fgClr>
            <a:bgClr>
              <a:schemeClr val="bg1"/>
            </a:bgClr>
          </a:pattFill>
          <a:ln w="9525" algn="ctr">
            <a:solidFill>
              <a:schemeClr val="accent3">
                <a:lumMod val="50000"/>
              </a:schemeClr>
            </a:solidFill>
            <a:round/>
            <a:headEnd/>
            <a:tailEnd/>
          </a:ln>
          <a:effectLst>
            <a:innerShdw blurRad="63500" dist="25400" dir="13500000">
              <a:prstClr val="black">
                <a:alpha val="20000"/>
              </a:prstClr>
            </a:innerShdw>
          </a:effec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예를 들면</a:t>
            </a:r>
            <a:r>
              <a:rPr kumimoji="0" lang="en-US" altLang="ko-KR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, </a:t>
            </a:r>
            <a:r>
              <a:rPr kumimoji="0" lang="ko-KR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투자자들의</a:t>
            </a:r>
            <a:endParaRPr kumimoji="0" lang="en-US" altLang="ko-KR" sz="1600" b="1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70%</a:t>
            </a:r>
            <a:r>
              <a:rPr kumimoji="0" lang="ko-KR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가 기업 투자종목선택에</a:t>
            </a:r>
            <a:endParaRPr kumimoji="0" lang="en-US" altLang="ko-KR" sz="1600" b="1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ESG</a:t>
            </a:r>
            <a:r>
              <a:rPr kumimoji="0" lang="ko-KR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를 포함시켰으며</a:t>
            </a:r>
            <a:r>
              <a:rPr kumimoji="0" lang="en-US" altLang="ko-KR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, </a:t>
            </a:r>
            <a:r>
              <a:rPr kumimoji="0" lang="ko-KR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기업의</a:t>
            </a:r>
            <a:endParaRPr kumimoji="0" lang="en-US" altLang="ko-KR" sz="1600" b="1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ESG</a:t>
            </a:r>
            <a:r>
              <a:rPr kumimoji="0" lang="ko-KR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성과는 훌륭한 인재 채용의</a:t>
            </a:r>
            <a:endParaRPr kumimoji="0" lang="en-US" altLang="ko-KR" sz="1600" b="1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중요한 유인 요인이며</a:t>
            </a:r>
            <a:r>
              <a:rPr kumimoji="0" lang="en-US" altLang="ko-KR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, ESG</a:t>
            </a:r>
            <a:r>
              <a:rPr kumimoji="0" lang="ko-KR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를 </a:t>
            </a:r>
            <a:endParaRPr kumimoji="0" lang="en-US" altLang="ko-KR" sz="1600" b="1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중시하는 기업은 재무 실적도 </a:t>
            </a:r>
            <a:endParaRPr kumimoji="0" lang="en-US" altLang="ko-KR" sz="1600" b="1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좋고</a:t>
            </a:r>
            <a:r>
              <a:rPr kumimoji="0" lang="en-US" altLang="ko-KR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, </a:t>
            </a:r>
            <a:r>
              <a:rPr kumimoji="0" lang="ko-KR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위기대응이나 조직혁신</a:t>
            </a:r>
            <a:endParaRPr kumimoji="0" lang="en-US" altLang="ko-KR" sz="1600" b="1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에도 더 뛰어날 수 있다고 평가함</a:t>
            </a:r>
            <a:endParaRPr kumimoji="0" lang="en-US" altLang="ko-KR" sz="1600" b="1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Medium" panose="02020603020101020101" pitchFamily="18" charset="-127"/>
              <a:ea typeface="경기천년제목 Medium" panose="02020603020101020101" pitchFamily="18" charset="-127"/>
              <a:cs typeface="+mn-cs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91343" y="2708920"/>
            <a:ext cx="4969235" cy="1296144"/>
          </a:xfrm>
          <a:prstGeom prst="rect">
            <a:avLst/>
          </a:prstGeom>
          <a:pattFill prst="dkUpDiag">
            <a:fgClr>
              <a:srgbClr val="EFEFF1"/>
            </a:fgClr>
            <a:bgClr>
              <a:schemeClr val="bg1"/>
            </a:bgClr>
          </a:pattFill>
          <a:ln w="9525" algn="ctr">
            <a:solidFill>
              <a:schemeClr val="accent3">
                <a:lumMod val="50000"/>
              </a:schemeClr>
            </a:solidFill>
            <a:round/>
            <a:headEnd/>
            <a:tailEnd/>
          </a:ln>
          <a:effectLst>
            <a:innerShdw blurRad="63500" dist="25400" dir="13500000">
              <a:prstClr val="black">
                <a:alpha val="20000"/>
              </a:prstClr>
            </a:innerShdw>
          </a:effec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미국 스포츠엔터테인먼트산업 </a:t>
            </a:r>
            <a:r>
              <a:rPr kumimoji="0" lang="ko-KR" altLang="en-US" sz="16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트랜드</a:t>
            </a:r>
            <a:r>
              <a:rPr kumimoji="0" lang="ko-KR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관련 최근</a:t>
            </a:r>
            <a:endParaRPr kumimoji="0" lang="en-US" altLang="ko-KR" sz="1600" b="1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marL="0" marR="0" lvl="0" indent="0" algn="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보고에 따르면</a:t>
            </a:r>
            <a:r>
              <a:rPr kumimoji="0" lang="en-US" altLang="ko-KR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, </a:t>
            </a:r>
            <a:r>
              <a:rPr kumimoji="0" lang="ko-KR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관련 기업들이 사회적 이슈나 환경문제</a:t>
            </a:r>
            <a:endParaRPr kumimoji="0" lang="en-US" altLang="ko-KR" sz="1600" b="1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marL="0" marR="0" lvl="0" indent="0" algn="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어떻게 투명성</a:t>
            </a:r>
            <a:r>
              <a:rPr kumimoji="0" lang="en-US" altLang="ko-KR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, </a:t>
            </a:r>
            <a:r>
              <a:rPr kumimoji="0" lang="ko-KR" altLang="en-US" sz="16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공개성</a:t>
            </a:r>
            <a:r>
              <a:rPr kumimoji="0" lang="en-US" altLang="ko-KR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, </a:t>
            </a:r>
            <a:r>
              <a:rPr kumimoji="0" lang="ko-KR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책임성을 높이고 참여하고 있는</a:t>
            </a:r>
            <a:endParaRPr kumimoji="0" lang="en-US" altLang="ko-KR" sz="1600" b="1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marL="0" marR="0" lvl="0" indent="0" algn="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지에 대한 사회적 관심이 높아지고 있다 보고함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5447929" y="4221088"/>
            <a:ext cx="4968551" cy="1584176"/>
          </a:xfrm>
          <a:prstGeom prst="rect">
            <a:avLst/>
          </a:prstGeom>
          <a:pattFill prst="dkUpDiag">
            <a:fgClr>
              <a:srgbClr val="EFEFF1"/>
            </a:fgClr>
            <a:bgClr>
              <a:schemeClr val="bg1"/>
            </a:bgClr>
          </a:pattFill>
          <a:ln w="9525" algn="ctr">
            <a:solidFill>
              <a:schemeClr val="accent3">
                <a:lumMod val="50000"/>
              </a:schemeClr>
            </a:solidFill>
            <a:round/>
            <a:headEnd/>
            <a:tailEnd/>
          </a:ln>
          <a:effectLst>
            <a:innerShdw blurRad="63500" dist="25400" dir="13500000">
              <a:prstClr val="black">
                <a:alpha val="20000"/>
              </a:prstClr>
            </a:innerShdw>
          </a:effec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국내 스포츠산업에도 프로스포츠 중심으로 </a:t>
            </a:r>
            <a:r>
              <a:rPr kumimoji="0" lang="en-US" altLang="ko-KR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ESG</a:t>
            </a:r>
            <a:r>
              <a:rPr kumimoji="0" lang="ko-KR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경영</a:t>
            </a:r>
            <a:endParaRPr kumimoji="0" lang="en-US" altLang="ko-KR" sz="1600" b="1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이 활발히 추진되고 있는데</a:t>
            </a:r>
            <a:r>
              <a:rPr kumimoji="0" lang="en-US" altLang="ko-KR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, </a:t>
            </a:r>
            <a:r>
              <a:rPr kumimoji="0" lang="ko-KR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이는 성적과 흥행을 넘</a:t>
            </a:r>
            <a:endParaRPr kumimoji="0" lang="en-US" altLang="ko-KR" sz="1600" b="1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어 스포츠를 통한 건강하고 즐거운 사회적 가치를 실</a:t>
            </a:r>
            <a:endParaRPr kumimoji="0" lang="en-US" altLang="ko-KR" sz="1600" b="1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현하고 지역 연고 구단으로서 사회에 기여해야하는</a:t>
            </a:r>
            <a:endParaRPr kumimoji="0" lang="en-US" altLang="ko-KR" sz="1600" b="1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프로스포츠의 존재 가치에 기인함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424" y="4107160"/>
            <a:ext cx="4249154" cy="2114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1231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CBC56CC-7DDB-4211-89A6-9A06C63BB91B}"/>
              </a:ext>
            </a:extLst>
          </p:cNvPr>
          <p:cNvSpPr/>
          <p:nvPr/>
        </p:nvSpPr>
        <p:spPr>
          <a:xfrm>
            <a:off x="778487" y="781619"/>
            <a:ext cx="4643319" cy="646331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12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12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12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12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3600" spc="246" dirty="0">
                <a:solidFill>
                  <a:srgbClr val="064B8C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C</a:t>
            </a:r>
            <a:r>
              <a:rPr kumimoji="0" lang="en-US" altLang="ko-KR" sz="3600" spc="246" dirty="0">
                <a:solidFill>
                  <a:srgbClr val="298E9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ONTENTS</a:t>
            </a:r>
            <a:endParaRPr kumimoji="0" lang="ko-KR" altLang="en-US" sz="3600" spc="246" dirty="0">
              <a:solidFill>
                <a:srgbClr val="298E9F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B95C716-5B92-45EE-8E73-1C56D1C9F939}"/>
              </a:ext>
            </a:extLst>
          </p:cNvPr>
          <p:cNvCxnSpPr/>
          <p:nvPr/>
        </p:nvCxnSpPr>
        <p:spPr>
          <a:xfrm flipV="1">
            <a:off x="906846" y="1461413"/>
            <a:ext cx="10807351" cy="23371"/>
          </a:xfrm>
          <a:prstGeom prst="line">
            <a:avLst/>
          </a:prstGeom>
          <a:ln w="38100" cap="sq">
            <a:gradFill flip="none" rotWithShape="1">
              <a:gsLst>
                <a:gs pos="58000">
                  <a:srgbClr val="EC9609"/>
                </a:gs>
                <a:gs pos="21000">
                  <a:schemeClr val="accent1">
                    <a:lumMod val="5000"/>
                    <a:lumOff val="95000"/>
                    <a:alpha val="80000"/>
                  </a:schemeClr>
                </a:gs>
                <a:gs pos="82000">
                  <a:srgbClr val="C60023"/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E14ACDA-3508-4800-9707-6DDFF7579F4B}"/>
              </a:ext>
            </a:extLst>
          </p:cNvPr>
          <p:cNvSpPr txBox="1"/>
          <p:nvPr/>
        </p:nvSpPr>
        <p:spPr>
          <a:xfrm>
            <a:off x="5951984" y="2818312"/>
            <a:ext cx="4752529" cy="3345251"/>
          </a:xfrm>
          <a:prstGeom prst="rect">
            <a:avLst/>
          </a:prstGeom>
          <a:noFill/>
        </p:spPr>
        <p:txBody>
          <a:bodyPr wrap="square" lIns="112498" tIns="56249" rIns="112498" bIns="56249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b="1" spc="-123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2">
                    <a:lumMod val="7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1. </a:t>
            </a:r>
            <a:r>
              <a:rPr lang="ko-KR" altLang="en-US" sz="2800" b="1" spc="-123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2">
                    <a:lumMod val="7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스포츠산업과 </a:t>
            </a:r>
            <a:r>
              <a:rPr lang="en-US" altLang="ko-KR" sz="2800" b="1" spc="-123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2">
                    <a:lumMod val="7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ESG</a:t>
            </a:r>
            <a:r>
              <a:rPr lang="ko-KR" altLang="en-US" sz="2800" b="1" spc="-123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2">
                    <a:lumMod val="7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 </a:t>
            </a:r>
            <a:endParaRPr lang="en-US" altLang="ko-KR" sz="2800" b="1" spc="-123" dirty="0" smtClean="0">
              <a:ln>
                <a:solidFill>
                  <a:srgbClr val="5B9BD5">
                    <a:alpha val="0"/>
                  </a:srgbClr>
                </a:solidFill>
              </a:ln>
              <a:solidFill>
                <a:schemeClr val="tx2">
                  <a:lumMod val="7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800" b="1" spc="-123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2">
                    <a:lumMod val="7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2. </a:t>
            </a:r>
            <a:r>
              <a:rPr lang="ko-KR" altLang="en-US" sz="2800" b="1" spc="-123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2">
                    <a:lumMod val="7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스포츠산업의  </a:t>
            </a:r>
            <a:r>
              <a:rPr lang="en-US" altLang="ko-KR" sz="2800" b="1" spc="-123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2">
                    <a:lumMod val="7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ESG </a:t>
            </a:r>
            <a:r>
              <a:rPr lang="ko-KR" altLang="en-US" sz="2800" b="1" spc="-123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2">
                    <a:lumMod val="7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적용과 </a:t>
            </a:r>
            <a:r>
              <a:rPr lang="ko-KR" altLang="en-US" sz="2800" b="1" spc="-123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2">
                    <a:lumMod val="7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                                      스포츠 </a:t>
            </a:r>
            <a:r>
              <a:rPr lang="en-US" altLang="ko-KR" sz="2800" b="1" spc="-123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2">
                    <a:lumMod val="7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ESG </a:t>
            </a:r>
            <a:r>
              <a:rPr lang="ko-KR" altLang="en-US" sz="2800" b="1" spc="-123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2">
                    <a:lumMod val="7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경영</a:t>
            </a:r>
            <a:endParaRPr lang="en-US" altLang="ko-KR" sz="2800" b="1" spc="-123" dirty="0">
              <a:ln>
                <a:solidFill>
                  <a:srgbClr val="5B9BD5">
                    <a:alpha val="0"/>
                  </a:srgbClr>
                </a:solidFill>
              </a:ln>
              <a:solidFill>
                <a:schemeClr val="tx2">
                  <a:lumMod val="7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800" b="1" spc="-123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2">
                    <a:lumMod val="7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3. </a:t>
            </a:r>
            <a:r>
              <a:rPr lang="ko-KR" altLang="en-US" sz="2800" b="1" spc="-123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2">
                    <a:lumMod val="7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스포츠산업과 </a:t>
            </a:r>
            <a:r>
              <a:rPr lang="en-US" altLang="ko-KR" sz="2800" b="1" spc="-123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2">
                    <a:lumMod val="7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ESG </a:t>
            </a:r>
            <a:r>
              <a:rPr lang="ko-KR" altLang="en-US" sz="2800" b="1" spc="-123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2">
                    <a:lumMod val="7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의 만남</a:t>
            </a:r>
            <a:endParaRPr lang="en-US" altLang="ko-KR" sz="2800" b="1" spc="-123" dirty="0" smtClean="0">
              <a:ln>
                <a:solidFill>
                  <a:srgbClr val="5B9BD5">
                    <a:alpha val="0"/>
                  </a:srgbClr>
                </a:solidFill>
              </a:ln>
              <a:solidFill>
                <a:schemeClr val="tx2">
                  <a:lumMod val="7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800" b="1" spc="-123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2">
                    <a:lumMod val="7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4</a:t>
            </a:r>
            <a:r>
              <a:rPr lang="en-US" altLang="ko-KR" sz="2800" b="1" spc="-123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2">
                    <a:lumMod val="7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. </a:t>
            </a:r>
            <a:r>
              <a:rPr lang="ko-KR" altLang="en-US" sz="2800" b="1" spc="-123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2">
                    <a:lumMod val="7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스포츠 속  </a:t>
            </a:r>
            <a:r>
              <a:rPr lang="en-US" altLang="ko-KR" sz="2800" b="1" spc="-123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2">
                    <a:lumMod val="7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ESG </a:t>
            </a:r>
            <a:r>
              <a:rPr lang="ko-KR" altLang="en-US" sz="2800" b="1" spc="-123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tx2">
                    <a:lumMod val="7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사례</a:t>
            </a:r>
            <a:endParaRPr lang="en-US" altLang="ko-KR" sz="2800" b="1" spc="-123" dirty="0">
              <a:ln>
                <a:solidFill>
                  <a:srgbClr val="5B9BD5">
                    <a:alpha val="0"/>
                  </a:srgbClr>
                </a:solidFill>
              </a:ln>
              <a:solidFill>
                <a:schemeClr val="tx2">
                  <a:lumMod val="7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A503377-A421-418C-88FE-B9BFB880E622}"/>
              </a:ext>
            </a:extLst>
          </p:cNvPr>
          <p:cNvSpPr/>
          <p:nvPr/>
        </p:nvSpPr>
        <p:spPr>
          <a:xfrm>
            <a:off x="104260" y="136894"/>
            <a:ext cx="12000656" cy="6619508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215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53126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251789D0-91CF-42CC-9905-55DE7D0EBAE7}"/>
              </a:ext>
            </a:extLst>
          </p:cNvPr>
          <p:cNvSpPr txBox="1"/>
          <p:nvPr/>
        </p:nvSpPr>
        <p:spPr>
          <a:xfrm>
            <a:off x="479376" y="294096"/>
            <a:ext cx="9217024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>
              <a:defRPr sz="2800" b="1" spc="-185">
                <a:solidFill>
                  <a:srgbClr val="0033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-185" normalizeH="0" baseline="0" noProof="0" dirty="0" smtClean="0">
                <a:ln>
                  <a:noFill/>
                </a:ln>
                <a:solidFill>
                  <a:srgbClr val="003300"/>
                </a:solidFill>
                <a:effectLst/>
                <a:uLnTx/>
                <a:uFillTx/>
                <a:ea typeface="경기천년제목 Medium" panose="02020603020101020101" pitchFamily="18" charset="-127"/>
                <a:cs typeface="+mn-cs"/>
              </a:rPr>
              <a:t>2. </a:t>
            </a:r>
            <a:r>
              <a:rPr kumimoji="0" lang="ko-KR" altLang="en-US" sz="3200" b="1" i="0" u="none" strike="noStrike" kern="1200" cap="none" spc="-185" normalizeH="0" baseline="0" noProof="0" dirty="0" smtClean="0">
                <a:ln>
                  <a:noFill/>
                </a:ln>
                <a:solidFill>
                  <a:srgbClr val="003300"/>
                </a:solidFill>
                <a:effectLst/>
                <a:uLnTx/>
                <a:uFillTx/>
                <a:ea typeface="경기천년제목 Medium" panose="02020603020101020101" pitchFamily="18" charset="-127"/>
                <a:cs typeface="+mn-cs"/>
              </a:rPr>
              <a:t> </a:t>
            </a:r>
            <a:r>
              <a:rPr kumimoji="0" lang="en-US" altLang="ko-KR" sz="3200" b="1" i="0" u="none" strike="noStrike" kern="1200" cap="none" spc="-185" normalizeH="0" baseline="0" noProof="0" dirty="0" smtClean="0">
                <a:ln>
                  <a:noFill/>
                </a:ln>
                <a:solidFill>
                  <a:srgbClr val="003300"/>
                </a:solidFill>
                <a:effectLst/>
                <a:uLnTx/>
                <a:uFillTx/>
                <a:ea typeface="경기천년제목 Medium" panose="02020603020101020101" pitchFamily="18" charset="-127"/>
                <a:cs typeface="+mn-cs"/>
              </a:rPr>
              <a:t> </a:t>
            </a:r>
            <a:r>
              <a:rPr kumimoji="0" lang="ko-KR" altLang="en-US" sz="3200" b="1" i="0" u="none" strike="noStrike" kern="1200" cap="none" spc="-185" normalizeH="0" baseline="0" noProof="0" dirty="0" smtClean="0">
                <a:ln>
                  <a:noFill/>
                </a:ln>
                <a:solidFill>
                  <a:srgbClr val="003300"/>
                </a:solidFill>
                <a:effectLst/>
                <a:uLnTx/>
                <a:uFillTx/>
                <a:ea typeface="경기천년제목 Medium" panose="02020603020101020101" pitchFamily="18" charset="-127"/>
                <a:cs typeface="+mn-cs"/>
              </a:rPr>
              <a:t>스포츠 </a:t>
            </a:r>
            <a:r>
              <a:rPr kumimoji="0" lang="en-US" altLang="ko-KR" sz="3200" b="1" i="0" u="none" strike="noStrike" kern="1200" cap="none" spc="-185" normalizeH="0" baseline="0" noProof="0" dirty="0" smtClean="0">
                <a:ln>
                  <a:noFill/>
                </a:ln>
                <a:solidFill>
                  <a:srgbClr val="003300"/>
                </a:solidFill>
                <a:effectLst/>
                <a:uLnTx/>
                <a:uFillTx/>
                <a:ea typeface="경기천년제목 Medium" panose="02020603020101020101" pitchFamily="18" charset="-127"/>
                <a:cs typeface="+mn-cs"/>
              </a:rPr>
              <a:t>ESG </a:t>
            </a:r>
            <a:r>
              <a:rPr kumimoji="0" lang="ko-KR" altLang="en-US" sz="3200" b="1" i="0" u="none" strike="noStrike" kern="1200" cap="none" spc="-185" normalizeH="0" baseline="0" noProof="0" dirty="0" smtClean="0">
                <a:ln>
                  <a:noFill/>
                </a:ln>
                <a:solidFill>
                  <a:srgbClr val="003300"/>
                </a:solidFill>
                <a:effectLst/>
                <a:uLnTx/>
                <a:uFillTx/>
                <a:ea typeface="경기천년제목 Medium" panose="02020603020101020101" pitchFamily="18" charset="-127"/>
                <a:cs typeface="+mn-cs"/>
              </a:rPr>
              <a:t>사례</a:t>
            </a:r>
            <a:endParaRPr kumimoji="0" lang="ko-KR" altLang="en-US" sz="3200" b="1" i="0" u="none" strike="noStrike" kern="1200" cap="none" spc="-185" normalizeH="0" baseline="0" noProof="0" dirty="0">
              <a:ln>
                <a:noFill/>
              </a:ln>
              <a:solidFill>
                <a:srgbClr val="003300"/>
              </a:solidFill>
              <a:effectLst/>
              <a:uLnTx/>
              <a:uFillTx/>
              <a:ea typeface="경기천년제목 Medium" panose="02020603020101020101" pitchFamily="18" charset="-127"/>
              <a:cs typeface="+mn-cs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1584" y="1583948"/>
            <a:ext cx="7488831" cy="1728192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1127448" y="3356992"/>
            <a:ext cx="3168352" cy="2996996"/>
          </a:xfrm>
          <a:prstGeom prst="rect">
            <a:avLst/>
          </a:prstGeom>
          <a:solidFill>
            <a:srgbClr val="2A99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4400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+mn-cs"/>
              </a:rPr>
              <a:t>E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+mn-cs"/>
              </a:rPr>
              <a:t>환경</a:t>
            </a:r>
            <a:endParaRPr kumimoji="0" lang="en-US" altLang="ko-KR" sz="2000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경기천년바탕 Regular" panose="02020503020101020101" pitchFamily="18" charset="-127"/>
              <a:ea typeface="경기천년바탕 Regular" panose="02020503020101020101" pitchFamily="18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+mn-cs"/>
              </a:rPr>
              <a:t>UN </a:t>
            </a:r>
            <a:r>
              <a:rPr kumimoji="0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+mn-cs"/>
              </a:rPr>
              <a:t>기후변화협약 사무국은 기존</a:t>
            </a:r>
            <a:endParaRPr kumimoji="0" lang="en-US" altLang="ko-KR" sz="1400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경기천년바탕 Regular" panose="02020503020101020101" pitchFamily="18" charset="-127"/>
              <a:ea typeface="경기천년바탕 Regular" panose="02020503020101020101" pitchFamily="18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+mn-cs"/>
              </a:rPr>
              <a:t>기후변화 행동의 진행 상황과 성공사례 등을 공유하고 있으며</a:t>
            </a: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+mn-cs"/>
              </a:rPr>
              <a:t>, </a:t>
            </a:r>
            <a:r>
              <a:rPr kumimoji="0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+mn-cs"/>
              </a:rPr>
              <a:t>현재 스포츠 기후 행동 원칙에 가입한 스포츠 조직 또는 단체들은 프로스포츠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+mn-cs"/>
              </a:rPr>
              <a:t>클</a:t>
            </a:r>
            <a:r>
              <a:rPr kumimoji="0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+mn-cs"/>
              </a:rPr>
              <a:t>럽부터 스포츠 연맹 및 협회</a:t>
            </a: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+mn-cs"/>
              </a:rPr>
              <a:t>, </a:t>
            </a:r>
            <a:r>
              <a:rPr kumimoji="0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+mn-cs"/>
              </a:rPr>
              <a:t>국제스포츠기구</a:t>
            </a: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+mn-cs"/>
              </a:rPr>
              <a:t>, </a:t>
            </a:r>
            <a:r>
              <a:rPr kumimoji="0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+mn-cs"/>
              </a:rPr>
              <a:t>학교체육클럽까지 총 </a:t>
            </a: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+mn-cs"/>
              </a:rPr>
              <a:t>229</a:t>
            </a:r>
            <a:r>
              <a:rPr kumimoji="0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+mn-cs"/>
              </a:rPr>
              <a:t>개에 이름</a:t>
            </a:r>
            <a:endParaRPr kumimoji="0" lang="en-US" altLang="ko-KR" sz="1400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경기천년바탕 Regular" panose="02020503020101020101" pitchFamily="18" charset="-127"/>
              <a:ea typeface="경기천년바탕 Regular" panose="02020503020101020101" pitchFamily="18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600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300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300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8600873" y="4453081"/>
            <a:ext cx="159210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G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지배구조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79376" y="1124744"/>
            <a:ext cx="8856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+mn-cs"/>
              </a:rPr>
              <a:t>스포츠 국제기관에서도 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+mn-cs"/>
              </a:rPr>
              <a:t>ESG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+mn-cs"/>
              </a:rPr>
              <a:t>를 위해 노력하고 있는데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+mn-cs"/>
              </a:rPr>
              <a:t>, 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+mn-cs"/>
              </a:rPr>
              <a:t>이를 분야별로 살펴보면 다음과 같음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바탕 Regular" panose="02020503020101020101" pitchFamily="18" charset="-127"/>
              <a:ea typeface="경기천년바탕 Regular" panose="02020503020101020101" pitchFamily="18" charset="-127"/>
              <a:cs typeface="+mn-cs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4439816" y="3356992"/>
            <a:ext cx="3168352" cy="2996996"/>
          </a:xfrm>
          <a:prstGeom prst="rect">
            <a:avLst/>
          </a:prstGeom>
          <a:solidFill>
            <a:srgbClr val="2A99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4400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+mn-cs"/>
              </a:rPr>
              <a:t>S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+mn-cs"/>
              </a:rPr>
              <a:t>사회</a:t>
            </a:r>
            <a:endParaRPr kumimoji="0" lang="en-US" altLang="ko-KR" sz="2000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경기천년바탕 Regular" panose="02020503020101020101" pitchFamily="18" charset="-127"/>
              <a:ea typeface="경기천년바탕 Regular" panose="02020503020101020101" pitchFamily="18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+mn-cs"/>
              </a:rPr>
              <a:t>요트 그랑프리의 </a:t>
            </a:r>
            <a:r>
              <a:rPr kumimoji="0" lang="ko-KR" altLang="en-US" sz="14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+mn-cs"/>
              </a:rPr>
              <a:t>인스파이어</a:t>
            </a:r>
            <a:r>
              <a:rPr kumimoji="0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+mn-cs"/>
              </a:rPr>
              <a:t> 프로그램은 지역사회와 함께 하는 프로젝트로</a:t>
            </a:r>
            <a:endParaRPr kumimoji="0" lang="en-US" altLang="ko-KR" sz="1400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경기천년바탕 Regular" panose="02020503020101020101" pitchFamily="18" charset="-127"/>
              <a:ea typeface="경기천년바탕 Regular" panose="02020503020101020101" pitchFamily="18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+mn-cs"/>
              </a:rPr>
              <a:t>학습</a:t>
            </a: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+mn-cs"/>
              </a:rPr>
              <a:t>(Inspire Learning), </a:t>
            </a:r>
            <a:r>
              <a:rPr kumimoji="0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+mn-cs"/>
              </a:rPr>
              <a:t>경력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+mn-cs"/>
              </a:rPr>
              <a:t>(</a:t>
            </a: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+mn-cs"/>
              </a:rPr>
              <a:t>Inspire Careers), </a:t>
            </a:r>
            <a:r>
              <a:rPr kumimoji="0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+mn-cs"/>
              </a:rPr>
              <a:t>경주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+mn-cs"/>
              </a:rPr>
              <a:t>(</a:t>
            </a: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+mn-cs"/>
              </a:rPr>
              <a:t>Inspire Racing)</a:t>
            </a:r>
            <a:r>
              <a:rPr kumimoji="0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+mn-cs"/>
              </a:rPr>
              <a:t>의 </a:t>
            </a:r>
            <a:endParaRPr kumimoji="0" lang="en-US" altLang="ko-KR" sz="1400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경기천년바탕 Regular" panose="02020503020101020101" pitchFamily="18" charset="-127"/>
              <a:ea typeface="경기천년바탕 Regular" panose="02020503020101020101" pitchFamily="18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+mn-cs"/>
              </a:rPr>
              <a:t>세 가지 세부 프로그램으로 </a:t>
            </a: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+mn-cs"/>
              </a:rPr>
              <a:t>18-23</a:t>
            </a:r>
            <a:r>
              <a:rPr kumimoji="0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+mn-cs"/>
              </a:rPr>
              <a:t>세의</a:t>
            </a:r>
            <a:endParaRPr kumimoji="0" lang="en-US" altLang="ko-KR" sz="1400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경기천년바탕 Regular" panose="02020503020101020101" pitchFamily="18" charset="-127"/>
              <a:ea typeface="경기천년바탕 Regular" panose="02020503020101020101" pitchFamily="18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+mn-cs"/>
              </a:rPr>
              <a:t>청년들에게 요트와 해양 자연에 대한</a:t>
            </a:r>
            <a:endParaRPr kumimoji="0" lang="en-US" altLang="ko-KR" sz="1400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경기천년바탕 Regular" panose="02020503020101020101" pitchFamily="18" charset="-127"/>
              <a:ea typeface="경기천년바탕 Regular" panose="02020503020101020101" pitchFamily="18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+mn-cs"/>
              </a:rPr>
              <a:t>교육 및 직무 경험을 제공하고 있음</a:t>
            </a:r>
            <a:endParaRPr kumimoji="0" lang="en-US" altLang="ko-KR" sz="1400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경기천년바탕 Regular" panose="02020503020101020101" pitchFamily="18" charset="-127"/>
              <a:ea typeface="경기천년바탕 Regular" panose="02020503020101020101" pitchFamily="18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경기천년바탕 Regular" panose="02020503020101020101" pitchFamily="18" charset="-127"/>
              <a:ea typeface="경기천년바탕 Regular" panose="02020503020101020101" pitchFamily="18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600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경기천년바탕 Regular" panose="02020503020101020101" pitchFamily="18" charset="-127"/>
              <a:ea typeface="경기천년바탕 Regular" panose="02020503020101020101" pitchFamily="18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300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300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7731118" y="3395658"/>
            <a:ext cx="3168352" cy="2958330"/>
          </a:xfrm>
          <a:prstGeom prst="rect">
            <a:avLst/>
          </a:prstGeom>
          <a:solidFill>
            <a:srgbClr val="2A99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4400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+mn-cs"/>
              </a:rPr>
              <a:t>G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+mn-cs"/>
              </a:rPr>
              <a:t>지배구조</a:t>
            </a:r>
            <a:endParaRPr kumimoji="0" lang="en-US" altLang="ko-KR" sz="2000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경기천년바탕 Regular" panose="02020503020101020101" pitchFamily="18" charset="-127"/>
              <a:ea typeface="경기천년바탕 Regular" panose="02020503020101020101" pitchFamily="18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+mn-cs"/>
              </a:rPr>
              <a:t>스포츠 반부패구제협력</a:t>
            </a: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+mn-cs"/>
              </a:rPr>
              <a:t>(International Partnership against Corruption in Sport: IPACS)</a:t>
            </a:r>
            <a:r>
              <a:rPr kumimoji="0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+mn-cs"/>
              </a:rPr>
              <a:t>은 국제스포츠조직의</a:t>
            </a:r>
            <a:endParaRPr kumimoji="0" lang="en-US" altLang="ko-KR" sz="1400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경기천년바탕 Regular" panose="02020503020101020101" pitchFamily="18" charset="-127"/>
              <a:ea typeface="경기천년바탕 Regular" panose="02020503020101020101" pitchFamily="18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+mn-cs"/>
              </a:rPr>
              <a:t>더 나은 투명하고 공정한 경영 지배구조 확립을 위해 노력 중임</a:t>
            </a:r>
            <a:endParaRPr kumimoji="0" lang="en-US" altLang="ko-KR" sz="1600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경기천년바탕 Regular" panose="02020503020101020101" pitchFamily="18" charset="-127"/>
              <a:ea typeface="경기천년바탕 Regular" panose="02020503020101020101" pitchFamily="18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300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경기천년바탕 Regular" panose="02020503020101020101" pitchFamily="18" charset="-127"/>
              <a:ea typeface="경기천년바탕 Regular" panose="02020503020101020101" pitchFamily="18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300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300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300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2347209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51789D0-91CF-42CC-9905-55DE7D0EBAE7}"/>
              </a:ext>
            </a:extLst>
          </p:cNvPr>
          <p:cNvSpPr txBox="1"/>
          <p:nvPr/>
        </p:nvSpPr>
        <p:spPr>
          <a:xfrm>
            <a:off x="479376" y="294096"/>
            <a:ext cx="4824536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>
              <a:defRPr sz="2800" b="1" spc="-185">
                <a:solidFill>
                  <a:srgbClr val="0033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-185" normalizeH="0" baseline="0" noProof="0" dirty="0" smtClean="0">
                <a:ln>
                  <a:noFill/>
                </a:ln>
                <a:solidFill>
                  <a:srgbClr val="003300"/>
                </a:solidFill>
                <a:effectLst/>
                <a:uLnTx/>
                <a:uFillTx/>
                <a:latin typeface="경기천년제목"/>
                <a:ea typeface="경기천년제목 Medium" panose="02020603020101020101" pitchFamily="18" charset="-127"/>
                <a:cs typeface="+mn-cs"/>
              </a:rPr>
              <a:t>3. </a:t>
            </a:r>
            <a:r>
              <a:rPr kumimoji="0" lang="ko-KR" altLang="en-US" sz="3200" b="1" i="0" u="none" strike="noStrike" kern="1200" cap="none" spc="-185" normalizeH="0" baseline="0" noProof="0" dirty="0">
                <a:ln>
                  <a:noFill/>
                </a:ln>
                <a:solidFill>
                  <a:srgbClr val="003300"/>
                </a:solidFill>
                <a:effectLst/>
                <a:uLnTx/>
                <a:uFillTx/>
                <a:latin typeface="경기천년제목"/>
                <a:ea typeface="경기천년제목 Medium" panose="02020603020101020101" pitchFamily="18" charset="-127"/>
                <a:cs typeface="+mn-cs"/>
              </a:rPr>
              <a:t>앞으로의 스포츠 </a:t>
            </a:r>
            <a:r>
              <a:rPr kumimoji="0" lang="en-US" altLang="ko-KR" sz="3200" b="1" i="0" u="none" strike="noStrike" kern="1200" cap="none" spc="-185" normalizeH="0" baseline="0" noProof="0" dirty="0">
                <a:ln>
                  <a:noFill/>
                </a:ln>
                <a:solidFill>
                  <a:srgbClr val="003300"/>
                </a:solidFill>
                <a:effectLst/>
                <a:uLnTx/>
                <a:uFillTx/>
                <a:latin typeface="경기천년제목"/>
                <a:ea typeface="경기천년제목 Medium" panose="02020603020101020101" pitchFamily="18" charset="-127"/>
                <a:cs typeface="+mn-cs"/>
              </a:rPr>
              <a:t>ESG</a:t>
            </a:r>
            <a:endParaRPr kumimoji="0" lang="ko-KR" altLang="en-US" sz="3200" b="1" i="0" u="none" strike="noStrike" kern="1200" cap="none" spc="-185" normalizeH="0" baseline="0" noProof="0" dirty="0">
              <a:ln>
                <a:noFill/>
              </a:ln>
              <a:solidFill>
                <a:srgbClr val="003300"/>
              </a:solidFill>
              <a:effectLst/>
              <a:uLnTx/>
              <a:uFillTx/>
              <a:latin typeface="경기천년제목"/>
              <a:ea typeface="경기천년제목 Medium" panose="02020603020101020101" pitchFamily="18" charset="-127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FE8B21-69F9-94E1-5613-BC63E559E2AC}"/>
              </a:ext>
            </a:extLst>
          </p:cNvPr>
          <p:cNvSpPr txBox="1"/>
          <p:nvPr/>
        </p:nvSpPr>
        <p:spPr>
          <a:xfrm>
            <a:off x="4976250" y="1196752"/>
            <a:ext cx="702440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+mn-cs"/>
              </a:rPr>
              <a:t>이제 스포츠산업도 코로나 위기를 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+mn-cs"/>
              </a:rPr>
              <a:t>겪고 </a:t>
            </a:r>
            <a:r>
              <a:rPr lang="ko-KR" altLang="en-US" dirty="0" err="1" smtClean="0">
                <a:solidFill>
                  <a:srgbClr val="333333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난후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+mn-cs"/>
              </a:rPr>
              <a:t>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+mn-cs"/>
              </a:rPr>
              <a:t>4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+mn-cs"/>
              </a:rPr>
              <a:t>차 산업의 핵심기술이 결합되어 유기적으로 발전하고 있다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+mn-cs"/>
              </a:rPr>
              <a:t>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+mn-cs"/>
              </a:rPr>
              <a:t>오늘날 스포츠는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+mn-cs"/>
              </a:rPr>
              <a:t>4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+mn-cs"/>
              </a:rPr>
              <a:t>차산업혁명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+mn-cs"/>
              </a:rPr>
              <a:t>,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+mn-cs"/>
              </a:rPr>
              <a:t>상생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+mn-cs"/>
              </a:rPr>
              <a:t>, ESG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+mn-cs"/>
              </a:rPr>
              <a:t>와 같은 시대적 화두에 마주했다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+mn-cs"/>
              </a:rPr>
              <a:t>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경기천년바탕 Regular" panose="02020503020101020101" pitchFamily="18" charset="-127"/>
              <a:ea typeface="경기천년바탕 Regular" panose="02020503020101020101" pitchFamily="18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+mn-cs"/>
              </a:rPr>
              <a:t>결국 스포츠 기업들이 이러한 시대적 과제를 어떻게 바라보고 지혜롭게 대처해 나가는 것이 향후 치열한 산업 현장에서 지속성장을 가능하게 하는 핵심 역량이 될 것이다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+mn-cs"/>
              </a:rPr>
              <a:t>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경기천년바탕 Regular" panose="02020503020101020101" pitchFamily="18" charset="-127"/>
              <a:ea typeface="경기천년바탕 Regular" panose="02020503020101020101" pitchFamily="18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+mn-cs"/>
              </a:rPr>
              <a:t>프로스포츠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+mn-cs"/>
              </a:rPr>
              <a:t>ESG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+mn-cs"/>
              </a:rPr>
              <a:t>지향점에 맞춰 유행에 따라가는 경영이 아닌 지속 가능한 스포츠가 되기 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+mn-cs"/>
              </a:rPr>
              <a:t>위한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+mn-cs"/>
              </a:rPr>
              <a:t>태동이 본격적으로 진행되어야 한다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+mn-cs"/>
              </a:rPr>
              <a:t>.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바탕 Regular" panose="02020503020101020101" pitchFamily="18" charset="-127"/>
              <a:ea typeface="경기천년바탕 Regular" panose="02020503020101020101" pitchFamily="18" charset="-127"/>
              <a:cs typeface="+mn-cs"/>
            </a:endParaRPr>
          </a:p>
        </p:txBody>
      </p:sp>
      <p:pic>
        <p:nvPicPr>
          <p:cNvPr id="4" name="그림 3" descr="공, 테니스, 라켓이(가) 표시된 사진&#10;&#10;자동 생성된 설명">
            <a:extLst>
              <a:ext uri="{FF2B5EF4-FFF2-40B4-BE49-F238E27FC236}">
                <a16:creationId xmlns:a16="http://schemas.microsoft.com/office/drawing/2014/main" id="{FC453FC4-523C-F5B3-73AE-CB9819060D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344" y="1027972"/>
            <a:ext cx="4536504" cy="455276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9D330A2-2205-0117-8122-8C36658BD4BF}"/>
              </a:ext>
            </a:extLst>
          </p:cNvPr>
          <p:cNvSpPr txBox="1"/>
          <p:nvPr/>
        </p:nvSpPr>
        <p:spPr>
          <a:xfrm>
            <a:off x="5159896" y="4581128"/>
            <a:ext cx="59046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+mn-cs"/>
              </a:rPr>
              <a:t>출처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+mn-cs"/>
              </a:rPr>
              <a:t>: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+mn-cs"/>
                <a:hlinkClick r:id="rId3"/>
              </a:rPr>
              <a:t>https://renewableenergyfollowers.org/4073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바탕 Regular" panose="02020503020101020101" pitchFamily="18" charset="-127"/>
              <a:ea typeface="경기천년바탕 Regular" panose="02020503020101020101" pitchFamily="18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995AF4-0A50-CE12-34E3-BC9AD18FA683}"/>
              </a:ext>
            </a:extLst>
          </p:cNvPr>
          <p:cNvSpPr txBox="1"/>
          <p:nvPr/>
        </p:nvSpPr>
        <p:spPr>
          <a:xfrm>
            <a:off x="191344" y="5733256"/>
            <a:ext cx="45365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+mn-cs"/>
                <a:hlinkClick r:id="rId4"/>
              </a:rPr>
              <a:t>출처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+mn-cs"/>
                <a:hlinkClick r:id="rId4"/>
              </a:rPr>
              <a:t>: [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+mn-cs"/>
                <a:hlinkClick r:id="rId4"/>
              </a:rPr>
              <a:t>스포츠교육학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+mn-cs"/>
                <a:hlinkClick r:id="rId4"/>
              </a:rPr>
              <a:t>]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+mn-cs"/>
                <a:hlinkClick r:id="rId4"/>
              </a:rPr>
              <a:t>스포츠교육의 개념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+mn-cs"/>
                <a:hlinkClick r:id="rId4"/>
              </a:rPr>
              <a:t>: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+mn-cs"/>
                <a:hlinkClick r:id="rId4"/>
              </a:rPr>
              <a:t>네이버 블로그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+mn-cs"/>
                <a:hlinkClick r:id="rId4"/>
              </a:rPr>
              <a:t>(naver.com)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바탕 Regular" panose="02020503020101020101" pitchFamily="18" charset="-127"/>
              <a:ea typeface="경기천년바탕 Regular" panose="020205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28611330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1415480" y="1484785"/>
            <a:ext cx="9649072" cy="720080"/>
          </a:xfrm>
          <a:prstGeom prst="rect">
            <a:avLst/>
          </a:prstGeom>
          <a:pattFill prst="dkUpDiag">
            <a:fgClr>
              <a:srgbClr val="EFEFF1"/>
            </a:fgClr>
            <a:bgClr>
              <a:schemeClr val="bg1"/>
            </a:bgClr>
          </a:pattFill>
          <a:ln w="9525" algn="ctr">
            <a:solidFill>
              <a:schemeClr val="accent3">
                <a:lumMod val="50000"/>
              </a:schemeClr>
            </a:solidFill>
            <a:round/>
            <a:headEnd/>
            <a:tailEnd/>
          </a:ln>
          <a:effectLst>
            <a:innerShdw blurRad="63500" dist="25400" dir="13500000">
              <a:prstClr val="black">
                <a:alpha val="20000"/>
              </a:prstClr>
            </a:innerShdw>
          </a:effec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ko-KR" altLang="en-US" sz="240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26" name="Text Box 51"/>
          <p:cNvSpPr txBox="1">
            <a:spLocks noChangeArrowheads="1"/>
          </p:cNvSpPr>
          <p:nvPr/>
        </p:nvSpPr>
        <p:spPr bwMode="auto">
          <a:xfrm>
            <a:off x="1640744" y="1621240"/>
            <a:ext cx="9392244" cy="49859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38100" prst="cross"/>
            </a:sp3d>
          </a:bodyPr>
          <a:lstStyle>
            <a:defPPr>
              <a:defRPr lang="en-US"/>
            </a:defPPr>
            <a:lvl1pPr marL="85725" indent="-85725" defTabSz="914400" latinLnBrk="1">
              <a:lnSpc>
                <a:spcPct val="120000"/>
              </a:lnSpc>
              <a:buFont typeface="Arial" pitchFamily="34" charset="0"/>
              <a:buChar char="•"/>
              <a:defRPr sz="1600" b="0" spc="-100">
                <a:solidFill>
                  <a:prstClr val="black">
                    <a:lumMod val="85000"/>
                    <a:lumOff val="15000"/>
                  </a:prstClr>
                </a:solidFill>
                <a:latin typeface="HY견고딕" pitchFamily="18" charset="-127"/>
                <a:ea typeface="HY견고딕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indent="0">
              <a:buNone/>
            </a:pPr>
            <a:r>
              <a:rPr lang="en-US" altLang="ko-KR" sz="2200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 1. </a:t>
            </a:r>
            <a:r>
              <a:rPr lang="ko-KR" altLang="en-US" sz="2200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스포츠산업과 </a:t>
            </a:r>
            <a:r>
              <a:rPr lang="en-US" altLang="ko-KR" sz="2200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ESG</a:t>
            </a:r>
            <a:r>
              <a:rPr lang="ko-KR" altLang="en-US" sz="2200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의 관계에 대해 이해하였다</a:t>
            </a:r>
            <a:r>
              <a:rPr lang="en-US" altLang="ko-KR" sz="2200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. </a:t>
            </a:r>
            <a:endParaRPr lang="ko-KR" altLang="en-US" sz="220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743B60F-7DE2-4482-80DA-DB2C971DEFB7}"/>
              </a:ext>
            </a:extLst>
          </p:cNvPr>
          <p:cNvSpPr txBox="1"/>
          <p:nvPr/>
        </p:nvSpPr>
        <p:spPr>
          <a:xfrm>
            <a:off x="551384" y="293044"/>
            <a:ext cx="2016224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>
              <a:defRPr sz="2800" b="1" spc="-185">
                <a:solidFill>
                  <a:srgbClr val="0033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defRPr>
            </a:lvl1pPr>
          </a:lstStyle>
          <a:p>
            <a:r>
              <a:rPr lang="ko-KR" altLang="en-US" dirty="0"/>
              <a:t>학 습 정 리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59B6AB4-B4F8-498C-9961-436C162AA863}"/>
              </a:ext>
            </a:extLst>
          </p:cNvPr>
          <p:cNvSpPr/>
          <p:nvPr/>
        </p:nvSpPr>
        <p:spPr>
          <a:xfrm>
            <a:off x="1406240" y="2495101"/>
            <a:ext cx="9649072" cy="720080"/>
          </a:xfrm>
          <a:prstGeom prst="rect">
            <a:avLst/>
          </a:prstGeom>
          <a:pattFill prst="dkUpDiag">
            <a:fgClr>
              <a:srgbClr val="EFEFF1"/>
            </a:fgClr>
            <a:bgClr>
              <a:schemeClr val="bg1"/>
            </a:bgClr>
          </a:pattFill>
          <a:ln w="9525" algn="ctr">
            <a:solidFill>
              <a:schemeClr val="accent3">
                <a:lumMod val="50000"/>
              </a:schemeClr>
            </a:solidFill>
            <a:round/>
            <a:headEnd/>
            <a:tailEnd/>
          </a:ln>
          <a:effectLst>
            <a:innerShdw blurRad="63500" dist="25400" dir="13500000">
              <a:prstClr val="black">
                <a:alpha val="20000"/>
              </a:prstClr>
            </a:innerShdw>
          </a:effec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ko-KR" altLang="en-US" sz="240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20" name="Text Box 51">
            <a:extLst>
              <a:ext uri="{FF2B5EF4-FFF2-40B4-BE49-F238E27FC236}">
                <a16:creationId xmlns:a16="http://schemas.microsoft.com/office/drawing/2014/main" id="{B3D2EB6E-9AC7-4599-9B85-617E63DF25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31504" y="2631556"/>
            <a:ext cx="9392244" cy="49859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38100" prst="cross"/>
            </a:sp3d>
          </a:bodyPr>
          <a:lstStyle>
            <a:defPPr>
              <a:defRPr lang="en-US"/>
            </a:defPPr>
            <a:lvl1pPr marL="85725" indent="-85725" defTabSz="914400" latinLnBrk="1">
              <a:lnSpc>
                <a:spcPct val="120000"/>
              </a:lnSpc>
              <a:buFont typeface="Arial" pitchFamily="34" charset="0"/>
              <a:buChar char="•"/>
              <a:defRPr sz="1600" b="0" spc="-100">
                <a:solidFill>
                  <a:prstClr val="black">
                    <a:lumMod val="85000"/>
                    <a:lumOff val="15000"/>
                  </a:prstClr>
                </a:solidFill>
                <a:latin typeface="HY견고딕" pitchFamily="18" charset="-127"/>
                <a:ea typeface="HY견고딕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indent="0">
              <a:buNone/>
            </a:pPr>
            <a:r>
              <a:rPr lang="en-US" altLang="ko-KR" sz="2200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 2. </a:t>
            </a:r>
            <a:r>
              <a:rPr lang="ko-KR" altLang="en-US" sz="22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스포츠산업의  </a:t>
            </a:r>
            <a:r>
              <a:rPr lang="en-US" altLang="ko-KR" sz="22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ESG </a:t>
            </a:r>
            <a:r>
              <a:rPr lang="ko-KR" altLang="en-US" sz="22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적용과 스포츠와 </a:t>
            </a:r>
            <a:r>
              <a:rPr lang="en-US" altLang="ko-KR" sz="22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ESG </a:t>
            </a:r>
            <a:r>
              <a:rPr lang="ko-KR" altLang="en-US" sz="22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경영을 </a:t>
            </a:r>
            <a:r>
              <a:rPr lang="ko-KR" altLang="en-US" sz="2200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이해하였다</a:t>
            </a:r>
            <a:r>
              <a:rPr lang="en-US" altLang="ko-KR" sz="2200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. </a:t>
            </a:r>
            <a:endParaRPr lang="ko-KR" altLang="en-US" sz="220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245C457-89A7-45C4-B9B1-7134A83619F5}"/>
              </a:ext>
            </a:extLst>
          </p:cNvPr>
          <p:cNvSpPr/>
          <p:nvPr/>
        </p:nvSpPr>
        <p:spPr>
          <a:xfrm>
            <a:off x="1416720" y="3556217"/>
            <a:ext cx="9649072" cy="720080"/>
          </a:xfrm>
          <a:prstGeom prst="rect">
            <a:avLst/>
          </a:prstGeom>
          <a:pattFill prst="dkUpDiag">
            <a:fgClr>
              <a:srgbClr val="EFEFF1"/>
            </a:fgClr>
            <a:bgClr>
              <a:schemeClr val="bg1"/>
            </a:bgClr>
          </a:pattFill>
          <a:ln w="9525" algn="ctr">
            <a:solidFill>
              <a:schemeClr val="accent3">
                <a:lumMod val="50000"/>
              </a:schemeClr>
            </a:solidFill>
            <a:round/>
            <a:headEnd/>
            <a:tailEnd/>
          </a:ln>
          <a:effectLst>
            <a:innerShdw blurRad="63500" dist="25400" dir="13500000">
              <a:prstClr val="black">
                <a:alpha val="20000"/>
              </a:prstClr>
            </a:innerShdw>
          </a:effec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ko-KR" altLang="en-US" sz="240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22" name="Text Box 51">
            <a:extLst>
              <a:ext uri="{FF2B5EF4-FFF2-40B4-BE49-F238E27FC236}">
                <a16:creationId xmlns:a16="http://schemas.microsoft.com/office/drawing/2014/main" id="{A4E50302-944F-4996-AF46-241909C19E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41984" y="3692672"/>
            <a:ext cx="9392244" cy="49859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38100" prst="cross"/>
            </a:sp3d>
          </a:bodyPr>
          <a:lstStyle>
            <a:defPPr>
              <a:defRPr lang="en-US"/>
            </a:defPPr>
            <a:lvl1pPr marL="85725" indent="-85725" defTabSz="914400" latinLnBrk="1">
              <a:lnSpc>
                <a:spcPct val="120000"/>
              </a:lnSpc>
              <a:buFont typeface="Arial" pitchFamily="34" charset="0"/>
              <a:buChar char="•"/>
              <a:defRPr sz="1600" b="0" spc="-100">
                <a:solidFill>
                  <a:prstClr val="black">
                    <a:lumMod val="85000"/>
                    <a:lumOff val="15000"/>
                  </a:prstClr>
                </a:solidFill>
                <a:latin typeface="HY견고딕" pitchFamily="18" charset="-127"/>
                <a:ea typeface="HY견고딕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indent="0">
              <a:buNone/>
            </a:pPr>
            <a:r>
              <a:rPr lang="en-US" altLang="ko-KR" sz="2200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 3. </a:t>
            </a:r>
            <a:r>
              <a:rPr lang="ko-KR" altLang="en-US" sz="22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스포츠산업과 </a:t>
            </a:r>
            <a:r>
              <a:rPr lang="en-US" altLang="ko-KR" sz="22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ESG </a:t>
            </a:r>
            <a:r>
              <a:rPr lang="ko-KR" altLang="en-US" sz="22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의 만남을 </a:t>
            </a:r>
            <a:r>
              <a:rPr lang="ko-KR" altLang="en-US" sz="2200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이해하였다</a:t>
            </a:r>
            <a:r>
              <a:rPr lang="en-US" altLang="ko-KR" sz="2200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.</a:t>
            </a:r>
            <a:endParaRPr lang="ko-KR" altLang="en-US" sz="220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829A3FE3-D5EE-442C-B904-F781D3BB9A7A}"/>
              </a:ext>
            </a:extLst>
          </p:cNvPr>
          <p:cNvSpPr/>
          <p:nvPr/>
        </p:nvSpPr>
        <p:spPr>
          <a:xfrm>
            <a:off x="1431032" y="4617333"/>
            <a:ext cx="9649072" cy="720080"/>
          </a:xfrm>
          <a:prstGeom prst="rect">
            <a:avLst/>
          </a:prstGeom>
          <a:pattFill prst="dkUpDiag">
            <a:fgClr>
              <a:srgbClr val="EFEFF1"/>
            </a:fgClr>
            <a:bgClr>
              <a:schemeClr val="bg1"/>
            </a:bgClr>
          </a:pattFill>
          <a:ln w="9525" algn="ctr">
            <a:solidFill>
              <a:schemeClr val="accent3">
                <a:lumMod val="50000"/>
              </a:schemeClr>
            </a:solidFill>
            <a:round/>
            <a:headEnd/>
            <a:tailEnd/>
          </a:ln>
          <a:effectLst>
            <a:innerShdw blurRad="63500" dist="25400" dir="13500000">
              <a:prstClr val="black">
                <a:alpha val="20000"/>
              </a:prstClr>
            </a:innerShdw>
          </a:effec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ko-KR" altLang="en-US" sz="240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25" name="Text Box 51">
            <a:extLst>
              <a:ext uri="{FF2B5EF4-FFF2-40B4-BE49-F238E27FC236}">
                <a16:creationId xmlns:a16="http://schemas.microsoft.com/office/drawing/2014/main" id="{95F2453F-6451-494E-B9FA-A575D5B8B6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56296" y="4753788"/>
            <a:ext cx="9392244" cy="49859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38100" prst="cross"/>
            </a:sp3d>
          </a:bodyPr>
          <a:lstStyle>
            <a:defPPr>
              <a:defRPr lang="en-US"/>
            </a:defPPr>
            <a:lvl1pPr marL="85725" indent="-85725" defTabSz="914400" latinLnBrk="1">
              <a:lnSpc>
                <a:spcPct val="120000"/>
              </a:lnSpc>
              <a:buFont typeface="Arial" pitchFamily="34" charset="0"/>
              <a:buChar char="•"/>
              <a:defRPr sz="1600" b="0" spc="-100">
                <a:solidFill>
                  <a:prstClr val="black">
                    <a:lumMod val="85000"/>
                    <a:lumOff val="15000"/>
                  </a:prstClr>
                </a:solidFill>
                <a:latin typeface="HY견고딕" pitchFamily="18" charset="-127"/>
                <a:ea typeface="HY견고딕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indent="0">
              <a:buNone/>
            </a:pPr>
            <a:r>
              <a:rPr lang="en-US" altLang="ko-KR" sz="2200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 4. </a:t>
            </a:r>
            <a:r>
              <a:rPr lang="ko-KR" altLang="en-US" sz="22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스포츠 속 </a:t>
            </a:r>
            <a:r>
              <a:rPr lang="en-US" altLang="ko-KR" sz="22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ESG </a:t>
            </a:r>
            <a:r>
              <a:rPr lang="ko-KR" altLang="en-US" sz="22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사례를 </a:t>
            </a:r>
            <a:r>
              <a:rPr lang="ko-KR" altLang="en-US" sz="2200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이해하였다</a:t>
            </a:r>
            <a:r>
              <a:rPr lang="en-US" altLang="ko-KR" sz="2200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. </a:t>
            </a:r>
            <a:endParaRPr lang="ko-KR" altLang="en-US" sz="220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6789601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1" name="Text Box 3"/>
          <p:cNvSpPr txBox="1">
            <a:spLocks noChangeArrowheads="1"/>
          </p:cNvSpPr>
          <p:nvPr/>
        </p:nvSpPr>
        <p:spPr bwMode="auto">
          <a:xfrm>
            <a:off x="720" y="2310160"/>
            <a:ext cx="12192000" cy="614784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square" lIns="0" tIns="0" rIns="0" bIns="0" anchor="ctr">
            <a:spAutoFit/>
          </a:bodyPr>
          <a:lstStyle/>
          <a:p>
            <a:pPr marL="150813" algn="ctr" defTabSz="762000">
              <a:lnSpc>
                <a:spcPct val="130000"/>
              </a:lnSpc>
              <a:spcBef>
                <a:spcPct val="50000"/>
              </a:spcBef>
            </a:pPr>
            <a:r>
              <a:rPr lang="ko-KR" altLang="en-US" sz="3400" dirty="0">
                <a:solidFill>
                  <a:schemeClr val="accent5">
                    <a:lumMod val="7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끝까지 경청해 주셔서 감사 드립니다</a:t>
            </a:r>
            <a:r>
              <a:rPr lang="en-US" altLang="ko-KR" sz="3400" dirty="0">
                <a:solidFill>
                  <a:schemeClr val="accent5">
                    <a:lumMod val="7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.</a:t>
            </a:r>
            <a:endParaRPr lang="ko-KR" altLang="en-US" sz="3400" dirty="0">
              <a:solidFill>
                <a:schemeClr val="accent5">
                  <a:lumMod val="7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pic>
        <p:nvPicPr>
          <p:cNvPr id="7" name="Picture 12" descr="https://search.pstatic.net/common/?src=http%3A%2F%2Fblogfiles.naver.net%2FMjAyMjA3MjFfNzAg%2FMDAxNjU4MzUyNDUyMDI2.H1sj61BQ0qObk5pJmy5Ixkq5mKA9DDwl8Z7zPGgxZH8g.T9sKA3prKUTyVKACJ6rgOz6TfrCJQlxQmozU-_JDdU0g.JPEG.dlarbfls%2FKakaoTalk_20220720_144805828.jpg&amp;type=sc960_832">
            <a:extLst>
              <a:ext uri="{FF2B5EF4-FFF2-40B4-BE49-F238E27FC236}">
                <a16:creationId xmlns:a16="http://schemas.microsoft.com/office/drawing/2014/main" id="{7C5DE7F3-5BC3-4929-9044-D7554A7552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516" b="7253"/>
          <a:stretch/>
        </p:blipFill>
        <p:spPr bwMode="auto">
          <a:xfrm>
            <a:off x="0" y="3212976"/>
            <a:ext cx="12185025" cy="3653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88231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023992" y="2854319"/>
            <a:ext cx="5145871" cy="852260"/>
          </a:xfrm>
          <a:prstGeom prst="rect">
            <a:avLst/>
          </a:prstGeom>
          <a:noFill/>
        </p:spPr>
        <p:txBody>
          <a:bodyPr wrap="square" lIns="112498" tIns="56249" rIns="112498" bIns="56249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spc="-148" dirty="0">
                <a:solidFill>
                  <a:srgbClr val="064B8A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1</a:t>
            </a:r>
            <a:r>
              <a:rPr lang="en-US" altLang="ko-KR" sz="4000" spc="-148" dirty="0" smtClean="0">
                <a:solidFill>
                  <a:srgbClr val="064B8A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. </a:t>
            </a:r>
            <a:r>
              <a:rPr lang="ko-KR" altLang="en-US" sz="4000" spc="-148" dirty="0" smtClean="0">
                <a:solidFill>
                  <a:srgbClr val="064B8A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스포츠산업과 </a:t>
            </a:r>
            <a:r>
              <a:rPr lang="en-US" altLang="ko-KR" sz="4000" spc="-148" dirty="0" smtClean="0">
                <a:solidFill>
                  <a:srgbClr val="064B8A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ESG </a:t>
            </a:r>
            <a:endParaRPr lang="ko-KR" altLang="en-US" sz="4000" spc="-148" dirty="0">
              <a:solidFill>
                <a:srgbClr val="064B8A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grpSp>
        <p:nvGrpSpPr>
          <p:cNvPr id="19" name="그룹 18"/>
          <p:cNvGrpSpPr/>
          <p:nvPr/>
        </p:nvGrpSpPr>
        <p:grpSpPr>
          <a:xfrm flipH="1">
            <a:off x="407157" y="4797152"/>
            <a:ext cx="1454626" cy="1830388"/>
            <a:chOff x="8105777" y="4149080"/>
            <a:chExt cx="1455735" cy="2352078"/>
          </a:xfrm>
        </p:grpSpPr>
        <p:sp>
          <p:nvSpPr>
            <p:cNvPr id="20" name="Freeform 5"/>
            <p:cNvSpPr>
              <a:spLocks noEditPoints="1"/>
            </p:cNvSpPr>
            <p:nvPr/>
          </p:nvSpPr>
          <p:spPr bwMode="auto">
            <a:xfrm>
              <a:off x="8754967" y="4149080"/>
              <a:ext cx="806545" cy="2352078"/>
            </a:xfrm>
            <a:custGeom>
              <a:avLst/>
              <a:gdLst>
                <a:gd name="T0" fmla="*/ 1065 w 1170"/>
                <a:gd name="T1" fmla="*/ 987 h 3412"/>
                <a:gd name="T2" fmla="*/ 909 w 1170"/>
                <a:gd name="T3" fmla="*/ 767 h 3412"/>
                <a:gd name="T4" fmla="*/ 824 w 1170"/>
                <a:gd name="T5" fmla="*/ 643 h 3412"/>
                <a:gd name="T6" fmla="*/ 890 w 1170"/>
                <a:gd name="T7" fmla="*/ 494 h 3412"/>
                <a:gd name="T8" fmla="*/ 785 w 1170"/>
                <a:gd name="T9" fmla="*/ 271 h 3412"/>
                <a:gd name="T10" fmla="*/ 730 w 1170"/>
                <a:gd name="T11" fmla="*/ 113 h 3412"/>
                <a:gd name="T12" fmla="*/ 440 w 1170"/>
                <a:gd name="T13" fmla="*/ 6 h 3412"/>
                <a:gd name="T14" fmla="*/ 380 w 1170"/>
                <a:gd name="T15" fmla="*/ 77 h 3412"/>
                <a:gd name="T16" fmla="*/ 335 w 1170"/>
                <a:gd name="T17" fmla="*/ 196 h 3412"/>
                <a:gd name="T18" fmla="*/ 283 w 1170"/>
                <a:gd name="T19" fmla="*/ 133 h 3412"/>
                <a:gd name="T20" fmla="*/ 44 w 1170"/>
                <a:gd name="T21" fmla="*/ 146 h 3412"/>
                <a:gd name="T22" fmla="*/ 93 w 1170"/>
                <a:gd name="T23" fmla="*/ 256 h 3412"/>
                <a:gd name="T24" fmla="*/ 41 w 1170"/>
                <a:gd name="T25" fmla="*/ 642 h 3412"/>
                <a:gd name="T26" fmla="*/ 215 w 1170"/>
                <a:gd name="T27" fmla="*/ 844 h 3412"/>
                <a:gd name="T28" fmla="*/ 218 w 1170"/>
                <a:gd name="T29" fmla="*/ 965 h 3412"/>
                <a:gd name="T30" fmla="*/ 292 w 1170"/>
                <a:gd name="T31" fmla="*/ 1294 h 3412"/>
                <a:gd name="T32" fmla="*/ 302 w 1170"/>
                <a:gd name="T33" fmla="*/ 1544 h 3412"/>
                <a:gd name="T34" fmla="*/ 386 w 1170"/>
                <a:gd name="T35" fmla="*/ 1967 h 3412"/>
                <a:gd name="T36" fmla="*/ 488 w 1170"/>
                <a:gd name="T37" fmla="*/ 2337 h 3412"/>
                <a:gd name="T38" fmla="*/ 623 w 1170"/>
                <a:gd name="T39" fmla="*/ 2821 h 3412"/>
                <a:gd name="T40" fmla="*/ 498 w 1170"/>
                <a:gd name="T41" fmla="*/ 3067 h 3412"/>
                <a:gd name="T42" fmla="*/ 350 w 1170"/>
                <a:gd name="T43" fmla="*/ 3150 h 3412"/>
                <a:gd name="T44" fmla="*/ 592 w 1170"/>
                <a:gd name="T45" fmla="*/ 3170 h 3412"/>
                <a:gd name="T46" fmla="*/ 558 w 1170"/>
                <a:gd name="T47" fmla="*/ 3246 h 3412"/>
                <a:gd name="T48" fmla="*/ 400 w 1170"/>
                <a:gd name="T49" fmla="*/ 3371 h 3412"/>
                <a:gd name="T50" fmla="*/ 590 w 1170"/>
                <a:gd name="T51" fmla="*/ 3410 h 3412"/>
                <a:gd name="T52" fmla="*/ 848 w 1170"/>
                <a:gd name="T53" fmla="*/ 3315 h 3412"/>
                <a:gd name="T54" fmla="*/ 837 w 1170"/>
                <a:gd name="T55" fmla="*/ 3152 h 3412"/>
                <a:gd name="T56" fmla="*/ 829 w 1170"/>
                <a:gd name="T57" fmla="*/ 2624 h 3412"/>
                <a:gd name="T58" fmla="*/ 724 w 1170"/>
                <a:gd name="T59" fmla="*/ 2141 h 3412"/>
                <a:gd name="T60" fmla="*/ 782 w 1170"/>
                <a:gd name="T61" fmla="*/ 1641 h 3412"/>
                <a:gd name="T62" fmla="*/ 977 w 1170"/>
                <a:gd name="T63" fmla="*/ 1682 h 3412"/>
                <a:gd name="T64" fmla="*/ 1040 w 1170"/>
                <a:gd name="T65" fmla="*/ 1652 h 3412"/>
                <a:gd name="T66" fmla="*/ 1134 w 1170"/>
                <a:gd name="T67" fmla="*/ 1195 h 3412"/>
                <a:gd name="T68" fmla="*/ 206 w 1170"/>
                <a:gd name="T69" fmla="*/ 478 h 3412"/>
                <a:gd name="T70" fmla="*/ 350 w 1170"/>
                <a:gd name="T71" fmla="*/ 610 h 3412"/>
                <a:gd name="T72" fmla="*/ 250 w 1170"/>
                <a:gd name="T73" fmla="*/ 541 h 3412"/>
                <a:gd name="T74" fmla="*/ 254 w 1170"/>
                <a:gd name="T75" fmla="*/ 358 h 3412"/>
                <a:gd name="T76" fmla="*/ 298 w 1170"/>
                <a:gd name="T77" fmla="*/ 521 h 3412"/>
                <a:gd name="T78" fmla="*/ 430 w 1170"/>
                <a:gd name="T79" fmla="*/ 549 h 3412"/>
                <a:gd name="T80" fmla="*/ 320 w 1170"/>
                <a:gd name="T81" fmla="*/ 527 h 3412"/>
                <a:gd name="T82" fmla="*/ 308 w 1170"/>
                <a:gd name="T83" fmla="*/ 287 h 3412"/>
                <a:gd name="T84" fmla="*/ 305 w 1170"/>
                <a:gd name="T85" fmla="*/ 370 h 3412"/>
                <a:gd name="T86" fmla="*/ 347 w 1170"/>
                <a:gd name="T87" fmla="*/ 422 h 3412"/>
                <a:gd name="T88" fmla="*/ 765 w 1170"/>
                <a:gd name="T89" fmla="*/ 474 h 3412"/>
                <a:gd name="T90" fmla="*/ 653 w 1170"/>
                <a:gd name="T91" fmla="*/ 477 h 3412"/>
                <a:gd name="T92" fmla="*/ 685 w 1170"/>
                <a:gd name="T93" fmla="*/ 381 h 3412"/>
                <a:gd name="T94" fmla="*/ 781 w 1170"/>
                <a:gd name="T95" fmla="*/ 406 h 3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170" h="3412">
                  <a:moveTo>
                    <a:pt x="1134" y="1195"/>
                  </a:moveTo>
                  <a:lnTo>
                    <a:pt x="1126" y="1081"/>
                  </a:lnTo>
                  <a:lnTo>
                    <a:pt x="1106" y="1028"/>
                  </a:lnTo>
                  <a:lnTo>
                    <a:pt x="1065" y="987"/>
                  </a:lnTo>
                  <a:lnTo>
                    <a:pt x="1029" y="907"/>
                  </a:lnTo>
                  <a:lnTo>
                    <a:pt x="967" y="844"/>
                  </a:lnTo>
                  <a:lnTo>
                    <a:pt x="939" y="803"/>
                  </a:lnTo>
                  <a:lnTo>
                    <a:pt x="909" y="767"/>
                  </a:lnTo>
                  <a:lnTo>
                    <a:pt x="887" y="729"/>
                  </a:lnTo>
                  <a:lnTo>
                    <a:pt x="864" y="747"/>
                  </a:lnTo>
                  <a:lnTo>
                    <a:pt x="826" y="720"/>
                  </a:lnTo>
                  <a:lnTo>
                    <a:pt x="824" y="643"/>
                  </a:lnTo>
                  <a:lnTo>
                    <a:pt x="814" y="617"/>
                  </a:lnTo>
                  <a:lnTo>
                    <a:pt x="824" y="584"/>
                  </a:lnTo>
                  <a:lnTo>
                    <a:pt x="875" y="560"/>
                  </a:lnTo>
                  <a:lnTo>
                    <a:pt x="890" y="494"/>
                  </a:lnTo>
                  <a:lnTo>
                    <a:pt x="886" y="413"/>
                  </a:lnTo>
                  <a:lnTo>
                    <a:pt x="856" y="334"/>
                  </a:lnTo>
                  <a:lnTo>
                    <a:pt x="817" y="292"/>
                  </a:lnTo>
                  <a:lnTo>
                    <a:pt x="785" y="271"/>
                  </a:lnTo>
                  <a:lnTo>
                    <a:pt x="776" y="257"/>
                  </a:lnTo>
                  <a:lnTo>
                    <a:pt x="760" y="257"/>
                  </a:lnTo>
                  <a:lnTo>
                    <a:pt x="754" y="206"/>
                  </a:lnTo>
                  <a:lnTo>
                    <a:pt x="730" y="113"/>
                  </a:lnTo>
                  <a:lnTo>
                    <a:pt x="683" y="36"/>
                  </a:lnTo>
                  <a:lnTo>
                    <a:pt x="644" y="9"/>
                  </a:lnTo>
                  <a:lnTo>
                    <a:pt x="600" y="0"/>
                  </a:lnTo>
                  <a:lnTo>
                    <a:pt x="440" y="6"/>
                  </a:lnTo>
                  <a:lnTo>
                    <a:pt x="402" y="27"/>
                  </a:lnTo>
                  <a:lnTo>
                    <a:pt x="378" y="47"/>
                  </a:lnTo>
                  <a:lnTo>
                    <a:pt x="389" y="55"/>
                  </a:lnTo>
                  <a:lnTo>
                    <a:pt x="380" y="77"/>
                  </a:lnTo>
                  <a:lnTo>
                    <a:pt x="355" y="110"/>
                  </a:lnTo>
                  <a:lnTo>
                    <a:pt x="339" y="157"/>
                  </a:lnTo>
                  <a:lnTo>
                    <a:pt x="344" y="190"/>
                  </a:lnTo>
                  <a:lnTo>
                    <a:pt x="335" y="196"/>
                  </a:lnTo>
                  <a:lnTo>
                    <a:pt x="333" y="163"/>
                  </a:lnTo>
                  <a:lnTo>
                    <a:pt x="311" y="162"/>
                  </a:lnTo>
                  <a:lnTo>
                    <a:pt x="298" y="143"/>
                  </a:lnTo>
                  <a:lnTo>
                    <a:pt x="283" y="133"/>
                  </a:lnTo>
                  <a:lnTo>
                    <a:pt x="269" y="130"/>
                  </a:lnTo>
                  <a:lnTo>
                    <a:pt x="262" y="108"/>
                  </a:lnTo>
                  <a:lnTo>
                    <a:pt x="58" y="91"/>
                  </a:lnTo>
                  <a:lnTo>
                    <a:pt x="44" y="146"/>
                  </a:lnTo>
                  <a:lnTo>
                    <a:pt x="52" y="204"/>
                  </a:lnTo>
                  <a:lnTo>
                    <a:pt x="75" y="206"/>
                  </a:lnTo>
                  <a:lnTo>
                    <a:pt x="86" y="206"/>
                  </a:lnTo>
                  <a:lnTo>
                    <a:pt x="93" y="256"/>
                  </a:lnTo>
                  <a:lnTo>
                    <a:pt x="132" y="257"/>
                  </a:lnTo>
                  <a:lnTo>
                    <a:pt x="129" y="369"/>
                  </a:lnTo>
                  <a:lnTo>
                    <a:pt x="86" y="494"/>
                  </a:lnTo>
                  <a:lnTo>
                    <a:pt x="41" y="642"/>
                  </a:lnTo>
                  <a:lnTo>
                    <a:pt x="0" y="802"/>
                  </a:lnTo>
                  <a:lnTo>
                    <a:pt x="61" y="858"/>
                  </a:lnTo>
                  <a:lnTo>
                    <a:pt x="97" y="857"/>
                  </a:lnTo>
                  <a:lnTo>
                    <a:pt x="215" y="844"/>
                  </a:lnTo>
                  <a:lnTo>
                    <a:pt x="262" y="835"/>
                  </a:lnTo>
                  <a:lnTo>
                    <a:pt x="226" y="877"/>
                  </a:lnTo>
                  <a:lnTo>
                    <a:pt x="217" y="927"/>
                  </a:lnTo>
                  <a:lnTo>
                    <a:pt x="218" y="965"/>
                  </a:lnTo>
                  <a:lnTo>
                    <a:pt x="251" y="1048"/>
                  </a:lnTo>
                  <a:lnTo>
                    <a:pt x="276" y="1125"/>
                  </a:lnTo>
                  <a:lnTo>
                    <a:pt x="283" y="1227"/>
                  </a:lnTo>
                  <a:lnTo>
                    <a:pt x="292" y="1294"/>
                  </a:lnTo>
                  <a:lnTo>
                    <a:pt x="283" y="1398"/>
                  </a:lnTo>
                  <a:lnTo>
                    <a:pt x="278" y="1484"/>
                  </a:lnTo>
                  <a:lnTo>
                    <a:pt x="283" y="1531"/>
                  </a:lnTo>
                  <a:lnTo>
                    <a:pt x="302" y="1544"/>
                  </a:lnTo>
                  <a:lnTo>
                    <a:pt x="324" y="1605"/>
                  </a:lnTo>
                  <a:lnTo>
                    <a:pt x="344" y="1674"/>
                  </a:lnTo>
                  <a:lnTo>
                    <a:pt x="350" y="1790"/>
                  </a:lnTo>
                  <a:lnTo>
                    <a:pt x="386" y="1967"/>
                  </a:lnTo>
                  <a:lnTo>
                    <a:pt x="427" y="2097"/>
                  </a:lnTo>
                  <a:lnTo>
                    <a:pt x="474" y="2264"/>
                  </a:lnTo>
                  <a:lnTo>
                    <a:pt x="476" y="2304"/>
                  </a:lnTo>
                  <a:lnTo>
                    <a:pt x="488" y="2337"/>
                  </a:lnTo>
                  <a:lnTo>
                    <a:pt x="496" y="2406"/>
                  </a:lnTo>
                  <a:lnTo>
                    <a:pt x="558" y="2507"/>
                  </a:lnTo>
                  <a:lnTo>
                    <a:pt x="594" y="2694"/>
                  </a:lnTo>
                  <a:lnTo>
                    <a:pt x="623" y="2821"/>
                  </a:lnTo>
                  <a:lnTo>
                    <a:pt x="630" y="2927"/>
                  </a:lnTo>
                  <a:lnTo>
                    <a:pt x="598" y="3028"/>
                  </a:lnTo>
                  <a:lnTo>
                    <a:pt x="547" y="3050"/>
                  </a:lnTo>
                  <a:lnTo>
                    <a:pt x="498" y="3067"/>
                  </a:lnTo>
                  <a:lnTo>
                    <a:pt x="427" y="3081"/>
                  </a:lnTo>
                  <a:lnTo>
                    <a:pt x="361" y="3090"/>
                  </a:lnTo>
                  <a:lnTo>
                    <a:pt x="341" y="3112"/>
                  </a:lnTo>
                  <a:lnTo>
                    <a:pt x="350" y="3150"/>
                  </a:lnTo>
                  <a:lnTo>
                    <a:pt x="383" y="3174"/>
                  </a:lnTo>
                  <a:lnTo>
                    <a:pt x="476" y="3191"/>
                  </a:lnTo>
                  <a:lnTo>
                    <a:pt x="545" y="3181"/>
                  </a:lnTo>
                  <a:lnTo>
                    <a:pt x="592" y="3170"/>
                  </a:lnTo>
                  <a:lnTo>
                    <a:pt x="619" y="3167"/>
                  </a:lnTo>
                  <a:lnTo>
                    <a:pt x="639" y="3180"/>
                  </a:lnTo>
                  <a:lnTo>
                    <a:pt x="603" y="3213"/>
                  </a:lnTo>
                  <a:lnTo>
                    <a:pt x="558" y="3246"/>
                  </a:lnTo>
                  <a:lnTo>
                    <a:pt x="506" y="3285"/>
                  </a:lnTo>
                  <a:lnTo>
                    <a:pt x="452" y="3318"/>
                  </a:lnTo>
                  <a:lnTo>
                    <a:pt x="407" y="3349"/>
                  </a:lnTo>
                  <a:lnTo>
                    <a:pt x="400" y="3371"/>
                  </a:lnTo>
                  <a:lnTo>
                    <a:pt x="415" y="3395"/>
                  </a:lnTo>
                  <a:lnTo>
                    <a:pt x="454" y="3407"/>
                  </a:lnTo>
                  <a:lnTo>
                    <a:pt x="509" y="3412"/>
                  </a:lnTo>
                  <a:lnTo>
                    <a:pt x="590" y="3410"/>
                  </a:lnTo>
                  <a:lnTo>
                    <a:pt x="644" y="3392"/>
                  </a:lnTo>
                  <a:lnTo>
                    <a:pt x="711" y="3359"/>
                  </a:lnTo>
                  <a:lnTo>
                    <a:pt x="782" y="3338"/>
                  </a:lnTo>
                  <a:lnTo>
                    <a:pt x="848" y="3315"/>
                  </a:lnTo>
                  <a:lnTo>
                    <a:pt x="878" y="3266"/>
                  </a:lnTo>
                  <a:lnTo>
                    <a:pt x="864" y="3197"/>
                  </a:lnTo>
                  <a:lnTo>
                    <a:pt x="850" y="3161"/>
                  </a:lnTo>
                  <a:lnTo>
                    <a:pt x="837" y="3152"/>
                  </a:lnTo>
                  <a:lnTo>
                    <a:pt x="821" y="3067"/>
                  </a:lnTo>
                  <a:lnTo>
                    <a:pt x="823" y="2949"/>
                  </a:lnTo>
                  <a:lnTo>
                    <a:pt x="832" y="2758"/>
                  </a:lnTo>
                  <a:lnTo>
                    <a:pt x="829" y="2624"/>
                  </a:lnTo>
                  <a:lnTo>
                    <a:pt x="793" y="2516"/>
                  </a:lnTo>
                  <a:lnTo>
                    <a:pt x="760" y="2439"/>
                  </a:lnTo>
                  <a:lnTo>
                    <a:pt x="740" y="2309"/>
                  </a:lnTo>
                  <a:lnTo>
                    <a:pt x="724" y="2141"/>
                  </a:lnTo>
                  <a:lnTo>
                    <a:pt x="707" y="1944"/>
                  </a:lnTo>
                  <a:lnTo>
                    <a:pt x="716" y="1785"/>
                  </a:lnTo>
                  <a:lnTo>
                    <a:pt x="759" y="1721"/>
                  </a:lnTo>
                  <a:lnTo>
                    <a:pt x="782" y="1641"/>
                  </a:lnTo>
                  <a:lnTo>
                    <a:pt x="840" y="1669"/>
                  </a:lnTo>
                  <a:lnTo>
                    <a:pt x="911" y="1671"/>
                  </a:lnTo>
                  <a:lnTo>
                    <a:pt x="945" y="1682"/>
                  </a:lnTo>
                  <a:lnTo>
                    <a:pt x="977" y="1682"/>
                  </a:lnTo>
                  <a:lnTo>
                    <a:pt x="1008" y="1694"/>
                  </a:lnTo>
                  <a:lnTo>
                    <a:pt x="1041" y="1690"/>
                  </a:lnTo>
                  <a:lnTo>
                    <a:pt x="1044" y="1668"/>
                  </a:lnTo>
                  <a:lnTo>
                    <a:pt x="1040" y="1652"/>
                  </a:lnTo>
                  <a:lnTo>
                    <a:pt x="1080" y="1520"/>
                  </a:lnTo>
                  <a:lnTo>
                    <a:pt x="1129" y="1399"/>
                  </a:lnTo>
                  <a:lnTo>
                    <a:pt x="1170" y="1277"/>
                  </a:lnTo>
                  <a:lnTo>
                    <a:pt x="1134" y="1195"/>
                  </a:lnTo>
                  <a:close/>
                  <a:moveTo>
                    <a:pt x="258" y="659"/>
                  </a:moveTo>
                  <a:lnTo>
                    <a:pt x="176" y="697"/>
                  </a:lnTo>
                  <a:lnTo>
                    <a:pt x="181" y="574"/>
                  </a:lnTo>
                  <a:lnTo>
                    <a:pt x="206" y="478"/>
                  </a:lnTo>
                  <a:lnTo>
                    <a:pt x="225" y="515"/>
                  </a:lnTo>
                  <a:lnTo>
                    <a:pt x="251" y="560"/>
                  </a:lnTo>
                  <a:lnTo>
                    <a:pt x="303" y="598"/>
                  </a:lnTo>
                  <a:lnTo>
                    <a:pt x="350" y="610"/>
                  </a:lnTo>
                  <a:lnTo>
                    <a:pt x="258" y="659"/>
                  </a:lnTo>
                  <a:close/>
                  <a:moveTo>
                    <a:pt x="308" y="591"/>
                  </a:moveTo>
                  <a:lnTo>
                    <a:pt x="273" y="566"/>
                  </a:lnTo>
                  <a:lnTo>
                    <a:pt x="250" y="541"/>
                  </a:lnTo>
                  <a:lnTo>
                    <a:pt x="225" y="502"/>
                  </a:lnTo>
                  <a:lnTo>
                    <a:pt x="217" y="452"/>
                  </a:lnTo>
                  <a:lnTo>
                    <a:pt x="229" y="392"/>
                  </a:lnTo>
                  <a:lnTo>
                    <a:pt x="254" y="358"/>
                  </a:lnTo>
                  <a:lnTo>
                    <a:pt x="259" y="381"/>
                  </a:lnTo>
                  <a:lnTo>
                    <a:pt x="272" y="455"/>
                  </a:lnTo>
                  <a:lnTo>
                    <a:pt x="281" y="457"/>
                  </a:lnTo>
                  <a:lnTo>
                    <a:pt x="298" y="521"/>
                  </a:lnTo>
                  <a:lnTo>
                    <a:pt x="328" y="576"/>
                  </a:lnTo>
                  <a:lnTo>
                    <a:pt x="355" y="602"/>
                  </a:lnTo>
                  <a:lnTo>
                    <a:pt x="308" y="591"/>
                  </a:lnTo>
                  <a:close/>
                  <a:moveTo>
                    <a:pt x="430" y="549"/>
                  </a:moveTo>
                  <a:lnTo>
                    <a:pt x="400" y="573"/>
                  </a:lnTo>
                  <a:lnTo>
                    <a:pt x="371" y="595"/>
                  </a:lnTo>
                  <a:lnTo>
                    <a:pt x="349" y="579"/>
                  </a:lnTo>
                  <a:lnTo>
                    <a:pt x="320" y="527"/>
                  </a:lnTo>
                  <a:lnTo>
                    <a:pt x="291" y="453"/>
                  </a:lnTo>
                  <a:lnTo>
                    <a:pt x="278" y="287"/>
                  </a:lnTo>
                  <a:lnTo>
                    <a:pt x="286" y="268"/>
                  </a:lnTo>
                  <a:lnTo>
                    <a:pt x="308" y="287"/>
                  </a:lnTo>
                  <a:lnTo>
                    <a:pt x="294" y="314"/>
                  </a:lnTo>
                  <a:lnTo>
                    <a:pt x="302" y="328"/>
                  </a:lnTo>
                  <a:lnTo>
                    <a:pt x="298" y="342"/>
                  </a:lnTo>
                  <a:lnTo>
                    <a:pt x="305" y="370"/>
                  </a:lnTo>
                  <a:lnTo>
                    <a:pt x="300" y="394"/>
                  </a:lnTo>
                  <a:lnTo>
                    <a:pt x="302" y="414"/>
                  </a:lnTo>
                  <a:lnTo>
                    <a:pt x="317" y="420"/>
                  </a:lnTo>
                  <a:lnTo>
                    <a:pt x="347" y="422"/>
                  </a:lnTo>
                  <a:lnTo>
                    <a:pt x="402" y="447"/>
                  </a:lnTo>
                  <a:lnTo>
                    <a:pt x="449" y="538"/>
                  </a:lnTo>
                  <a:lnTo>
                    <a:pt x="430" y="549"/>
                  </a:lnTo>
                  <a:close/>
                  <a:moveTo>
                    <a:pt x="765" y="474"/>
                  </a:moveTo>
                  <a:lnTo>
                    <a:pt x="748" y="524"/>
                  </a:lnTo>
                  <a:lnTo>
                    <a:pt x="730" y="513"/>
                  </a:lnTo>
                  <a:lnTo>
                    <a:pt x="693" y="489"/>
                  </a:lnTo>
                  <a:lnTo>
                    <a:pt x="653" y="477"/>
                  </a:lnTo>
                  <a:lnTo>
                    <a:pt x="630" y="427"/>
                  </a:lnTo>
                  <a:lnTo>
                    <a:pt x="641" y="387"/>
                  </a:lnTo>
                  <a:lnTo>
                    <a:pt x="663" y="391"/>
                  </a:lnTo>
                  <a:lnTo>
                    <a:pt x="685" y="381"/>
                  </a:lnTo>
                  <a:lnTo>
                    <a:pt x="726" y="314"/>
                  </a:lnTo>
                  <a:lnTo>
                    <a:pt x="735" y="323"/>
                  </a:lnTo>
                  <a:lnTo>
                    <a:pt x="751" y="325"/>
                  </a:lnTo>
                  <a:lnTo>
                    <a:pt x="781" y="406"/>
                  </a:lnTo>
                  <a:lnTo>
                    <a:pt x="765" y="474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112542" tIns="56271" rIns="112542" bIns="56271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215"/>
            </a:p>
          </p:txBody>
        </p:sp>
        <p:grpSp>
          <p:nvGrpSpPr>
            <p:cNvPr id="21" name="그룹 20"/>
            <p:cNvGrpSpPr/>
            <p:nvPr/>
          </p:nvGrpSpPr>
          <p:grpSpPr>
            <a:xfrm flipH="1">
              <a:off x="8105777" y="4896156"/>
              <a:ext cx="754705" cy="1091424"/>
              <a:chOff x="1052119" y="2814067"/>
              <a:chExt cx="513545" cy="742667"/>
            </a:xfrm>
            <a:solidFill>
              <a:schemeClr val="bg1">
                <a:lumMod val="85000"/>
              </a:schemeClr>
            </a:solidFill>
          </p:grpSpPr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1052119" y="2816019"/>
                <a:ext cx="256002" cy="740715"/>
              </a:xfrm>
              <a:custGeom>
                <a:avLst/>
                <a:gdLst>
                  <a:gd name="T0" fmla="*/ 692 w 788"/>
                  <a:gd name="T1" fmla="*/ 842 h 2280"/>
                  <a:gd name="T2" fmla="*/ 650 w 788"/>
                  <a:gd name="T3" fmla="*/ 800 h 2280"/>
                  <a:gd name="T4" fmla="*/ 598 w 788"/>
                  <a:gd name="T5" fmla="*/ 582 h 2280"/>
                  <a:gd name="T6" fmla="*/ 514 w 788"/>
                  <a:gd name="T7" fmla="*/ 404 h 2280"/>
                  <a:gd name="T8" fmla="*/ 576 w 788"/>
                  <a:gd name="T9" fmla="*/ 286 h 2280"/>
                  <a:gd name="T10" fmla="*/ 604 w 788"/>
                  <a:gd name="T11" fmla="*/ 188 h 2280"/>
                  <a:gd name="T12" fmla="*/ 568 w 788"/>
                  <a:gd name="T13" fmla="*/ 40 h 2280"/>
                  <a:gd name="T14" fmla="*/ 472 w 788"/>
                  <a:gd name="T15" fmla="*/ 6 h 2280"/>
                  <a:gd name="T16" fmla="*/ 390 w 788"/>
                  <a:gd name="T17" fmla="*/ 80 h 2280"/>
                  <a:gd name="T18" fmla="*/ 368 w 788"/>
                  <a:gd name="T19" fmla="*/ 166 h 2280"/>
                  <a:gd name="T20" fmla="*/ 402 w 788"/>
                  <a:gd name="T21" fmla="*/ 282 h 2280"/>
                  <a:gd name="T22" fmla="*/ 344 w 788"/>
                  <a:gd name="T23" fmla="*/ 328 h 2280"/>
                  <a:gd name="T24" fmla="*/ 248 w 788"/>
                  <a:gd name="T25" fmla="*/ 528 h 2280"/>
                  <a:gd name="T26" fmla="*/ 206 w 788"/>
                  <a:gd name="T27" fmla="*/ 722 h 2280"/>
                  <a:gd name="T28" fmla="*/ 166 w 788"/>
                  <a:gd name="T29" fmla="*/ 830 h 2280"/>
                  <a:gd name="T30" fmla="*/ 156 w 788"/>
                  <a:gd name="T31" fmla="*/ 888 h 2280"/>
                  <a:gd name="T32" fmla="*/ 106 w 788"/>
                  <a:gd name="T33" fmla="*/ 942 h 2280"/>
                  <a:gd name="T34" fmla="*/ 24 w 788"/>
                  <a:gd name="T35" fmla="*/ 972 h 2280"/>
                  <a:gd name="T36" fmla="*/ 0 w 788"/>
                  <a:gd name="T37" fmla="*/ 1054 h 2280"/>
                  <a:gd name="T38" fmla="*/ 92 w 788"/>
                  <a:gd name="T39" fmla="*/ 1182 h 2280"/>
                  <a:gd name="T40" fmla="*/ 130 w 788"/>
                  <a:gd name="T41" fmla="*/ 1230 h 2280"/>
                  <a:gd name="T42" fmla="*/ 222 w 788"/>
                  <a:gd name="T43" fmla="*/ 1420 h 2280"/>
                  <a:gd name="T44" fmla="*/ 246 w 788"/>
                  <a:gd name="T45" fmla="*/ 1512 h 2280"/>
                  <a:gd name="T46" fmla="*/ 312 w 788"/>
                  <a:gd name="T47" fmla="*/ 1522 h 2280"/>
                  <a:gd name="T48" fmla="*/ 300 w 788"/>
                  <a:gd name="T49" fmla="*/ 1628 h 2280"/>
                  <a:gd name="T50" fmla="*/ 270 w 788"/>
                  <a:gd name="T51" fmla="*/ 1758 h 2280"/>
                  <a:gd name="T52" fmla="*/ 234 w 788"/>
                  <a:gd name="T53" fmla="*/ 2006 h 2280"/>
                  <a:gd name="T54" fmla="*/ 198 w 788"/>
                  <a:gd name="T55" fmla="*/ 2060 h 2280"/>
                  <a:gd name="T56" fmla="*/ 236 w 788"/>
                  <a:gd name="T57" fmla="*/ 2168 h 2280"/>
                  <a:gd name="T58" fmla="*/ 228 w 788"/>
                  <a:gd name="T59" fmla="*/ 2264 h 2280"/>
                  <a:gd name="T60" fmla="*/ 432 w 788"/>
                  <a:gd name="T61" fmla="*/ 2274 h 2280"/>
                  <a:gd name="T62" fmla="*/ 570 w 788"/>
                  <a:gd name="T63" fmla="*/ 2254 h 2280"/>
                  <a:gd name="T64" fmla="*/ 506 w 788"/>
                  <a:gd name="T65" fmla="*/ 2226 h 2280"/>
                  <a:gd name="T66" fmla="*/ 428 w 788"/>
                  <a:gd name="T67" fmla="*/ 2136 h 2280"/>
                  <a:gd name="T68" fmla="*/ 452 w 788"/>
                  <a:gd name="T69" fmla="*/ 2070 h 2280"/>
                  <a:gd name="T70" fmla="*/ 648 w 788"/>
                  <a:gd name="T71" fmla="*/ 1766 h 2280"/>
                  <a:gd name="T72" fmla="*/ 750 w 788"/>
                  <a:gd name="T73" fmla="*/ 1566 h 2280"/>
                  <a:gd name="T74" fmla="*/ 664 w 788"/>
                  <a:gd name="T75" fmla="*/ 1240 h 2280"/>
                  <a:gd name="T76" fmla="*/ 618 w 788"/>
                  <a:gd name="T77" fmla="*/ 1062 h 2280"/>
                  <a:gd name="T78" fmla="*/ 584 w 788"/>
                  <a:gd name="T79" fmla="*/ 948 h 2280"/>
                  <a:gd name="T80" fmla="*/ 648 w 788"/>
                  <a:gd name="T81" fmla="*/ 924 h 2280"/>
                  <a:gd name="T82" fmla="*/ 716 w 788"/>
                  <a:gd name="T83" fmla="*/ 944 h 2280"/>
                  <a:gd name="T84" fmla="*/ 758 w 788"/>
                  <a:gd name="T85" fmla="*/ 946 h 2280"/>
                  <a:gd name="T86" fmla="*/ 788 w 788"/>
                  <a:gd name="T87" fmla="*/ 874 h 2280"/>
                  <a:gd name="T88" fmla="*/ 238 w 788"/>
                  <a:gd name="T89" fmla="*/ 952 h 2280"/>
                  <a:gd name="T90" fmla="*/ 190 w 788"/>
                  <a:gd name="T91" fmla="*/ 884 h 2280"/>
                  <a:gd name="T92" fmla="*/ 210 w 788"/>
                  <a:gd name="T93" fmla="*/ 832 h 2280"/>
                  <a:gd name="T94" fmla="*/ 272 w 788"/>
                  <a:gd name="T95" fmla="*/ 738 h 2280"/>
                  <a:gd name="T96" fmla="*/ 274 w 788"/>
                  <a:gd name="T97" fmla="*/ 868 h 2280"/>
                  <a:gd name="T98" fmla="*/ 564 w 788"/>
                  <a:gd name="T99" fmla="*/ 1608 h 2280"/>
                  <a:gd name="T100" fmla="*/ 538 w 788"/>
                  <a:gd name="T101" fmla="*/ 1630 h 2280"/>
                  <a:gd name="T102" fmla="*/ 480 w 788"/>
                  <a:gd name="T103" fmla="*/ 1668 h 2280"/>
                  <a:gd name="T104" fmla="*/ 504 w 788"/>
                  <a:gd name="T105" fmla="*/ 1514 h 2280"/>
                  <a:gd name="T106" fmla="*/ 540 w 788"/>
                  <a:gd name="T107" fmla="*/ 1510 h 2280"/>
                  <a:gd name="T108" fmla="*/ 560 w 788"/>
                  <a:gd name="T109" fmla="*/ 1568 h 2280"/>
                  <a:gd name="T110" fmla="*/ 564 w 788"/>
                  <a:gd name="T111" fmla="*/ 816 h 2280"/>
                  <a:gd name="T112" fmla="*/ 546 w 788"/>
                  <a:gd name="T113" fmla="*/ 786 h 2280"/>
                  <a:gd name="T114" fmla="*/ 544 w 788"/>
                  <a:gd name="T115" fmla="*/ 722 h 2280"/>
                  <a:gd name="T116" fmla="*/ 584 w 788"/>
                  <a:gd name="T117" fmla="*/ 734 h 2280"/>
                  <a:gd name="T118" fmla="*/ 596 w 788"/>
                  <a:gd name="T119" fmla="*/ 712 h 2280"/>
                  <a:gd name="T120" fmla="*/ 606 w 788"/>
                  <a:gd name="T121" fmla="*/ 682 h 22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788" h="2280">
                    <a:moveTo>
                      <a:pt x="784" y="874"/>
                    </a:moveTo>
                    <a:lnTo>
                      <a:pt x="784" y="874"/>
                    </a:lnTo>
                    <a:lnTo>
                      <a:pt x="774" y="870"/>
                    </a:lnTo>
                    <a:lnTo>
                      <a:pt x="768" y="868"/>
                    </a:lnTo>
                    <a:lnTo>
                      <a:pt x="760" y="870"/>
                    </a:lnTo>
                    <a:lnTo>
                      <a:pt x="752" y="868"/>
                    </a:lnTo>
                    <a:lnTo>
                      <a:pt x="752" y="868"/>
                    </a:lnTo>
                    <a:lnTo>
                      <a:pt x="748" y="864"/>
                    </a:lnTo>
                    <a:lnTo>
                      <a:pt x="740" y="858"/>
                    </a:lnTo>
                    <a:lnTo>
                      <a:pt x="740" y="858"/>
                    </a:lnTo>
                    <a:lnTo>
                      <a:pt x="714" y="848"/>
                    </a:lnTo>
                    <a:lnTo>
                      <a:pt x="692" y="842"/>
                    </a:lnTo>
                    <a:lnTo>
                      <a:pt x="692" y="842"/>
                    </a:lnTo>
                    <a:lnTo>
                      <a:pt x="692" y="838"/>
                    </a:lnTo>
                    <a:lnTo>
                      <a:pt x="694" y="832"/>
                    </a:lnTo>
                    <a:lnTo>
                      <a:pt x="694" y="832"/>
                    </a:lnTo>
                    <a:lnTo>
                      <a:pt x="694" y="828"/>
                    </a:lnTo>
                    <a:lnTo>
                      <a:pt x="690" y="822"/>
                    </a:lnTo>
                    <a:lnTo>
                      <a:pt x="684" y="816"/>
                    </a:lnTo>
                    <a:lnTo>
                      <a:pt x="684" y="816"/>
                    </a:lnTo>
                    <a:lnTo>
                      <a:pt x="662" y="802"/>
                    </a:lnTo>
                    <a:lnTo>
                      <a:pt x="662" y="802"/>
                    </a:lnTo>
                    <a:lnTo>
                      <a:pt x="654" y="800"/>
                    </a:lnTo>
                    <a:lnTo>
                      <a:pt x="650" y="800"/>
                    </a:lnTo>
                    <a:lnTo>
                      <a:pt x="634" y="794"/>
                    </a:lnTo>
                    <a:lnTo>
                      <a:pt x="634" y="794"/>
                    </a:lnTo>
                    <a:lnTo>
                      <a:pt x="612" y="694"/>
                    </a:lnTo>
                    <a:lnTo>
                      <a:pt x="612" y="694"/>
                    </a:lnTo>
                    <a:lnTo>
                      <a:pt x="608" y="654"/>
                    </a:lnTo>
                    <a:lnTo>
                      <a:pt x="604" y="630"/>
                    </a:lnTo>
                    <a:lnTo>
                      <a:pt x="604" y="630"/>
                    </a:lnTo>
                    <a:lnTo>
                      <a:pt x="608" y="618"/>
                    </a:lnTo>
                    <a:lnTo>
                      <a:pt x="608" y="608"/>
                    </a:lnTo>
                    <a:lnTo>
                      <a:pt x="606" y="596"/>
                    </a:lnTo>
                    <a:lnTo>
                      <a:pt x="606" y="596"/>
                    </a:lnTo>
                    <a:lnTo>
                      <a:pt x="598" y="582"/>
                    </a:lnTo>
                    <a:lnTo>
                      <a:pt x="586" y="562"/>
                    </a:lnTo>
                    <a:lnTo>
                      <a:pt x="566" y="528"/>
                    </a:lnTo>
                    <a:lnTo>
                      <a:pt x="566" y="528"/>
                    </a:lnTo>
                    <a:lnTo>
                      <a:pt x="554" y="504"/>
                    </a:lnTo>
                    <a:lnTo>
                      <a:pt x="546" y="488"/>
                    </a:lnTo>
                    <a:lnTo>
                      <a:pt x="540" y="472"/>
                    </a:lnTo>
                    <a:lnTo>
                      <a:pt x="540" y="472"/>
                    </a:lnTo>
                    <a:lnTo>
                      <a:pt x="534" y="454"/>
                    </a:lnTo>
                    <a:lnTo>
                      <a:pt x="524" y="436"/>
                    </a:lnTo>
                    <a:lnTo>
                      <a:pt x="514" y="416"/>
                    </a:lnTo>
                    <a:lnTo>
                      <a:pt x="514" y="416"/>
                    </a:lnTo>
                    <a:lnTo>
                      <a:pt x="514" y="404"/>
                    </a:lnTo>
                    <a:lnTo>
                      <a:pt x="516" y="392"/>
                    </a:lnTo>
                    <a:lnTo>
                      <a:pt x="520" y="378"/>
                    </a:lnTo>
                    <a:lnTo>
                      <a:pt x="520" y="378"/>
                    </a:lnTo>
                    <a:lnTo>
                      <a:pt x="528" y="348"/>
                    </a:lnTo>
                    <a:lnTo>
                      <a:pt x="530" y="332"/>
                    </a:lnTo>
                    <a:lnTo>
                      <a:pt x="530" y="332"/>
                    </a:lnTo>
                    <a:lnTo>
                      <a:pt x="538" y="330"/>
                    </a:lnTo>
                    <a:lnTo>
                      <a:pt x="546" y="326"/>
                    </a:lnTo>
                    <a:lnTo>
                      <a:pt x="554" y="316"/>
                    </a:lnTo>
                    <a:lnTo>
                      <a:pt x="554" y="316"/>
                    </a:lnTo>
                    <a:lnTo>
                      <a:pt x="564" y="300"/>
                    </a:lnTo>
                    <a:lnTo>
                      <a:pt x="576" y="286"/>
                    </a:lnTo>
                    <a:lnTo>
                      <a:pt x="576" y="286"/>
                    </a:lnTo>
                    <a:lnTo>
                      <a:pt x="582" y="276"/>
                    </a:lnTo>
                    <a:lnTo>
                      <a:pt x="584" y="264"/>
                    </a:lnTo>
                    <a:lnTo>
                      <a:pt x="590" y="242"/>
                    </a:lnTo>
                    <a:lnTo>
                      <a:pt x="590" y="242"/>
                    </a:lnTo>
                    <a:lnTo>
                      <a:pt x="594" y="232"/>
                    </a:lnTo>
                    <a:lnTo>
                      <a:pt x="596" y="222"/>
                    </a:lnTo>
                    <a:lnTo>
                      <a:pt x="598" y="204"/>
                    </a:lnTo>
                    <a:lnTo>
                      <a:pt x="598" y="204"/>
                    </a:lnTo>
                    <a:lnTo>
                      <a:pt x="602" y="194"/>
                    </a:lnTo>
                    <a:lnTo>
                      <a:pt x="604" y="188"/>
                    </a:lnTo>
                    <a:lnTo>
                      <a:pt x="604" y="188"/>
                    </a:lnTo>
                    <a:lnTo>
                      <a:pt x="606" y="168"/>
                    </a:lnTo>
                    <a:lnTo>
                      <a:pt x="608" y="140"/>
                    </a:lnTo>
                    <a:lnTo>
                      <a:pt x="608" y="140"/>
                    </a:lnTo>
                    <a:lnTo>
                      <a:pt x="608" y="128"/>
                    </a:lnTo>
                    <a:lnTo>
                      <a:pt x="606" y="110"/>
                    </a:lnTo>
                    <a:lnTo>
                      <a:pt x="602" y="92"/>
                    </a:lnTo>
                    <a:lnTo>
                      <a:pt x="596" y="78"/>
                    </a:lnTo>
                    <a:lnTo>
                      <a:pt x="596" y="78"/>
                    </a:lnTo>
                    <a:lnTo>
                      <a:pt x="588" y="66"/>
                    </a:lnTo>
                    <a:lnTo>
                      <a:pt x="582" y="56"/>
                    </a:lnTo>
                    <a:lnTo>
                      <a:pt x="568" y="40"/>
                    </a:lnTo>
                    <a:lnTo>
                      <a:pt x="568" y="40"/>
                    </a:lnTo>
                    <a:lnTo>
                      <a:pt x="556" y="28"/>
                    </a:lnTo>
                    <a:lnTo>
                      <a:pt x="546" y="16"/>
                    </a:lnTo>
                    <a:lnTo>
                      <a:pt x="546" y="16"/>
                    </a:lnTo>
                    <a:lnTo>
                      <a:pt x="540" y="12"/>
                    </a:lnTo>
                    <a:lnTo>
                      <a:pt x="530" y="8"/>
                    </a:lnTo>
                    <a:lnTo>
                      <a:pt x="512" y="2"/>
                    </a:lnTo>
                    <a:lnTo>
                      <a:pt x="512" y="2"/>
                    </a:lnTo>
                    <a:lnTo>
                      <a:pt x="500" y="0"/>
                    </a:lnTo>
                    <a:lnTo>
                      <a:pt x="488" y="2"/>
                    </a:lnTo>
                    <a:lnTo>
                      <a:pt x="488" y="2"/>
                    </a:lnTo>
                    <a:lnTo>
                      <a:pt x="472" y="6"/>
                    </a:lnTo>
                    <a:lnTo>
                      <a:pt x="472" y="6"/>
                    </a:lnTo>
                    <a:lnTo>
                      <a:pt x="460" y="4"/>
                    </a:lnTo>
                    <a:lnTo>
                      <a:pt x="450" y="6"/>
                    </a:lnTo>
                    <a:lnTo>
                      <a:pt x="446" y="6"/>
                    </a:lnTo>
                    <a:lnTo>
                      <a:pt x="440" y="8"/>
                    </a:lnTo>
                    <a:lnTo>
                      <a:pt x="440" y="8"/>
                    </a:lnTo>
                    <a:lnTo>
                      <a:pt x="420" y="22"/>
                    </a:lnTo>
                    <a:lnTo>
                      <a:pt x="412" y="28"/>
                    </a:lnTo>
                    <a:lnTo>
                      <a:pt x="404" y="38"/>
                    </a:lnTo>
                    <a:lnTo>
                      <a:pt x="404" y="38"/>
                    </a:lnTo>
                    <a:lnTo>
                      <a:pt x="396" y="60"/>
                    </a:lnTo>
                    <a:lnTo>
                      <a:pt x="392" y="70"/>
                    </a:lnTo>
                    <a:lnTo>
                      <a:pt x="390" y="80"/>
                    </a:lnTo>
                    <a:lnTo>
                      <a:pt x="390" y="80"/>
                    </a:lnTo>
                    <a:lnTo>
                      <a:pt x="384" y="118"/>
                    </a:lnTo>
                    <a:lnTo>
                      <a:pt x="384" y="118"/>
                    </a:lnTo>
                    <a:lnTo>
                      <a:pt x="384" y="140"/>
                    </a:lnTo>
                    <a:lnTo>
                      <a:pt x="384" y="154"/>
                    </a:lnTo>
                    <a:lnTo>
                      <a:pt x="384" y="154"/>
                    </a:lnTo>
                    <a:lnTo>
                      <a:pt x="380" y="154"/>
                    </a:lnTo>
                    <a:lnTo>
                      <a:pt x="374" y="154"/>
                    </a:lnTo>
                    <a:lnTo>
                      <a:pt x="372" y="154"/>
                    </a:lnTo>
                    <a:lnTo>
                      <a:pt x="370" y="156"/>
                    </a:lnTo>
                    <a:lnTo>
                      <a:pt x="368" y="160"/>
                    </a:lnTo>
                    <a:lnTo>
                      <a:pt x="368" y="166"/>
                    </a:lnTo>
                    <a:lnTo>
                      <a:pt x="368" y="166"/>
                    </a:lnTo>
                    <a:lnTo>
                      <a:pt x="372" y="190"/>
                    </a:lnTo>
                    <a:lnTo>
                      <a:pt x="378" y="210"/>
                    </a:lnTo>
                    <a:lnTo>
                      <a:pt x="378" y="210"/>
                    </a:lnTo>
                    <a:lnTo>
                      <a:pt x="380" y="218"/>
                    </a:lnTo>
                    <a:lnTo>
                      <a:pt x="384" y="222"/>
                    </a:lnTo>
                    <a:lnTo>
                      <a:pt x="390" y="230"/>
                    </a:lnTo>
                    <a:lnTo>
                      <a:pt x="390" y="230"/>
                    </a:lnTo>
                    <a:lnTo>
                      <a:pt x="394" y="236"/>
                    </a:lnTo>
                    <a:lnTo>
                      <a:pt x="398" y="238"/>
                    </a:lnTo>
                    <a:lnTo>
                      <a:pt x="402" y="282"/>
                    </a:lnTo>
                    <a:lnTo>
                      <a:pt x="402" y="282"/>
                    </a:lnTo>
                    <a:lnTo>
                      <a:pt x="400" y="282"/>
                    </a:lnTo>
                    <a:lnTo>
                      <a:pt x="392" y="290"/>
                    </a:lnTo>
                    <a:lnTo>
                      <a:pt x="392" y="290"/>
                    </a:lnTo>
                    <a:lnTo>
                      <a:pt x="380" y="304"/>
                    </a:lnTo>
                    <a:lnTo>
                      <a:pt x="374" y="314"/>
                    </a:lnTo>
                    <a:lnTo>
                      <a:pt x="374" y="314"/>
                    </a:lnTo>
                    <a:lnTo>
                      <a:pt x="360" y="314"/>
                    </a:lnTo>
                    <a:lnTo>
                      <a:pt x="360" y="314"/>
                    </a:lnTo>
                    <a:lnTo>
                      <a:pt x="354" y="314"/>
                    </a:lnTo>
                    <a:lnTo>
                      <a:pt x="352" y="316"/>
                    </a:lnTo>
                    <a:lnTo>
                      <a:pt x="344" y="328"/>
                    </a:lnTo>
                    <a:lnTo>
                      <a:pt x="344" y="328"/>
                    </a:lnTo>
                    <a:lnTo>
                      <a:pt x="334" y="342"/>
                    </a:lnTo>
                    <a:lnTo>
                      <a:pt x="324" y="354"/>
                    </a:lnTo>
                    <a:lnTo>
                      <a:pt x="324" y="354"/>
                    </a:lnTo>
                    <a:lnTo>
                      <a:pt x="306" y="376"/>
                    </a:lnTo>
                    <a:lnTo>
                      <a:pt x="282" y="410"/>
                    </a:lnTo>
                    <a:lnTo>
                      <a:pt x="282" y="410"/>
                    </a:lnTo>
                    <a:lnTo>
                      <a:pt x="266" y="434"/>
                    </a:lnTo>
                    <a:lnTo>
                      <a:pt x="260" y="444"/>
                    </a:lnTo>
                    <a:lnTo>
                      <a:pt x="256" y="460"/>
                    </a:lnTo>
                    <a:lnTo>
                      <a:pt x="256" y="460"/>
                    </a:lnTo>
                    <a:lnTo>
                      <a:pt x="250" y="496"/>
                    </a:lnTo>
                    <a:lnTo>
                      <a:pt x="248" y="528"/>
                    </a:lnTo>
                    <a:lnTo>
                      <a:pt x="248" y="528"/>
                    </a:lnTo>
                    <a:lnTo>
                      <a:pt x="248" y="546"/>
                    </a:lnTo>
                    <a:lnTo>
                      <a:pt x="248" y="558"/>
                    </a:lnTo>
                    <a:lnTo>
                      <a:pt x="248" y="558"/>
                    </a:lnTo>
                    <a:lnTo>
                      <a:pt x="244" y="584"/>
                    </a:lnTo>
                    <a:lnTo>
                      <a:pt x="244" y="584"/>
                    </a:lnTo>
                    <a:lnTo>
                      <a:pt x="234" y="628"/>
                    </a:lnTo>
                    <a:lnTo>
                      <a:pt x="234" y="628"/>
                    </a:lnTo>
                    <a:lnTo>
                      <a:pt x="228" y="652"/>
                    </a:lnTo>
                    <a:lnTo>
                      <a:pt x="220" y="676"/>
                    </a:lnTo>
                    <a:lnTo>
                      <a:pt x="212" y="698"/>
                    </a:lnTo>
                    <a:lnTo>
                      <a:pt x="206" y="722"/>
                    </a:lnTo>
                    <a:lnTo>
                      <a:pt x="206" y="722"/>
                    </a:lnTo>
                    <a:lnTo>
                      <a:pt x="200" y="748"/>
                    </a:lnTo>
                    <a:lnTo>
                      <a:pt x="192" y="772"/>
                    </a:lnTo>
                    <a:lnTo>
                      <a:pt x="192" y="772"/>
                    </a:lnTo>
                    <a:lnTo>
                      <a:pt x="188" y="784"/>
                    </a:lnTo>
                    <a:lnTo>
                      <a:pt x="186" y="796"/>
                    </a:lnTo>
                    <a:lnTo>
                      <a:pt x="184" y="810"/>
                    </a:lnTo>
                    <a:lnTo>
                      <a:pt x="180" y="820"/>
                    </a:lnTo>
                    <a:lnTo>
                      <a:pt x="180" y="820"/>
                    </a:lnTo>
                    <a:lnTo>
                      <a:pt x="168" y="818"/>
                    </a:lnTo>
                    <a:lnTo>
                      <a:pt x="168" y="818"/>
                    </a:lnTo>
                    <a:lnTo>
                      <a:pt x="166" y="830"/>
                    </a:lnTo>
                    <a:lnTo>
                      <a:pt x="164" y="840"/>
                    </a:lnTo>
                    <a:lnTo>
                      <a:pt x="164" y="840"/>
                    </a:lnTo>
                    <a:lnTo>
                      <a:pt x="180" y="844"/>
                    </a:lnTo>
                    <a:lnTo>
                      <a:pt x="180" y="844"/>
                    </a:lnTo>
                    <a:lnTo>
                      <a:pt x="176" y="862"/>
                    </a:lnTo>
                    <a:lnTo>
                      <a:pt x="176" y="874"/>
                    </a:lnTo>
                    <a:lnTo>
                      <a:pt x="174" y="886"/>
                    </a:lnTo>
                    <a:lnTo>
                      <a:pt x="174" y="886"/>
                    </a:lnTo>
                    <a:lnTo>
                      <a:pt x="162" y="886"/>
                    </a:lnTo>
                    <a:lnTo>
                      <a:pt x="162" y="886"/>
                    </a:lnTo>
                    <a:lnTo>
                      <a:pt x="160" y="886"/>
                    </a:lnTo>
                    <a:lnTo>
                      <a:pt x="156" y="888"/>
                    </a:lnTo>
                    <a:lnTo>
                      <a:pt x="154" y="894"/>
                    </a:lnTo>
                    <a:lnTo>
                      <a:pt x="154" y="902"/>
                    </a:lnTo>
                    <a:lnTo>
                      <a:pt x="154" y="902"/>
                    </a:lnTo>
                    <a:lnTo>
                      <a:pt x="152" y="922"/>
                    </a:lnTo>
                    <a:lnTo>
                      <a:pt x="154" y="932"/>
                    </a:lnTo>
                    <a:lnTo>
                      <a:pt x="154" y="932"/>
                    </a:lnTo>
                    <a:lnTo>
                      <a:pt x="146" y="932"/>
                    </a:lnTo>
                    <a:lnTo>
                      <a:pt x="130" y="930"/>
                    </a:lnTo>
                    <a:lnTo>
                      <a:pt x="130" y="930"/>
                    </a:lnTo>
                    <a:lnTo>
                      <a:pt x="120" y="932"/>
                    </a:lnTo>
                    <a:lnTo>
                      <a:pt x="112" y="936"/>
                    </a:lnTo>
                    <a:lnTo>
                      <a:pt x="106" y="942"/>
                    </a:lnTo>
                    <a:lnTo>
                      <a:pt x="106" y="942"/>
                    </a:lnTo>
                    <a:lnTo>
                      <a:pt x="102" y="940"/>
                    </a:lnTo>
                    <a:lnTo>
                      <a:pt x="98" y="938"/>
                    </a:lnTo>
                    <a:lnTo>
                      <a:pt x="90" y="938"/>
                    </a:lnTo>
                    <a:lnTo>
                      <a:pt x="90" y="938"/>
                    </a:lnTo>
                    <a:lnTo>
                      <a:pt x="82" y="938"/>
                    </a:lnTo>
                    <a:lnTo>
                      <a:pt x="74" y="938"/>
                    </a:lnTo>
                    <a:lnTo>
                      <a:pt x="62" y="940"/>
                    </a:lnTo>
                    <a:lnTo>
                      <a:pt x="48" y="950"/>
                    </a:lnTo>
                    <a:lnTo>
                      <a:pt x="48" y="950"/>
                    </a:lnTo>
                    <a:lnTo>
                      <a:pt x="34" y="962"/>
                    </a:lnTo>
                    <a:lnTo>
                      <a:pt x="24" y="972"/>
                    </a:lnTo>
                    <a:lnTo>
                      <a:pt x="14" y="988"/>
                    </a:lnTo>
                    <a:lnTo>
                      <a:pt x="14" y="988"/>
                    </a:lnTo>
                    <a:lnTo>
                      <a:pt x="12" y="994"/>
                    </a:lnTo>
                    <a:lnTo>
                      <a:pt x="12" y="1004"/>
                    </a:lnTo>
                    <a:lnTo>
                      <a:pt x="12" y="1014"/>
                    </a:lnTo>
                    <a:lnTo>
                      <a:pt x="12" y="1014"/>
                    </a:lnTo>
                    <a:lnTo>
                      <a:pt x="10" y="1018"/>
                    </a:lnTo>
                    <a:lnTo>
                      <a:pt x="4" y="1026"/>
                    </a:lnTo>
                    <a:lnTo>
                      <a:pt x="0" y="1038"/>
                    </a:lnTo>
                    <a:lnTo>
                      <a:pt x="0" y="1046"/>
                    </a:lnTo>
                    <a:lnTo>
                      <a:pt x="0" y="1054"/>
                    </a:lnTo>
                    <a:lnTo>
                      <a:pt x="0" y="1054"/>
                    </a:lnTo>
                    <a:lnTo>
                      <a:pt x="16" y="1104"/>
                    </a:lnTo>
                    <a:lnTo>
                      <a:pt x="24" y="1130"/>
                    </a:lnTo>
                    <a:lnTo>
                      <a:pt x="34" y="1150"/>
                    </a:lnTo>
                    <a:lnTo>
                      <a:pt x="34" y="1150"/>
                    </a:lnTo>
                    <a:lnTo>
                      <a:pt x="42" y="1162"/>
                    </a:lnTo>
                    <a:lnTo>
                      <a:pt x="52" y="1170"/>
                    </a:lnTo>
                    <a:lnTo>
                      <a:pt x="62" y="1174"/>
                    </a:lnTo>
                    <a:lnTo>
                      <a:pt x="70" y="1178"/>
                    </a:lnTo>
                    <a:lnTo>
                      <a:pt x="70" y="1178"/>
                    </a:lnTo>
                    <a:lnTo>
                      <a:pt x="78" y="1180"/>
                    </a:lnTo>
                    <a:lnTo>
                      <a:pt x="86" y="1182"/>
                    </a:lnTo>
                    <a:lnTo>
                      <a:pt x="92" y="1182"/>
                    </a:lnTo>
                    <a:lnTo>
                      <a:pt x="92" y="1182"/>
                    </a:lnTo>
                    <a:lnTo>
                      <a:pt x="92" y="1184"/>
                    </a:lnTo>
                    <a:lnTo>
                      <a:pt x="92" y="1188"/>
                    </a:lnTo>
                    <a:lnTo>
                      <a:pt x="94" y="1196"/>
                    </a:lnTo>
                    <a:lnTo>
                      <a:pt x="102" y="1202"/>
                    </a:lnTo>
                    <a:lnTo>
                      <a:pt x="102" y="1202"/>
                    </a:lnTo>
                    <a:lnTo>
                      <a:pt x="112" y="1208"/>
                    </a:lnTo>
                    <a:lnTo>
                      <a:pt x="122" y="1210"/>
                    </a:lnTo>
                    <a:lnTo>
                      <a:pt x="132" y="1212"/>
                    </a:lnTo>
                    <a:lnTo>
                      <a:pt x="132" y="1212"/>
                    </a:lnTo>
                    <a:lnTo>
                      <a:pt x="130" y="1216"/>
                    </a:lnTo>
                    <a:lnTo>
                      <a:pt x="130" y="1230"/>
                    </a:lnTo>
                    <a:lnTo>
                      <a:pt x="132" y="1248"/>
                    </a:lnTo>
                    <a:lnTo>
                      <a:pt x="136" y="1258"/>
                    </a:lnTo>
                    <a:lnTo>
                      <a:pt x="140" y="1270"/>
                    </a:lnTo>
                    <a:lnTo>
                      <a:pt x="140" y="1270"/>
                    </a:lnTo>
                    <a:lnTo>
                      <a:pt x="156" y="1306"/>
                    </a:lnTo>
                    <a:lnTo>
                      <a:pt x="164" y="1320"/>
                    </a:lnTo>
                    <a:lnTo>
                      <a:pt x="176" y="1342"/>
                    </a:lnTo>
                    <a:lnTo>
                      <a:pt x="176" y="1342"/>
                    </a:lnTo>
                    <a:lnTo>
                      <a:pt x="190" y="1364"/>
                    </a:lnTo>
                    <a:lnTo>
                      <a:pt x="200" y="1384"/>
                    </a:lnTo>
                    <a:lnTo>
                      <a:pt x="210" y="1402"/>
                    </a:lnTo>
                    <a:lnTo>
                      <a:pt x="222" y="1420"/>
                    </a:lnTo>
                    <a:lnTo>
                      <a:pt x="222" y="1420"/>
                    </a:lnTo>
                    <a:lnTo>
                      <a:pt x="234" y="1434"/>
                    </a:lnTo>
                    <a:lnTo>
                      <a:pt x="244" y="1444"/>
                    </a:lnTo>
                    <a:lnTo>
                      <a:pt x="248" y="1448"/>
                    </a:lnTo>
                    <a:lnTo>
                      <a:pt x="250" y="1452"/>
                    </a:lnTo>
                    <a:lnTo>
                      <a:pt x="250" y="1458"/>
                    </a:lnTo>
                    <a:lnTo>
                      <a:pt x="250" y="1464"/>
                    </a:lnTo>
                    <a:lnTo>
                      <a:pt x="250" y="1464"/>
                    </a:lnTo>
                    <a:lnTo>
                      <a:pt x="246" y="1476"/>
                    </a:lnTo>
                    <a:lnTo>
                      <a:pt x="244" y="1488"/>
                    </a:lnTo>
                    <a:lnTo>
                      <a:pt x="242" y="1498"/>
                    </a:lnTo>
                    <a:lnTo>
                      <a:pt x="246" y="1512"/>
                    </a:lnTo>
                    <a:lnTo>
                      <a:pt x="246" y="1512"/>
                    </a:lnTo>
                    <a:lnTo>
                      <a:pt x="252" y="1526"/>
                    </a:lnTo>
                    <a:lnTo>
                      <a:pt x="256" y="1536"/>
                    </a:lnTo>
                    <a:lnTo>
                      <a:pt x="260" y="1540"/>
                    </a:lnTo>
                    <a:lnTo>
                      <a:pt x="264" y="1542"/>
                    </a:lnTo>
                    <a:lnTo>
                      <a:pt x="268" y="1544"/>
                    </a:lnTo>
                    <a:lnTo>
                      <a:pt x="276" y="1544"/>
                    </a:lnTo>
                    <a:lnTo>
                      <a:pt x="276" y="1544"/>
                    </a:lnTo>
                    <a:lnTo>
                      <a:pt x="284" y="1542"/>
                    </a:lnTo>
                    <a:lnTo>
                      <a:pt x="292" y="1540"/>
                    </a:lnTo>
                    <a:lnTo>
                      <a:pt x="304" y="1530"/>
                    </a:lnTo>
                    <a:lnTo>
                      <a:pt x="312" y="1522"/>
                    </a:lnTo>
                    <a:lnTo>
                      <a:pt x="316" y="1516"/>
                    </a:lnTo>
                    <a:lnTo>
                      <a:pt x="316" y="1516"/>
                    </a:lnTo>
                    <a:lnTo>
                      <a:pt x="316" y="1516"/>
                    </a:lnTo>
                    <a:lnTo>
                      <a:pt x="318" y="1520"/>
                    </a:lnTo>
                    <a:lnTo>
                      <a:pt x="318" y="1528"/>
                    </a:lnTo>
                    <a:lnTo>
                      <a:pt x="316" y="1540"/>
                    </a:lnTo>
                    <a:lnTo>
                      <a:pt x="316" y="1540"/>
                    </a:lnTo>
                    <a:lnTo>
                      <a:pt x="312" y="1570"/>
                    </a:lnTo>
                    <a:lnTo>
                      <a:pt x="308" y="1592"/>
                    </a:lnTo>
                    <a:lnTo>
                      <a:pt x="308" y="1592"/>
                    </a:lnTo>
                    <a:lnTo>
                      <a:pt x="304" y="1606"/>
                    </a:lnTo>
                    <a:lnTo>
                      <a:pt x="300" y="1628"/>
                    </a:lnTo>
                    <a:lnTo>
                      <a:pt x="300" y="1628"/>
                    </a:lnTo>
                    <a:lnTo>
                      <a:pt x="298" y="1644"/>
                    </a:lnTo>
                    <a:lnTo>
                      <a:pt x="294" y="1656"/>
                    </a:lnTo>
                    <a:lnTo>
                      <a:pt x="292" y="1664"/>
                    </a:lnTo>
                    <a:lnTo>
                      <a:pt x="292" y="1670"/>
                    </a:lnTo>
                    <a:lnTo>
                      <a:pt x="292" y="1670"/>
                    </a:lnTo>
                    <a:lnTo>
                      <a:pt x="292" y="1674"/>
                    </a:lnTo>
                    <a:lnTo>
                      <a:pt x="290" y="1678"/>
                    </a:lnTo>
                    <a:lnTo>
                      <a:pt x="288" y="1686"/>
                    </a:lnTo>
                    <a:lnTo>
                      <a:pt x="284" y="1696"/>
                    </a:lnTo>
                    <a:lnTo>
                      <a:pt x="284" y="1696"/>
                    </a:lnTo>
                    <a:lnTo>
                      <a:pt x="270" y="1758"/>
                    </a:lnTo>
                    <a:lnTo>
                      <a:pt x="270" y="1758"/>
                    </a:lnTo>
                    <a:lnTo>
                      <a:pt x="264" y="1784"/>
                    </a:lnTo>
                    <a:lnTo>
                      <a:pt x="260" y="1810"/>
                    </a:lnTo>
                    <a:lnTo>
                      <a:pt x="252" y="1870"/>
                    </a:lnTo>
                    <a:lnTo>
                      <a:pt x="252" y="1870"/>
                    </a:lnTo>
                    <a:lnTo>
                      <a:pt x="246" y="1906"/>
                    </a:lnTo>
                    <a:lnTo>
                      <a:pt x="242" y="1948"/>
                    </a:lnTo>
                    <a:lnTo>
                      <a:pt x="238" y="1994"/>
                    </a:lnTo>
                    <a:lnTo>
                      <a:pt x="238" y="1994"/>
                    </a:lnTo>
                    <a:lnTo>
                      <a:pt x="238" y="2000"/>
                    </a:lnTo>
                    <a:lnTo>
                      <a:pt x="236" y="2004"/>
                    </a:lnTo>
                    <a:lnTo>
                      <a:pt x="234" y="2006"/>
                    </a:lnTo>
                    <a:lnTo>
                      <a:pt x="234" y="2006"/>
                    </a:lnTo>
                    <a:lnTo>
                      <a:pt x="224" y="2010"/>
                    </a:lnTo>
                    <a:lnTo>
                      <a:pt x="220" y="2012"/>
                    </a:lnTo>
                    <a:lnTo>
                      <a:pt x="218" y="2016"/>
                    </a:lnTo>
                    <a:lnTo>
                      <a:pt x="218" y="2016"/>
                    </a:lnTo>
                    <a:lnTo>
                      <a:pt x="216" y="2026"/>
                    </a:lnTo>
                    <a:lnTo>
                      <a:pt x="214" y="2030"/>
                    </a:lnTo>
                    <a:lnTo>
                      <a:pt x="210" y="2036"/>
                    </a:lnTo>
                    <a:lnTo>
                      <a:pt x="210" y="2036"/>
                    </a:lnTo>
                    <a:lnTo>
                      <a:pt x="200" y="2048"/>
                    </a:lnTo>
                    <a:lnTo>
                      <a:pt x="196" y="2054"/>
                    </a:lnTo>
                    <a:lnTo>
                      <a:pt x="198" y="2060"/>
                    </a:lnTo>
                    <a:lnTo>
                      <a:pt x="198" y="2060"/>
                    </a:lnTo>
                    <a:lnTo>
                      <a:pt x="200" y="2066"/>
                    </a:lnTo>
                    <a:lnTo>
                      <a:pt x="204" y="2072"/>
                    </a:lnTo>
                    <a:lnTo>
                      <a:pt x="218" y="2086"/>
                    </a:lnTo>
                    <a:lnTo>
                      <a:pt x="234" y="2100"/>
                    </a:lnTo>
                    <a:lnTo>
                      <a:pt x="234" y="2100"/>
                    </a:lnTo>
                    <a:lnTo>
                      <a:pt x="238" y="2114"/>
                    </a:lnTo>
                    <a:lnTo>
                      <a:pt x="242" y="2142"/>
                    </a:lnTo>
                    <a:lnTo>
                      <a:pt x="242" y="2142"/>
                    </a:lnTo>
                    <a:lnTo>
                      <a:pt x="242" y="2154"/>
                    </a:lnTo>
                    <a:lnTo>
                      <a:pt x="240" y="2160"/>
                    </a:lnTo>
                    <a:lnTo>
                      <a:pt x="236" y="2168"/>
                    </a:lnTo>
                    <a:lnTo>
                      <a:pt x="232" y="2180"/>
                    </a:lnTo>
                    <a:lnTo>
                      <a:pt x="232" y="2180"/>
                    </a:lnTo>
                    <a:lnTo>
                      <a:pt x="226" y="2204"/>
                    </a:lnTo>
                    <a:lnTo>
                      <a:pt x="222" y="2222"/>
                    </a:lnTo>
                    <a:lnTo>
                      <a:pt x="222" y="2222"/>
                    </a:lnTo>
                    <a:lnTo>
                      <a:pt x="222" y="2230"/>
                    </a:lnTo>
                    <a:lnTo>
                      <a:pt x="224" y="2234"/>
                    </a:lnTo>
                    <a:lnTo>
                      <a:pt x="228" y="2238"/>
                    </a:lnTo>
                    <a:lnTo>
                      <a:pt x="228" y="2238"/>
                    </a:lnTo>
                    <a:lnTo>
                      <a:pt x="228" y="2242"/>
                    </a:lnTo>
                    <a:lnTo>
                      <a:pt x="226" y="2252"/>
                    </a:lnTo>
                    <a:lnTo>
                      <a:pt x="228" y="2264"/>
                    </a:lnTo>
                    <a:lnTo>
                      <a:pt x="230" y="2270"/>
                    </a:lnTo>
                    <a:lnTo>
                      <a:pt x="234" y="2274"/>
                    </a:lnTo>
                    <a:lnTo>
                      <a:pt x="234" y="2274"/>
                    </a:lnTo>
                    <a:lnTo>
                      <a:pt x="242" y="2276"/>
                    </a:lnTo>
                    <a:lnTo>
                      <a:pt x="256" y="2278"/>
                    </a:lnTo>
                    <a:lnTo>
                      <a:pt x="294" y="2278"/>
                    </a:lnTo>
                    <a:lnTo>
                      <a:pt x="336" y="2278"/>
                    </a:lnTo>
                    <a:lnTo>
                      <a:pt x="368" y="2276"/>
                    </a:lnTo>
                    <a:lnTo>
                      <a:pt x="368" y="2276"/>
                    </a:lnTo>
                    <a:lnTo>
                      <a:pt x="388" y="2274"/>
                    </a:lnTo>
                    <a:lnTo>
                      <a:pt x="410" y="2274"/>
                    </a:lnTo>
                    <a:lnTo>
                      <a:pt x="432" y="2274"/>
                    </a:lnTo>
                    <a:lnTo>
                      <a:pt x="456" y="2276"/>
                    </a:lnTo>
                    <a:lnTo>
                      <a:pt x="456" y="2276"/>
                    </a:lnTo>
                    <a:lnTo>
                      <a:pt x="480" y="2278"/>
                    </a:lnTo>
                    <a:lnTo>
                      <a:pt x="504" y="2280"/>
                    </a:lnTo>
                    <a:lnTo>
                      <a:pt x="538" y="2278"/>
                    </a:lnTo>
                    <a:lnTo>
                      <a:pt x="538" y="2278"/>
                    </a:lnTo>
                    <a:lnTo>
                      <a:pt x="548" y="2278"/>
                    </a:lnTo>
                    <a:lnTo>
                      <a:pt x="554" y="2276"/>
                    </a:lnTo>
                    <a:lnTo>
                      <a:pt x="560" y="2274"/>
                    </a:lnTo>
                    <a:lnTo>
                      <a:pt x="564" y="2266"/>
                    </a:lnTo>
                    <a:lnTo>
                      <a:pt x="564" y="2266"/>
                    </a:lnTo>
                    <a:lnTo>
                      <a:pt x="570" y="2254"/>
                    </a:lnTo>
                    <a:lnTo>
                      <a:pt x="572" y="2246"/>
                    </a:lnTo>
                    <a:lnTo>
                      <a:pt x="570" y="2242"/>
                    </a:lnTo>
                    <a:lnTo>
                      <a:pt x="568" y="2238"/>
                    </a:lnTo>
                    <a:lnTo>
                      <a:pt x="566" y="2238"/>
                    </a:lnTo>
                    <a:lnTo>
                      <a:pt x="562" y="2236"/>
                    </a:lnTo>
                    <a:lnTo>
                      <a:pt x="562" y="2236"/>
                    </a:lnTo>
                    <a:lnTo>
                      <a:pt x="548" y="2236"/>
                    </a:lnTo>
                    <a:lnTo>
                      <a:pt x="534" y="2236"/>
                    </a:lnTo>
                    <a:lnTo>
                      <a:pt x="518" y="2232"/>
                    </a:lnTo>
                    <a:lnTo>
                      <a:pt x="512" y="2230"/>
                    </a:lnTo>
                    <a:lnTo>
                      <a:pt x="506" y="2226"/>
                    </a:lnTo>
                    <a:lnTo>
                      <a:pt x="506" y="2226"/>
                    </a:lnTo>
                    <a:lnTo>
                      <a:pt x="486" y="2210"/>
                    </a:lnTo>
                    <a:lnTo>
                      <a:pt x="474" y="2202"/>
                    </a:lnTo>
                    <a:lnTo>
                      <a:pt x="462" y="2194"/>
                    </a:lnTo>
                    <a:lnTo>
                      <a:pt x="462" y="2194"/>
                    </a:lnTo>
                    <a:lnTo>
                      <a:pt x="454" y="2190"/>
                    </a:lnTo>
                    <a:lnTo>
                      <a:pt x="452" y="2188"/>
                    </a:lnTo>
                    <a:lnTo>
                      <a:pt x="446" y="2178"/>
                    </a:lnTo>
                    <a:lnTo>
                      <a:pt x="446" y="2178"/>
                    </a:lnTo>
                    <a:lnTo>
                      <a:pt x="442" y="2172"/>
                    </a:lnTo>
                    <a:lnTo>
                      <a:pt x="438" y="2166"/>
                    </a:lnTo>
                    <a:lnTo>
                      <a:pt x="432" y="2152"/>
                    </a:lnTo>
                    <a:lnTo>
                      <a:pt x="428" y="2136"/>
                    </a:lnTo>
                    <a:lnTo>
                      <a:pt x="428" y="2136"/>
                    </a:lnTo>
                    <a:lnTo>
                      <a:pt x="430" y="2136"/>
                    </a:lnTo>
                    <a:lnTo>
                      <a:pt x="434" y="2136"/>
                    </a:lnTo>
                    <a:lnTo>
                      <a:pt x="436" y="2132"/>
                    </a:lnTo>
                    <a:lnTo>
                      <a:pt x="436" y="2132"/>
                    </a:lnTo>
                    <a:lnTo>
                      <a:pt x="434" y="2118"/>
                    </a:lnTo>
                    <a:lnTo>
                      <a:pt x="432" y="2112"/>
                    </a:lnTo>
                    <a:lnTo>
                      <a:pt x="432" y="2112"/>
                    </a:lnTo>
                    <a:lnTo>
                      <a:pt x="436" y="2104"/>
                    </a:lnTo>
                    <a:lnTo>
                      <a:pt x="446" y="2082"/>
                    </a:lnTo>
                    <a:lnTo>
                      <a:pt x="446" y="2082"/>
                    </a:lnTo>
                    <a:lnTo>
                      <a:pt x="452" y="2070"/>
                    </a:lnTo>
                    <a:lnTo>
                      <a:pt x="458" y="2064"/>
                    </a:lnTo>
                    <a:lnTo>
                      <a:pt x="466" y="2058"/>
                    </a:lnTo>
                    <a:lnTo>
                      <a:pt x="472" y="2052"/>
                    </a:lnTo>
                    <a:lnTo>
                      <a:pt x="472" y="2052"/>
                    </a:lnTo>
                    <a:lnTo>
                      <a:pt x="480" y="2044"/>
                    </a:lnTo>
                    <a:lnTo>
                      <a:pt x="488" y="2032"/>
                    </a:lnTo>
                    <a:lnTo>
                      <a:pt x="506" y="2000"/>
                    </a:lnTo>
                    <a:lnTo>
                      <a:pt x="506" y="2000"/>
                    </a:lnTo>
                    <a:lnTo>
                      <a:pt x="544" y="1938"/>
                    </a:lnTo>
                    <a:lnTo>
                      <a:pt x="590" y="1864"/>
                    </a:lnTo>
                    <a:lnTo>
                      <a:pt x="590" y="1864"/>
                    </a:lnTo>
                    <a:lnTo>
                      <a:pt x="648" y="1766"/>
                    </a:lnTo>
                    <a:lnTo>
                      <a:pt x="648" y="1766"/>
                    </a:lnTo>
                    <a:lnTo>
                      <a:pt x="676" y="1722"/>
                    </a:lnTo>
                    <a:lnTo>
                      <a:pt x="702" y="1688"/>
                    </a:lnTo>
                    <a:lnTo>
                      <a:pt x="702" y="1688"/>
                    </a:lnTo>
                    <a:lnTo>
                      <a:pt x="716" y="1668"/>
                    </a:lnTo>
                    <a:lnTo>
                      <a:pt x="734" y="1642"/>
                    </a:lnTo>
                    <a:lnTo>
                      <a:pt x="748" y="1616"/>
                    </a:lnTo>
                    <a:lnTo>
                      <a:pt x="754" y="1606"/>
                    </a:lnTo>
                    <a:lnTo>
                      <a:pt x="756" y="1596"/>
                    </a:lnTo>
                    <a:lnTo>
                      <a:pt x="756" y="1596"/>
                    </a:lnTo>
                    <a:lnTo>
                      <a:pt x="754" y="1584"/>
                    </a:lnTo>
                    <a:lnTo>
                      <a:pt x="750" y="1566"/>
                    </a:lnTo>
                    <a:lnTo>
                      <a:pt x="742" y="1526"/>
                    </a:lnTo>
                    <a:lnTo>
                      <a:pt x="722" y="1452"/>
                    </a:lnTo>
                    <a:lnTo>
                      <a:pt x="722" y="1452"/>
                    </a:lnTo>
                    <a:lnTo>
                      <a:pt x="714" y="1426"/>
                    </a:lnTo>
                    <a:lnTo>
                      <a:pt x="704" y="1398"/>
                    </a:lnTo>
                    <a:lnTo>
                      <a:pt x="686" y="1342"/>
                    </a:lnTo>
                    <a:lnTo>
                      <a:pt x="686" y="1342"/>
                    </a:lnTo>
                    <a:lnTo>
                      <a:pt x="678" y="1316"/>
                    </a:lnTo>
                    <a:lnTo>
                      <a:pt x="668" y="1294"/>
                    </a:lnTo>
                    <a:lnTo>
                      <a:pt x="658" y="1276"/>
                    </a:lnTo>
                    <a:lnTo>
                      <a:pt x="658" y="1276"/>
                    </a:lnTo>
                    <a:lnTo>
                      <a:pt x="664" y="1240"/>
                    </a:lnTo>
                    <a:lnTo>
                      <a:pt x="664" y="1240"/>
                    </a:lnTo>
                    <a:lnTo>
                      <a:pt x="664" y="1228"/>
                    </a:lnTo>
                    <a:lnTo>
                      <a:pt x="664" y="1218"/>
                    </a:lnTo>
                    <a:lnTo>
                      <a:pt x="662" y="1200"/>
                    </a:lnTo>
                    <a:lnTo>
                      <a:pt x="662" y="1200"/>
                    </a:lnTo>
                    <a:lnTo>
                      <a:pt x="662" y="1190"/>
                    </a:lnTo>
                    <a:lnTo>
                      <a:pt x="658" y="1180"/>
                    </a:lnTo>
                    <a:lnTo>
                      <a:pt x="650" y="1152"/>
                    </a:lnTo>
                    <a:lnTo>
                      <a:pt x="650" y="1152"/>
                    </a:lnTo>
                    <a:lnTo>
                      <a:pt x="630" y="1104"/>
                    </a:lnTo>
                    <a:lnTo>
                      <a:pt x="630" y="1104"/>
                    </a:lnTo>
                    <a:lnTo>
                      <a:pt x="618" y="1062"/>
                    </a:lnTo>
                    <a:lnTo>
                      <a:pt x="612" y="1044"/>
                    </a:lnTo>
                    <a:lnTo>
                      <a:pt x="604" y="1028"/>
                    </a:lnTo>
                    <a:lnTo>
                      <a:pt x="604" y="1028"/>
                    </a:lnTo>
                    <a:lnTo>
                      <a:pt x="590" y="998"/>
                    </a:lnTo>
                    <a:lnTo>
                      <a:pt x="582" y="984"/>
                    </a:lnTo>
                    <a:lnTo>
                      <a:pt x="588" y="964"/>
                    </a:lnTo>
                    <a:lnTo>
                      <a:pt x="580" y="958"/>
                    </a:lnTo>
                    <a:lnTo>
                      <a:pt x="580" y="958"/>
                    </a:lnTo>
                    <a:lnTo>
                      <a:pt x="582" y="956"/>
                    </a:lnTo>
                    <a:lnTo>
                      <a:pt x="584" y="952"/>
                    </a:lnTo>
                    <a:lnTo>
                      <a:pt x="584" y="948"/>
                    </a:lnTo>
                    <a:lnTo>
                      <a:pt x="584" y="948"/>
                    </a:lnTo>
                    <a:lnTo>
                      <a:pt x="586" y="932"/>
                    </a:lnTo>
                    <a:lnTo>
                      <a:pt x="586" y="932"/>
                    </a:lnTo>
                    <a:lnTo>
                      <a:pt x="592" y="936"/>
                    </a:lnTo>
                    <a:lnTo>
                      <a:pt x="600" y="938"/>
                    </a:lnTo>
                    <a:lnTo>
                      <a:pt x="610" y="940"/>
                    </a:lnTo>
                    <a:lnTo>
                      <a:pt x="610" y="940"/>
                    </a:lnTo>
                    <a:lnTo>
                      <a:pt x="614" y="940"/>
                    </a:lnTo>
                    <a:lnTo>
                      <a:pt x="618" y="938"/>
                    </a:lnTo>
                    <a:lnTo>
                      <a:pt x="624" y="932"/>
                    </a:lnTo>
                    <a:lnTo>
                      <a:pt x="630" y="922"/>
                    </a:lnTo>
                    <a:lnTo>
                      <a:pt x="648" y="924"/>
                    </a:lnTo>
                    <a:lnTo>
                      <a:pt x="648" y="924"/>
                    </a:lnTo>
                    <a:lnTo>
                      <a:pt x="648" y="926"/>
                    </a:lnTo>
                    <a:lnTo>
                      <a:pt x="652" y="930"/>
                    </a:lnTo>
                    <a:lnTo>
                      <a:pt x="656" y="930"/>
                    </a:lnTo>
                    <a:lnTo>
                      <a:pt x="656" y="930"/>
                    </a:lnTo>
                    <a:lnTo>
                      <a:pt x="682" y="938"/>
                    </a:lnTo>
                    <a:lnTo>
                      <a:pt x="686" y="932"/>
                    </a:lnTo>
                    <a:lnTo>
                      <a:pt x="686" y="932"/>
                    </a:lnTo>
                    <a:lnTo>
                      <a:pt x="690" y="936"/>
                    </a:lnTo>
                    <a:lnTo>
                      <a:pt x="698" y="940"/>
                    </a:lnTo>
                    <a:lnTo>
                      <a:pt x="698" y="940"/>
                    </a:lnTo>
                    <a:lnTo>
                      <a:pt x="716" y="944"/>
                    </a:lnTo>
                    <a:lnTo>
                      <a:pt x="716" y="944"/>
                    </a:lnTo>
                    <a:lnTo>
                      <a:pt x="718" y="944"/>
                    </a:lnTo>
                    <a:lnTo>
                      <a:pt x="722" y="942"/>
                    </a:lnTo>
                    <a:lnTo>
                      <a:pt x="722" y="942"/>
                    </a:lnTo>
                    <a:lnTo>
                      <a:pt x="730" y="940"/>
                    </a:lnTo>
                    <a:lnTo>
                      <a:pt x="734" y="936"/>
                    </a:lnTo>
                    <a:lnTo>
                      <a:pt x="734" y="936"/>
                    </a:lnTo>
                    <a:lnTo>
                      <a:pt x="740" y="938"/>
                    </a:lnTo>
                    <a:lnTo>
                      <a:pt x="746" y="944"/>
                    </a:lnTo>
                    <a:lnTo>
                      <a:pt x="746" y="944"/>
                    </a:lnTo>
                    <a:lnTo>
                      <a:pt x="748" y="944"/>
                    </a:lnTo>
                    <a:lnTo>
                      <a:pt x="752" y="946"/>
                    </a:lnTo>
                    <a:lnTo>
                      <a:pt x="758" y="946"/>
                    </a:lnTo>
                    <a:lnTo>
                      <a:pt x="758" y="946"/>
                    </a:lnTo>
                    <a:lnTo>
                      <a:pt x="762" y="948"/>
                    </a:lnTo>
                    <a:lnTo>
                      <a:pt x="764" y="948"/>
                    </a:lnTo>
                    <a:lnTo>
                      <a:pt x="768" y="946"/>
                    </a:lnTo>
                    <a:lnTo>
                      <a:pt x="768" y="946"/>
                    </a:lnTo>
                    <a:lnTo>
                      <a:pt x="778" y="932"/>
                    </a:lnTo>
                    <a:lnTo>
                      <a:pt x="782" y="922"/>
                    </a:lnTo>
                    <a:lnTo>
                      <a:pt x="784" y="908"/>
                    </a:lnTo>
                    <a:lnTo>
                      <a:pt x="784" y="908"/>
                    </a:lnTo>
                    <a:lnTo>
                      <a:pt x="788" y="886"/>
                    </a:lnTo>
                    <a:lnTo>
                      <a:pt x="788" y="878"/>
                    </a:lnTo>
                    <a:lnTo>
                      <a:pt x="788" y="874"/>
                    </a:lnTo>
                    <a:lnTo>
                      <a:pt x="784" y="874"/>
                    </a:lnTo>
                    <a:lnTo>
                      <a:pt x="784" y="874"/>
                    </a:lnTo>
                    <a:close/>
                    <a:moveTo>
                      <a:pt x="270" y="894"/>
                    </a:moveTo>
                    <a:lnTo>
                      <a:pt x="270" y="894"/>
                    </a:lnTo>
                    <a:lnTo>
                      <a:pt x="264" y="916"/>
                    </a:lnTo>
                    <a:lnTo>
                      <a:pt x="258" y="936"/>
                    </a:lnTo>
                    <a:lnTo>
                      <a:pt x="258" y="936"/>
                    </a:lnTo>
                    <a:lnTo>
                      <a:pt x="256" y="940"/>
                    </a:lnTo>
                    <a:lnTo>
                      <a:pt x="254" y="944"/>
                    </a:lnTo>
                    <a:lnTo>
                      <a:pt x="248" y="948"/>
                    </a:lnTo>
                    <a:lnTo>
                      <a:pt x="238" y="952"/>
                    </a:lnTo>
                    <a:lnTo>
                      <a:pt x="238" y="952"/>
                    </a:lnTo>
                    <a:lnTo>
                      <a:pt x="240" y="942"/>
                    </a:lnTo>
                    <a:lnTo>
                      <a:pt x="240" y="916"/>
                    </a:lnTo>
                    <a:lnTo>
                      <a:pt x="240" y="916"/>
                    </a:lnTo>
                    <a:lnTo>
                      <a:pt x="238" y="904"/>
                    </a:lnTo>
                    <a:lnTo>
                      <a:pt x="234" y="896"/>
                    </a:lnTo>
                    <a:lnTo>
                      <a:pt x="228" y="892"/>
                    </a:lnTo>
                    <a:lnTo>
                      <a:pt x="218" y="888"/>
                    </a:lnTo>
                    <a:lnTo>
                      <a:pt x="218" y="888"/>
                    </a:lnTo>
                    <a:lnTo>
                      <a:pt x="206" y="886"/>
                    </a:lnTo>
                    <a:lnTo>
                      <a:pt x="190" y="886"/>
                    </a:lnTo>
                    <a:lnTo>
                      <a:pt x="190" y="886"/>
                    </a:lnTo>
                    <a:lnTo>
                      <a:pt x="190" y="884"/>
                    </a:lnTo>
                    <a:lnTo>
                      <a:pt x="190" y="884"/>
                    </a:lnTo>
                    <a:lnTo>
                      <a:pt x="190" y="870"/>
                    </a:lnTo>
                    <a:lnTo>
                      <a:pt x="194" y="854"/>
                    </a:lnTo>
                    <a:lnTo>
                      <a:pt x="194" y="854"/>
                    </a:lnTo>
                    <a:lnTo>
                      <a:pt x="202" y="854"/>
                    </a:lnTo>
                    <a:lnTo>
                      <a:pt x="212" y="854"/>
                    </a:lnTo>
                    <a:lnTo>
                      <a:pt x="212" y="854"/>
                    </a:lnTo>
                    <a:lnTo>
                      <a:pt x="214" y="844"/>
                    </a:lnTo>
                    <a:lnTo>
                      <a:pt x="218" y="834"/>
                    </a:lnTo>
                    <a:lnTo>
                      <a:pt x="218" y="834"/>
                    </a:lnTo>
                    <a:lnTo>
                      <a:pt x="210" y="832"/>
                    </a:lnTo>
                    <a:lnTo>
                      <a:pt x="210" y="832"/>
                    </a:lnTo>
                    <a:lnTo>
                      <a:pt x="232" y="728"/>
                    </a:lnTo>
                    <a:lnTo>
                      <a:pt x="244" y="676"/>
                    </a:lnTo>
                    <a:lnTo>
                      <a:pt x="258" y="626"/>
                    </a:lnTo>
                    <a:lnTo>
                      <a:pt x="258" y="626"/>
                    </a:lnTo>
                    <a:lnTo>
                      <a:pt x="258" y="628"/>
                    </a:lnTo>
                    <a:lnTo>
                      <a:pt x="258" y="628"/>
                    </a:lnTo>
                    <a:lnTo>
                      <a:pt x="264" y="646"/>
                    </a:lnTo>
                    <a:lnTo>
                      <a:pt x="266" y="656"/>
                    </a:lnTo>
                    <a:lnTo>
                      <a:pt x="268" y="674"/>
                    </a:lnTo>
                    <a:lnTo>
                      <a:pt x="268" y="674"/>
                    </a:lnTo>
                    <a:lnTo>
                      <a:pt x="270" y="708"/>
                    </a:lnTo>
                    <a:lnTo>
                      <a:pt x="272" y="738"/>
                    </a:lnTo>
                    <a:lnTo>
                      <a:pt x="272" y="738"/>
                    </a:lnTo>
                    <a:lnTo>
                      <a:pt x="274" y="760"/>
                    </a:lnTo>
                    <a:lnTo>
                      <a:pt x="270" y="780"/>
                    </a:lnTo>
                    <a:lnTo>
                      <a:pt x="270" y="780"/>
                    </a:lnTo>
                    <a:lnTo>
                      <a:pt x="266" y="800"/>
                    </a:lnTo>
                    <a:lnTo>
                      <a:pt x="264" y="810"/>
                    </a:lnTo>
                    <a:lnTo>
                      <a:pt x="266" y="826"/>
                    </a:lnTo>
                    <a:lnTo>
                      <a:pt x="266" y="826"/>
                    </a:lnTo>
                    <a:lnTo>
                      <a:pt x="270" y="852"/>
                    </a:lnTo>
                    <a:lnTo>
                      <a:pt x="272" y="860"/>
                    </a:lnTo>
                    <a:lnTo>
                      <a:pt x="274" y="868"/>
                    </a:lnTo>
                    <a:lnTo>
                      <a:pt x="274" y="868"/>
                    </a:lnTo>
                    <a:lnTo>
                      <a:pt x="276" y="874"/>
                    </a:lnTo>
                    <a:lnTo>
                      <a:pt x="276" y="878"/>
                    </a:lnTo>
                    <a:lnTo>
                      <a:pt x="270" y="894"/>
                    </a:lnTo>
                    <a:lnTo>
                      <a:pt x="270" y="894"/>
                    </a:lnTo>
                    <a:close/>
                    <a:moveTo>
                      <a:pt x="562" y="1584"/>
                    </a:moveTo>
                    <a:lnTo>
                      <a:pt x="562" y="1584"/>
                    </a:lnTo>
                    <a:lnTo>
                      <a:pt x="562" y="1586"/>
                    </a:lnTo>
                    <a:lnTo>
                      <a:pt x="562" y="1590"/>
                    </a:lnTo>
                    <a:lnTo>
                      <a:pt x="560" y="1592"/>
                    </a:lnTo>
                    <a:lnTo>
                      <a:pt x="562" y="1598"/>
                    </a:lnTo>
                    <a:lnTo>
                      <a:pt x="562" y="1598"/>
                    </a:lnTo>
                    <a:lnTo>
                      <a:pt x="564" y="1608"/>
                    </a:lnTo>
                    <a:lnTo>
                      <a:pt x="562" y="1610"/>
                    </a:lnTo>
                    <a:lnTo>
                      <a:pt x="560" y="1612"/>
                    </a:lnTo>
                    <a:lnTo>
                      <a:pt x="560" y="1612"/>
                    </a:lnTo>
                    <a:lnTo>
                      <a:pt x="558" y="1612"/>
                    </a:lnTo>
                    <a:lnTo>
                      <a:pt x="554" y="1610"/>
                    </a:lnTo>
                    <a:lnTo>
                      <a:pt x="548" y="1610"/>
                    </a:lnTo>
                    <a:lnTo>
                      <a:pt x="542" y="1610"/>
                    </a:lnTo>
                    <a:lnTo>
                      <a:pt x="542" y="1610"/>
                    </a:lnTo>
                    <a:lnTo>
                      <a:pt x="538" y="1614"/>
                    </a:lnTo>
                    <a:lnTo>
                      <a:pt x="536" y="1618"/>
                    </a:lnTo>
                    <a:lnTo>
                      <a:pt x="538" y="1630"/>
                    </a:lnTo>
                    <a:lnTo>
                      <a:pt x="538" y="1630"/>
                    </a:lnTo>
                    <a:lnTo>
                      <a:pt x="538" y="1634"/>
                    </a:lnTo>
                    <a:lnTo>
                      <a:pt x="534" y="1636"/>
                    </a:lnTo>
                    <a:lnTo>
                      <a:pt x="524" y="1642"/>
                    </a:lnTo>
                    <a:lnTo>
                      <a:pt x="524" y="1642"/>
                    </a:lnTo>
                    <a:lnTo>
                      <a:pt x="516" y="1648"/>
                    </a:lnTo>
                    <a:lnTo>
                      <a:pt x="500" y="1662"/>
                    </a:lnTo>
                    <a:lnTo>
                      <a:pt x="500" y="1662"/>
                    </a:lnTo>
                    <a:lnTo>
                      <a:pt x="484" y="1680"/>
                    </a:lnTo>
                    <a:lnTo>
                      <a:pt x="480" y="1688"/>
                    </a:lnTo>
                    <a:lnTo>
                      <a:pt x="480" y="1688"/>
                    </a:lnTo>
                    <a:lnTo>
                      <a:pt x="478" y="1676"/>
                    </a:lnTo>
                    <a:lnTo>
                      <a:pt x="480" y="1668"/>
                    </a:lnTo>
                    <a:lnTo>
                      <a:pt x="482" y="1660"/>
                    </a:lnTo>
                    <a:lnTo>
                      <a:pt x="482" y="1660"/>
                    </a:lnTo>
                    <a:lnTo>
                      <a:pt x="488" y="1646"/>
                    </a:lnTo>
                    <a:lnTo>
                      <a:pt x="496" y="1626"/>
                    </a:lnTo>
                    <a:lnTo>
                      <a:pt x="496" y="1626"/>
                    </a:lnTo>
                    <a:lnTo>
                      <a:pt x="498" y="1616"/>
                    </a:lnTo>
                    <a:lnTo>
                      <a:pt x="498" y="1606"/>
                    </a:lnTo>
                    <a:lnTo>
                      <a:pt x="498" y="1596"/>
                    </a:lnTo>
                    <a:lnTo>
                      <a:pt x="500" y="1580"/>
                    </a:lnTo>
                    <a:lnTo>
                      <a:pt x="500" y="1580"/>
                    </a:lnTo>
                    <a:lnTo>
                      <a:pt x="502" y="1548"/>
                    </a:lnTo>
                    <a:lnTo>
                      <a:pt x="504" y="1514"/>
                    </a:lnTo>
                    <a:lnTo>
                      <a:pt x="504" y="1514"/>
                    </a:lnTo>
                    <a:lnTo>
                      <a:pt x="514" y="1454"/>
                    </a:lnTo>
                    <a:lnTo>
                      <a:pt x="514" y="1454"/>
                    </a:lnTo>
                    <a:lnTo>
                      <a:pt x="518" y="1464"/>
                    </a:lnTo>
                    <a:lnTo>
                      <a:pt x="522" y="1474"/>
                    </a:lnTo>
                    <a:lnTo>
                      <a:pt x="526" y="1486"/>
                    </a:lnTo>
                    <a:lnTo>
                      <a:pt x="526" y="1486"/>
                    </a:lnTo>
                    <a:lnTo>
                      <a:pt x="528" y="1496"/>
                    </a:lnTo>
                    <a:lnTo>
                      <a:pt x="532" y="1502"/>
                    </a:lnTo>
                    <a:lnTo>
                      <a:pt x="536" y="1506"/>
                    </a:lnTo>
                    <a:lnTo>
                      <a:pt x="540" y="1510"/>
                    </a:lnTo>
                    <a:lnTo>
                      <a:pt x="540" y="1510"/>
                    </a:lnTo>
                    <a:lnTo>
                      <a:pt x="544" y="1522"/>
                    </a:lnTo>
                    <a:lnTo>
                      <a:pt x="548" y="1526"/>
                    </a:lnTo>
                    <a:lnTo>
                      <a:pt x="552" y="1530"/>
                    </a:lnTo>
                    <a:lnTo>
                      <a:pt x="552" y="1530"/>
                    </a:lnTo>
                    <a:lnTo>
                      <a:pt x="556" y="1532"/>
                    </a:lnTo>
                    <a:lnTo>
                      <a:pt x="558" y="1538"/>
                    </a:lnTo>
                    <a:lnTo>
                      <a:pt x="562" y="1552"/>
                    </a:lnTo>
                    <a:lnTo>
                      <a:pt x="562" y="1552"/>
                    </a:lnTo>
                    <a:lnTo>
                      <a:pt x="564" y="1562"/>
                    </a:lnTo>
                    <a:lnTo>
                      <a:pt x="564" y="1566"/>
                    </a:lnTo>
                    <a:lnTo>
                      <a:pt x="560" y="1568"/>
                    </a:lnTo>
                    <a:lnTo>
                      <a:pt x="560" y="1568"/>
                    </a:lnTo>
                    <a:lnTo>
                      <a:pt x="558" y="1570"/>
                    </a:lnTo>
                    <a:lnTo>
                      <a:pt x="556" y="1570"/>
                    </a:lnTo>
                    <a:lnTo>
                      <a:pt x="558" y="1576"/>
                    </a:lnTo>
                    <a:lnTo>
                      <a:pt x="562" y="1584"/>
                    </a:lnTo>
                    <a:lnTo>
                      <a:pt x="562" y="1584"/>
                    </a:lnTo>
                    <a:close/>
                    <a:moveTo>
                      <a:pt x="584" y="792"/>
                    </a:moveTo>
                    <a:lnTo>
                      <a:pt x="584" y="792"/>
                    </a:lnTo>
                    <a:lnTo>
                      <a:pt x="580" y="794"/>
                    </a:lnTo>
                    <a:lnTo>
                      <a:pt x="574" y="798"/>
                    </a:lnTo>
                    <a:lnTo>
                      <a:pt x="570" y="804"/>
                    </a:lnTo>
                    <a:lnTo>
                      <a:pt x="570" y="804"/>
                    </a:lnTo>
                    <a:lnTo>
                      <a:pt x="564" y="816"/>
                    </a:lnTo>
                    <a:lnTo>
                      <a:pt x="562" y="830"/>
                    </a:lnTo>
                    <a:lnTo>
                      <a:pt x="562" y="830"/>
                    </a:lnTo>
                    <a:lnTo>
                      <a:pt x="558" y="842"/>
                    </a:lnTo>
                    <a:lnTo>
                      <a:pt x="556" y="846"/>
                    </a:lnTo>
                    <a:lnTo>
                      <a:pt x="556" y="846"/>
                    </a:lnTo>
                    <a:lnTo>
                      <a:pt x="548" y="830"/>
                    </a:lnTo>
                    <a:lnTo>
                      <a:pt x="548" y="830"/>
                    </a:lnTo>
                    <a:lnTo>
                      <a:pt x="540" y="804"/>
                    </a:lnTo>
                    <a:lnTo>
                      <a:pt x="540" y="804"/>
                    </a:lnTo>
                    <a:lnTo>
                      <a:pt x="544" y="800"/>
                    </a:lnTo>
                    <a:lnTo>
                      <a:pt x="546" y="794"/>
                    </a:lnTo>
                    <a:lnTo>
                      <a:pt x="546" y="786"/>
                    </a:lnTo>
                    <a:lnTo>
                      <a:pt x="546" y="786"/>
                    </a:lnTo>
                    <a:lnTo>
                      <a:pt x="546" y="782"/>
                    </a:lnTo>
                    <a:lnTo>
                      <a:pt x="542" y="778"/>
                    </a:lnTo>
                    <a:lnTo>
                      <a:pt x="540" y="772"/>
                    </a:lnTo>
                    <a:lnTo>
                      <a:pt x="538" y="764"/>
                    </a:lnTo>
                    <a:lnTo>
                      <a:pt x="538" y="764"/>
                    </a:lnTo>
                    <a:lnTo>
                      <a:pt x="536" y="750"/>
                    </a:lnTo>
                    <a:lnTo>
                      <a:pt x="536" y="746"/>
                    </a:lnTo>
                    <a:lnTo>
                      <a:pt x="538" y="738"/>
                    </a:lnTo>
                    <a:lnTo>
                      <a:pt x="538" y="738"/>
                    </a:lnTo>
                    <a:lnTo>
                      <a:pt x="542" y="724"/>
                    </a:lnTo>
                    <a:lnTo>
                      <a:pt x="544" y="722"/>
                    </a:lnTo>
                    <a:lnTo>
                      <a:pt x="544" y="722"/>
                    </a:lnTo>
                    <a:lnTo>
                      <a:pt x="544" y="722"/>
                    </a:lnTo>
                    <a:lnTo>
                      <a:pt x="550" y="720"/>
                    </a:lnTo>
                    <a:lnTo>
                      <a:pt x="558" y="712"/>
                    </a:lnTo>
                    <a:lnTo>
                      <a:pt x="558" y="712"/>
                    </a:lnTo>
                    <a:lnTo>
                      <a:pt x="564" y="706"/>
                    </a:lnTo>
                    <a:lnTo>
                      <a:pt x="570" y="700"/>
                    </a:lnTo>
                    <a:lnTo>
                      <a:pt x="574" y="694"/>
                    </a:lnTo>
                    <a:lnTo>
                      <a:pt x="574" y="694"/>
                    </a:lnTo>
                    <a:lnTo>
                      <a:pt x="580" y="722"/>
                    </a:lnTo>
                    <a:lnTo>
                      <a:pt x="580" y="722"/>
                    </a:lnTo>
                    <a:lnTo>
                      <a:pt x="584" y="734"/>
                    </a:lnTo>
                    <a:lnTo>
                      <a:pt x="588" y="744"/>
                    </a:lnTo>
                    <a:lnTo>
                      <a:pt x="588" y="744"/>
                    </a:lnTo>
                    <a:lnTo>
                      <a:pt x="598" y="784"/>
                    </a:lnTo>
                    <a:lnTo>
                      <a:pt x="584" y="792"/>
                    </a:lnTo>
                    <a:close/>
                    <a:moveTo>
                      <a:pt x="610" y="760"/>
                    </a:moveTo>
                    <a:lnTo>
                      <a:pt x="610" y="760"/>
                    </a:lnTo>
                    <a:lnTo>
                      <a:pt x="602" y="742"/>
                    </a:lnTo>
                    <a:lnTo>
                      <a:pt x="602" y="742"/>
                    </a:lnTo>
                    <a:lnTo>
                      <a:pt x="602" y="734"/>
                    </a:lnTo>
                    <a:lnTo>
                      <a:pt x="602" y="724"/>
                    </a:lnTo>
                    <a:lnTo>
                      <a:pt x="602" y="724"/>
                    </a:lnTo>
                    <a:lnTo>
                      <a:pt x="596" y="712"/>
                    </a:lnTo>
                    <a:lnTo>
                      <a:pt x="590" y="694"/>
                    </a:lnTo>
                    <a:lnTo>
                      <a:pt x="590" y="694"/>
                    </a:lnTo>
                    <a:lnTo>
                      <a:pt x="586" y="682"/>
                    </a:lnTo>
                    <a:lnTo>
                      <a:pt x="588" y="680"/>
                    </a:lnTo>
                    <a:lnTo>
                      <a:pt x="588" y="680"/>
                    </a:lnTo>
                    <a:lnTo>
                      <a:pt x="592" y="672"/>
                    </a:lnTo>
                    <a:lnTo>
                      <a:pt x="596" y="662"/>
                    </a:lnTo>
                    <a:lnTo>
                      <a:pt x="596" y="662"/>
                    </a:lnTo>
                    <a:lnTo>
                      <a:pt x="602" y="650"/>
                    </a:lnTo>
                    <a:lnTo>
                      <a:pt x="602" y="650"/>
                    </a:lnTo>
                    <a:lnTo>
                      <a:pt x="606" y="682"/>
                    </a:lnTo>
                    <a:lnTo>
                      <a:pt x="606" y="682"/>
                    </a:lnTo>
                    <a:lnTo>
                      <a:pt x="610" y="728"/>
                    </a:lnTo>
                    <a:lnTo>
                      <a:pt x="610" y="728"/>
                    </a:lnTo>
                    <a:lnTo>
                      <a:pt x="610" y="750"/>
                    </a:lnTo>
                    <a:lnTo>
                      <a:pt x="610" y="760"/>
                    </a:lnTo>
                    <a:lnTo>
                      <a:pt x="610" y="7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12542" tIns="56271" rIns="112542" bIns="56271" numCol="1" anchor="t" anchorCtr="0" compatLnSpc="1">
                <a:prstTxWarp prst="textNoShape">
                  <a:avLst/>
                </a:prstTxWarp>
                <a:scene3d>
                  <a:camera prst="orthographicFront"/>
                  <a:lightRig rig="threePt" dir="t"/>
                </a:scene3d>
                <a:sp3d>
                  <a:bevelT w="1270" h="1270"/>
                </a:sp3d>
              </a:bodyPr>
              <a:lstStyle/>
              <a:p>
                <a:endParaRPr lang="ko-KR" altLang="en-US" sz="2215"/>
              </a:p>
            </p:txBody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1356603" y="2814067"/>
                <a:ext cx="209061" cy="389250"/>
              </a:xfrm>
              <a:custGeom>
                <a:avLst/>
                <a:gdLst>
                  <a:gd name="T0" fmla="*/ 820 w 840"/>
                  <a:gd name="T1" fmla="*/ 680 h 1564"/>
                  <a:gd name="T2" fmla="*/ 754 w 840"/>
                  <a:gd name="T3" fmla="*/ 614 h 1564"/>
                  <a:gd name="T4" fmla="*/ 710 w 840"/>
                  <a:gd name="T5" fmla="*/ 550 h 1564"/>
                  <a:gd name="T6" fmla="*/ 662 w 840"/>
                  <a:gd name="T7" fmla="*/ 442 h 1564"/>
                  <a:gd name="T8" fmla="*/ 566 w 840"/>
                  <a:gd name="T9" fmla="*/ 340 h 1564"/>
                  <a:gd name="T10" fmla="*/ 528 w 840"/>
                  <a:gd name="T11" fmla="*/ 248 h 1564"/>
                  <a:gd name="T12" fmla="*/ 568 w 840"/>
                  <a:gd name="T13" fmla="*/ 204 h 1564"/>
                  <a:gd name="T14" fmla="*/ 578 w 840"/>
                  <a:gd name="T15" fmla="*/ 146 h 1564"/>
                  <a:gd name="T16" fmla="*/ 542 w 840"/>
                  <a:gd name="T17" fmla="*/ 44 h 1564"/>
                  <a:gd name="T18" fmla="*/ 494 w 840"/>
                  <a:gd name="T19" fmla="*/ 18 h 1564"/>
                  <a:gd name="T20" fmla="*/ 442 w 840"/>
                  <a:gd name="T21" fmla="*/ 2 h 1564"/>
                  <a:gd name="T22" fmla="*/ 402 w 840"/>
                  <a:gd name="T23" fmla="*/ 26 h 1564"/>
                  <a:gd name="T24" fmla="*/ 364 w 840"/>
                  <a:gd name="T25" fmla="*/ 68 h 1564"/>
                  <a:gd name="T26" fmla="*/ 294 w 840"/>
                  <a:gd name="T27" fmla="*/ 118 h 1564"/>
                  <a:gd name="T28" fmla="*/ 346 w 840"/>
                  <a:gd name="T29" fmla="*/ 140 h 1564"/>
                  <a:gd name="T30" fmla="*/ 352 w 840"/>
                  <a:gd name="T31" fmla="*/ 248 h 1564"/>
                  <a:gd name="T32" fmla="*/ 212 w 840"/>
                  <a:gd name="T33" fmla="*/ 334 h 1564"/>
                  <a:gd name="T34" fmla="*/ 172 w 840"/>
                  <a:gd name="T35" fmla="*/ 386 h 1564"/>
                  <a:gd name="T36" fmla="*/ 212 w 840"/>
                  <a:gd name="T37" fmla="*/ 444 h 1564"/>
                  <a:gd name="T38" fmla="*/ 264 w 840"/>
                  <a:gd name="T39" fmla="*/ 476 h 1564"/>
                  <a:gd name="T40" fmla="*/ 240 w 840"/>
                  <a:gd name="T41" fmla="*/ 638 h 1564"/>
                  <a:gd name="T42" fmla="*/ 178 w 840"/>
                  <a:gd name="T43" fmla="*/ 814 h 1564"/>
                  <a:gd name="T44" fmla="*/ 234 w 840"/>
                  <a:gd name="T45" fmla="*/ 880 h 1564"/>
                  <a:gd name="T46" fmla="*/ 246 w 840"/>
                  <a:gd name="T47" fmla="*/ 974 h 1564"/>
                  <a:gd name="T48" fmla="*/ 300 w 840"/>
                  <a:gd name="T49" fmla="*/ 1092 h 1564"/>
                  <a:gd name="T50" fmla="*/ 266 w 840"/>
                  <a:gd name="T51" fmla="*/ 1136 h 1564"/>
                  <a:gd name="T52" fmla="*/ 150 w 840"/>
                  <a:gd name="T53" fmla="*/ 1226 h 1564"/>
                  <a:gd name="T54" fmla="*/ 84 w 840"/>
                  <a:gd name="T55" fmla="*/ 1268 h 1564"/>
                  <a:gd name="T56" fmla="*/ 18 w 840"/>
                  <a:gd name="T57" fmla="*/ 1298 h 1564"/>
                  <a:gd name="T58" fmla="*/ 34 w 840"/>
                  <a:gd name="T59" fmla="*/ 1446 h 1564"/>
                  <a:gd name="T60" fmla="*/ 122 w 840"/>
                  <a:gd name="T61" fmla="*/ 1540 h 1564"/>
                  <a:gd name="T62" fmla="*/ 128 w 840"/>
                  <a:gd name="T63" fmla="*/ 1484 h 1564"/>
                  <a:gd name="T64" fmla="*/ 132 w 840"/>
                  <a:gd name="T65" fmla="*/ 1424 h 1564"/>
                  <a:gd name="T66" fmla="*/ 152 w 840"/>
                  <a:gd name="T67" fmla="*/ 1394 h 1564"/>
                  <a:gd name="T68" fmla="*/ 166 w 840"/>
                  <a:gd name="T69" fmla="*/ 1374 h 1564"/>
                  <a:gd name="T70" fmla="*/ 208 w 840"/>
                  <a:gd name="T71" fmla="*/ 1342 h 1564"/>
                  <a:gd name="T72" fmla="*/ 350 w 840"/>
                  <a:gd name="T73" fmla="*/ 1248 h 1564"/>
                  <a:gd name="T74" fmla="*/ 338 w 840"/>
                  <a:gd name="T75" fmla="*/ 1368 h 1564"/>
                  <a:gd name="T76" fmla="*/ 336 w 840"/>
                  <a:gd name="T77" fmla="*/ 1418 h 1564"/>
                  <a:gd name="T78" fmla="*/ 324 w 840"/>
                  <a:gd name="T79" fmla="*/ 1480 h 1564"/>
                  <a:gd name="T80" fmla="*/ 334 w 840"/>
                  <a:gd name="T81" fmla="*/ 1540 h 1564"/>
                  <a:gd name="T82" fmla="*/ 544 w 840"/>
                  <a:gd name="T83" fmla="*/ 1562 h 1564"/>
                  <a:gd name="T84" fmla="*/ 572 w 840"/>
                  <a:gd name="T85" fmla="*/ 1528 h 1564"/>
                  <a:gd name="T86" fmla="*/ 498 w 840"/>
                  <a:gd name="T87" fmla="*/ 1476 h 1564"/>
                  <a:gd name="T88" fmla="*/ 474 w 840"/>
                  <a:gd name="T89" fmla="*/ 1438 h 1564"/>
                  <a:gd name="T90" fmla="*/ 476 w 840"/>
                  <a:gd name="T91" fmla="*/ 1422 h 1564"/>
                  <a:gd name="T92" fmla="*/ 452 w 840"/>
                  <a:gd name="T93" fmla="*/ 1376 h 1564"/>
                  <a:gd name="T94" fmla="*/ 504 w 840"/>
                  <a:gd name="T95" fmla="*/ 1314 h 1564"/>
                  <a:gd name="T96" fmla="*/ 506 w 840"/>
                  <a:gd name="T97" fmla="*/ 1154 h 1564"/>
                  <a:gd name="T98" fmla="*/ 502 w 840"/>
                  <a:gd name="T99" fmla="*/ 982 h 1564"/>
                  <a:gd name="T100" fmla="*/ 496 w 840"/>
                  <a:gd name="T101" fmla="*/ 922 h 1564"/>
                  <a:gd name="T102" fmla="*/ 514 w 840"/>
                  <a:gd name="T103" fmla="*/ 876 h 1564"/>
                  <a:gd name="T104" fmla="*/ 546 w 840"/>
                  <a:gd name="T105" fmla="*/ 668 h 1564"/>
                  <a:gd name="T106" fmla="*/ 578 w 840"/>
                  <a:gd name="T107" fmla="*/ 592 h 1564"/>
                  <a:gd name="T108" fmla="*/ 642 w 840"/>
                  <a:gd name="T109" fmla="*/ 634 h 1564"/>
                  <a:gd name="T110" fmla="*/ 754 w 840"/>
                  <a:gd name="T111" fmla="*/ 680 h 1564"/>
                  <a:gd name="T112" fmla="*/ 786 w 840"/>
                  <a:gd name="T113" fmla="*/ 728 h 1564"/>
                  <a:gd name="T114" fmla="*/ 800 w 840"/>
                  <a:gd name="T115" fmla="*/ 748 h 1564"/>
                  <a:gd name="T116" fmla="*/ 796 w 840"/>
                  <a:gd name="T117" fmla="*/ 776 h 1564"/>
                  <a:gd name="T118" fmla="*/ 840 w 840"/>
                  <a:gd name="T119" fmla="*/ 754 h 1564"/>
                  <a:gd name="T120" fmla="*/ 354 w 840"/>
                  <a:gd name="T121" fmla="*/ 316 h 1564"/>
                  <a:gd name="T122" fmla="*/ 372 w 840"/>
                  <a:gd name="T123" fmla="*/ 304 h 15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840" h="1564">
                    <a:moveTo>
                      <a:pt x="840" y="736"/>
                    </a:moveTo>
                    <a:lnTo>
                      <a:pt x="840" y="736"/>
                    </a:lnTo>
                    <a:lnTo>
                      <a:pt x="838" y="726"/>
                    </a:lnTo>
                    <a:lnTo>
                      <a:pt x="836" y="714"/>
                    </a:lnTo>
                    <a:lnTo>
                      <a:pt x="836" y="714"/>
                    </a:lnTo>
                    <a:lnTo>
                      <a:pt x="838" y="704"/>
                    </a:lnTo>
                    <a:lnTo>
                      <a:pt x="836" y="700"/>
                    </a:lnTo>
                    <a:lnTo>
                      <a:pt x="834" y="696"/>
                    </a:lnTo>
                    <a:lnTo>
                      <a:pt x="834" y="696"/>
                    </a:lnTo>
                    <a:lnTo>
                      <a:pt x="820" y="680"/>
                    </a:lnTo>
                    <a:lnTo>
                      <a:pt x="820" y="680"/>
                    </a:lnTo>
                    <a:lnTo>
                      <a:pt x="810" y="672"/>
                    </a:lnTo>
                    <a:lnTo>
                      <a:pt x="800" y="664"/>
                    </a:lnTo>
                    <a:lnTo>
                      <a:pt x="800" y="664"/>
                    </a:lnTo>
                    <a:lnTo>
                      <a:pt x="792" y="654"/>
                    </a:lnTo>
                    <a:lnTo>
                      <a:pt x="788" y="648"/>
                    </a:lnTo>
                    <a:lnTo>
                      <a:pt x="782" y="644"/>
                    </a:lnTo>
                    <a:lnTo>
                      <a:pt x="782" y="644"/>
                    </a:lnTo>
                    <a:lnTo>
                      <a:pt x="768" y="630"/>
                    </a:lnTo>
                    <a:lnTo>
                      <a:pt x="754" y="614"/>
                    </a:lnTo>
                    <a:lnTo>
                      <a:pt x="754" y="614"/>
                    </a:lnTo>
                    <a:lnTo>
                      <a:pt x="736" y="592"/>
                    </a:lnTo>
                    <a:lnTo>
                      <a:pt x="724" y="576"/>
                    </a:lnTo>
                    <a:lnTo>
                      <a:pt x="724" y="576"/>
                    </a:lnTo>
                    <a:lnTo>
                      <a:pt x="728" y="576"/>
                    </a:lnTo>
                    <a:lnTo>
                      <a:pt x="730" y="576"/>
                    </a:lnTo>
                    <a:lnTo>
                      <a:pt x="730" y="574"/>
                    </a:lnTo>
                    <a:lnTo>
                      <a:pt x="730" y="574"/>
                    </a:lnTo>
                    <a:lnTo>
                      <a:pt x="710" y="550"/>
                    </a:lnTo>
                    <a:lnTo>
                      <a:pt x="710" y="550"/>
                    </a:lnTo>
                    <a:lnTo>
                      <a:pt x="708" y="548"/>
                    </a:lnTo>
                    <a:lnTo>
                      <a:pt x="706" y="542"/>
                    </a:lnTo>
                    <a:lnTo>
                      <a:pt x="704" y="530"/>
                    </a:lnTo>
                    <a:lnTo>
                      <a:pt x="704" y="530"/>
                    </a:lnTo>
                    <a:lnTo>
                      <a:pt x="694" y="510"/>
                    </a:lnTo>
                    <a:lnTo>
                      <a:pt x="682" y="486"/>
                    </a:lnTo>
                    <a:lnTo>
                      <a:pt x="682" y="486"/>
                    </a:lnTo>
                    <a:lnTo>
                      <a:pt x="672" y="462"/>
                    </a:lnTo>
                    <a:lnTo>
                      <a:pt x="668" y="450"/>
                    </a:lnTo>
                    <a:lnTo>
                      <a:pt x="662" y="442"/>
                    </a:lnTo>
                    <a:lnTo>
                      <a:pt x="662" y="442"/>
                    </a:lnTo>
                    <a:lnTo>
                      <a:pt x="648" y="428"/>
                    </a:lnTo>
                    <a:lnTo>
                      <a:pt x="632" y="410"/>
                    </a:lnTo>
                    <a:lnTo>
                      <a:pt x="632" y="410"/>
                    </a:lnTo>
                    <a:lnTo>
                      <a:pt x="608" y="382"/>
                    </a:lnTo>
                    <a:lnTo>
                      <a:pt x="608" y="382"/>
                    </a:lnTo>
                    <a:lnTo>
                      <a:pt x="594" y="364"/>
                    </a:lnTo>
                    <a:lnTo>
                      <a:pt x="580" y="348"/>
                    </a:lnTo>
                    <a:lnTo>
                      <a:pt x="580" y="348"/>
                    </a:lnTo>
                    <a:lnTo>
                      <a:pt x="566" y="340"/>
                    </a:lnTo>
                    <a:lnTo>
                      <a:pt x="548" y="330"/>
                    </a:lnTo>
                    <a:lnTo>
                      <a:pt x="548" y="330"/>
                    </a:lnTo>
                    <a:lnTo>
                      <a:pt x="536" y="324"/>
                    </a:lnTo>
                    <a:lnTo>
                      <a:pt x="526" y="318"/>
                    </a:lnTo>
                    <a:lnTo>
                      <a:pt x="526" y="318"/>
                    </a:lnTo>
                    <a:lnTo>
                      <a:pt x="510" y="304"/>
                    </a:lnTo>
                    <a:lnTo>
                      <a:pt x="510" y="304"/>
                    </a:lnTo>
                    <a:lnTo>
                      <a:pt x="520" y="278"/>
                    </a:lnTo>
                    <a:lnTo>
                      <a:pt x="520" y="278"/>
                    </a:lnTo>
                    <a:lnTo>
                      <a:pt x="528" y="248"/>
                    </a:lnTo>
                    <a:lnTo>
                      <a:pt x="528" y="248"/>
                    </a:lnTo>
                    <a:lnTo>
                      <a:pt x="540" y="244"/>
                    </a:lnTo>
                    <a:lnTo>
                      <a:pt x="540" y="244"/>
                    </a:lnTo>
                    <a:lnTo>
                      <a:pt x="548" y="240"/>
                    </a:lnTo>
                    <a:lnTo>
                      <a:pt x="554" y="234"/>
                    </a:lnTo>
                    <a:lnTo>
                      <a:pt x="558" y="228"/>
                    </a:lnTo>
                    <a:lnTo>
                      <a:pt x="558" y="228"/>
                    </a:lnTo>
                    <a:lnTo>
                      <a:pt x="564" y="214"/>
                    </a:lnTo>
                    <a:lnTo>
                      <a:pt x="568" y="204"/>
                    </a:lnTo>
                    <a:lnTo>
                      <a:pt x="568" y="204"/>
                    </a:lnTo>
                    <a:lnTo>
                      <a:pt x="570" y="194"/>
                    </a:lnTo>
                    <a:lnTo>
                      <a:pt x="568" y="188"/>
                    </a:lnTo>
                    <a:lnTo>
                      <a:pt x="568" y="188"/>
                    </a:lnTo>
                    <a:lnTo>
                      <a:pt x="564" y="182"/>
                    </a:lnTo>
                    <a:lnTo>
                      <a:pt x="564" y="182"/>
                    </a:lnTo>
                    <a:lnTo>
                      <a:pt x="568" y="180"/>
                    </a:lnTo>
                    <a:lnTo>
                      <a:pt x="572" y="176"/>
                    </a:lnTo>
                    <a:lnTo>
                      <a:pt x="574" y="172"/>
                    </a:lnTo>
                    <a:lnTo>
                      <a:pt x="574" y="172"/>
                    </a:lnTo>
                    <a:lnTo>
                      <a:pt x="578" y="146"/>
                    </a:lnTo>
                    <a:lnTo>
                      <a:pt x="580" y="128"/>
                    </a:lnTo>
                    <a:lnTo>
                      <a:pt x="580" y="114"/>
                    </a:lnTo>
                    <a:lnTo>
                      <a:pt x="580" y="114"/>
                    </a:lnTo>
                    <a:lnTo>
                      <a:pt x="574" y="84"/>
                    </a:lnTo>
                    <a:lnTo>
                      <a:pt x="568" y="70"/>
                    </a:lnTo>
                    <a:lnTo>
                      <a:pt x="566" y="66"/>
                    </a:lnTo>
                    <a:lnTo>
                      <a:pt x="562" y="62"/>
                    </a:lnTo>
                    <a:lnTo>
                      <a:pt x="562" y="62"/>
                    </a:lnTo>
                    <a:lnTo>
                      <a:pt x="550" y="52"/>
                    </a:lnTo>
                    <a:lnTo>
                      <a:pt x="542" y="44"/>
                    </a:lnTo>
                    <a:lnTo>
                      <a:pt x="542" y="44"/>
                    </a:lnTo>
                    <a:lnTo>
                      <a:pt x="538" y="38"/>
                    </a:lnTo>
                    <a:lnTo>
                      <a:pt x="532" y="32"/>
                    </a:lnTo>
                    <a:lnTo>
                      <a:pt x="532" y="32"/>
                    </a:lnTo>
                    <a:lnTo>
                      <a:pt x="526" y="28"/>
                    </a:lnTo>
                    <a:lnTo>
                      <a:pt x="518" y="26"/>
                    </a:lnTo>
                    <a:lnTo>
                      <a:pt x="510" y="24"/>
                    </a:lnTo>
                    <a:lnTo>
                      <a:pt x="502" y="20"/>
                    </a:lnTo>
                    <a:lnTo>
                      <a:pt x="502" y="20"/>
                    </a:lnTo>
                    <a:lnTo>
                      <a:pt x="494" y="18"/>
                    </a:lnTo>
                    <a:lnTo>
                      <a:pt x="490" y="16"/>
                    </a:lnTo>
                    <a:lnTo>
                      <a:pt x="484" y="14"/>
                    </a:lnTo>
                    <a:lnTo>
                      <a:pt x="484" y="14"/>
                    </a:lnTo>
                    <a:lnTo>
                      <a:pt x="480" y="10"/>
                    </a:lnTo>
                    <a:lnTo>
                      <a:pt x="476" y="6"/>
                    </a:lnTo>
                    <a:lnTo>
                      <a:pt x="470" y="4"/>
                    </a:lnTo>
                    <a:lnTo>
                      <a:pt x="470" y="4"/>
                    </a:lnTo>
                    <a:lnTo>
                      <a:pt x="464" y="2"/>
                    </a:lnTo>
                    <a:lnTo>
                      <a:pt x="452" y="0"/>
                    </a:lnTo>
                    <a:lnTo>
                      <a:pt x="442" y="2"/>
                    </a:lnTo>
                    <a:lnTo>
                      <a:pt x="434" y="4"/>
                    </a:lnTo>
                    <a:lnTo>
                      <a:pt x="434" y="4"/>
                    </a:lnTo>
                    <a:lnTo>
                      <a:pt x="426" y="10"/>
                    </a:lnTo>
                    <a:lnTo>
                      <a:pt x="422" y="14"/>
                    </a:lnTo>
                    <a:lnTo>
                      <a:pt x="416" y="16"/>
                    </a:lnTo>
                    <a:lnTo>
                      <a:pt x="416" y="16"/>
                    </a:lnTo>
                    <a:lnTo>
                      <a:pt x="412" y="18"/>
                    </a:lnTo>
                    <a:lnTo>
                      <a:pt x="408" y="22"/>
                    </a:lnTo>
                    <a:lnTo>
                      <a:pt x="406" y="24"/>
                    </a:lnTo>
                    <a:lnTo>
                      <a:pt x="402" y="26"/>
                    </a:lnTo>
                    <a:lnTo>
                      <a:pt x="402" y="26"/>
                    </a:lnTo>
                    <a:lnTo>
                      <a:pt x="394" y="30"/>
                    </a:lnTo>
                    <a:lnTo>
                      <a:pt x="388" y="32"/>
                    </a:lnTo>
                    <a:lnTo>
                      <a:pt x="382" y="36"/>
                    </a:lnTo>
                    <a:lnTo>
                      <a:pt x="382" y="36"/>
                    </a:lnTo>
                    <a:lnTo>
                      <a:pt x="372" y="44"/>
                    </a:lnTo>
                    <a:lnTo>
                      <a:pt x="368" y="50"/>
                    </a:lnTo>
                    <a:lnTo>
                      <a:pt x="366" y="56"/>
                    </a:lnTo>
                    <a:lnTo>
                      <a:pt x="366" y="56"/>
                    </a:lnTo>
                    <a:lnTo>
                      <a:pt x="364" y="68"/>
                    </a:lnTo>
                    <a:lnTo>
                      <a:pt x="362" y="72"/>
                    </a:lnTo>
                    <a:lnTo>
                      <a:pt x="354" y="78"/>
                    </a:lnTo>
                    <a:lnTo>
                      <a:pt x="354" y="78"/>
                    </a:lnTo>
                    <a:lnTo>
                      <a:pt x="346" y="82"/>
                    </a:lnTo>
                    <a:lnTo>
                      <a:pt x="324" y="92"/>
                    </a:lnTo>
                    <a:lnTo>
                      <a:pt x="324" y="92"/>
                    </a:lnTo>
                    <a:lnTo>
                      <a:pt x="312" y="98"/>
                    </a:lnTo>
                    <a:lnTo>
                      <a:pt x="300" y="106"/>
                    </a:lnTo>
                    <a:lnTo>
                      <a:pt x="294" y="114"/>
                    </a:lnTo>
                    <a:lnTo>
                      <a:pt x="294" y="118"/>
                    </a:lnTo>
                    <a:lnTo>
                      <a:pt x="296" y="120"/>
                    </a:lnTo>
                    <a:lnTo>
                      <a:pt x="296" y="120"/>
                    </a:lnTo>
                    <a:lnTo>
                      <a:pt x="308" y="122"/>
                    </a:lnTo>
                    <a:lnTo>
                      <a:pt x="322" y="122"/>
                    </a:lnTo>
                    <a:lnTo>
                      <a:pt x="340" y="120"/>
                    </a:lnTo>
                    <a:lnTo>
                      <a:pt x="340" y="120"/>
                    </a:lnTo>
                    <a:lnTo>
                      <a:pt x="342" y="126"/>
                    </a:lnTo>
                    <a:lnTo>
                      <a:pt x="346" y="132"/>
                    </a:lnTo>
                    <a:lnTo>
                      <a:pt x="346" y="140"/>
                    </a:lnTo>
                    <a:lnTo>
                      <a:pt x="346" y="140"/>
                    </a:lnTo>
                    <a:lnTo>
                      <a:pt x="346" y="156"/>
                    </a:lnTo>
                    <a:lnTo>
                      <a:pt x="348" y="168"/>
                    </a:lnTo>
                    <a:lnTo>
                      <a:pt x="348" y="168"/>
                    </a:lnTo>
                    <a:lnTo>
                      <a:pt x="348" y="182"/>
                    </a:lnTo>
                    <a:lnTo>
                      <a:pt x="348" y="204"/>
                    </a:lnTo>
                    <a:lnTo>
                      <a:pt x="348" y="204"/>
                    </a:lnTo>
                    <a:lnTo>
                      <a:pt x="348" y="218"/>
                    </a:lnTo>
                    <a:lnTo>
                      <a:pt x="350" y="232"/>
                    </a:lnTo>
                    <a:lnTo>
                      <a:pt x="352" y="248"/>
                    </a:lnTo>
                    <a:lnTo>
                      <a:pt x="352" y="248"/>
                    </a:lnTo>
                    <a:lnTo>
                      <a:pt x="344" y="254"/>
                    </a:lnTo>
                    <a:lnTo>
                      <a:pt x="328" y="264"/>
                    </a:lnTo>
                    <a:lnTo>
                      <a:pt x="328" y="264"/>
                    </a:lnTo>
                    <a:lnTo>
                      <a:pt x="296" y="286"/>
                    </a:lnTo>
                    <a:lnTo>
                      <a:pt x="256" y="310"/>
                    </a:lnTo>
                    <a:lnTo>
                      <a:pt x="256" y="310"/>
                    </a:lnTo>
                    <a:lnTo>
                      <a:pt x="230" y="324"/>
                    </a:lnTo>
                    <a:lnTo>
                      <a:pt x="220" y="330"/>
                    </a:lnTo>
                    <a:lnTo>
                      <a:pt x="212" y="334"/>
                    </a:lnTo>
                    <a:lnTo>
                      <a:pt x="212" y="334"/>
                    </a:lnTo>
                    <a:lnTo>
                      <a:pt x="200" y="336"/>
                    </a:lnTo>
                    <a:lnTo>
                      <a:pt x="196" y="338"/>
                    </a:lnTo>
                    <a:lnTo>
                      <a:pt x="192" y="344"/>
                    </a:lnTo>
                    <a:lnTo>
                      <a:pt x="192" y="344"/>
                    </a:lnTo>
                    <a:lnTo>
                      <a:pt x="190" y="356"/>
                    </a:lnTo>
                    <a:lnTo>
                      <a:pt x="188" y="362"/>
                    </a:lnTo>
                    <a:lnTo>
                      <a:pt x="184" y="368"/>
                    </a:lnTo>
                    <a:lnTo>
                      <a:pt x="184" y="368"/>
                    </a:lnTo>
                    <a:lnTo>
                      <a:pt x="178" y="376"/>
                    </a:lnTo>
                    <a:lnTo>
                      <a:pt x="172" y="386"/>
                    </a:lnTo>
                    <a:lnTo>
                      <a:pt x="170" y="396"/>
                    </a:lnTo>
                    <a:lnTo>
                      <a:pt x="172" y="402"/>
                    </a:lnTo>
                    <a:lnTo>
                      <a:pt x="172" y="406"/>
                    </a:lnTo>
                    <a:lnTo>
                      <a:pt x="172" y="406"/>
                    </a:lnTo>
                    <a:lnTo>
                      <a:pt x="180" y="424"/>
                    </a:lnTo>
                    <a:lnTo>
                      <a:pt x="186" y="432"/>
                    </a:lnTo>
                    <a:lnTo>
                      <a:pt x="192" y="438"/>
                    </a:lnTo>
                    <a:lnTo>
                      <a:pt x="192" y="438"/>
                    </a:lnTo>
                    <a:lnTo>
                      <a:pt x="202" y="442"/>
                    </a:lnTo>
                    <a:lnTo>
                      <a:pt x="212" y="444"/>
                    </a:lnTo>
                    <a:lnTo>
                      <a:pt x="232" y="446"/>
                    </a:lnTo>
                    <a:lnTo>
                      <a:pt x="232" y="446"/>
                    </a:lnTo>
                    <a:lnTo>
                      <a:pt x="240" y="446"/>
                    </a:lnTo>
                    <a:lnTo>
                      <a:pt x="244" y="446"/>
                    </a:lnTo>
                    <a:lnTo>
                      <a:pt x="248" y="450"/>
                    </a:lnTo>
                    <a:lnTo>
                      <a:pt x="254" y="454"/>
                    </a:lnTo>
                    <a:lnTo>
                      <a:pt x="254" y="454"/>
                    </a:lnTo>
                    <a:lnTo>
                      <a:pt x="258" y="462"/>
                    </a:lnTo>
                    <a:lnTo>
                      <a:pt x="262" y="470"/>
                    </a:lnTo>
                    <a:lnTo>
                      <a:pt x="264" y="476"/>
                    </a:lnTo>
                    <a:lnTo>
                      <a:pt x="268" y="482"/>
                    </a:lnTo>
                    <a:lnTo>
                      <a:pt x="268" y="482"/>
                    </a:lnTo>
                    <a:lnTo>
                      <a:pt x="274" y="486"/>
                    </a:lnTo>
                    <a:lnTo>
                      <a:pt x="278" y="492"/>
                    </a:lnTo>
                    <a:lnTo>
                      <a:pt x="280" y="500"/>
                    </a:lnTo>
                    <a:lnTo>
                      <a:pt x="278" y="510"/>
                    </a:lnTo>
                    <a:lnTo>
                      <a:pt x="278" y="510"/>
                    </a:lnTo>
                    <a:lnTo>
                      <a:pt x="262" y="568"/>
                    </a:lnTo>
                    <a:lnTo>
                      <a:pt x="250" y="608"/>
                    </a:lnTo>
                    <a:lnTo>
                      <a:pt x="240" y="638"/>
                    </a:lnTo>
                    <a:lnTo>
                      <a:pt x="240" y="638"/>
                    </a:lnTo>
                    <a:lnTo>
                      <a:pt x="226" y="680"/>
                    </a:lnTo>
                    <a:lnTo>
                      <a:pt x="208" y="722"/>
                    </a:lnTo>
                    <a:lnTo>
                      <a:pt x="208" y="722"/>
                    </a:lnTo>
                    <a:lnTo>
                      <a:pt x="200" y="744"/>
                    </a:lnTo>
                    <a:lnTo>
                      <a:pt x="192" y="766"/>
                    </a:lnTo>
                    <a:lnTo>
                      <a:pt x="180" y="800"/>
                    </a:lnTo>
                    <a:lnTo>
                      <a:pt x="180" y="800"/>
                    </a:lnTo>
                    <a:lnTo>
                      <a:pt x="178" y="810"/>
                    </a:lnTo>
                    <a:lnTo>
                      <a:pt x="178" y="814"/>
                    </a:lnTo>
                    <a:lnTo>
                      <a:pt x="182" y="818"/>
                    </a:lnTo>
                    <a:lnTo>
                      <a:pt x="192" y="824"/>
                    </a:lnTo>
                    <a:lnTo>
                      <a:pt x="192" y="824"/>
                    </a:lnTo>
                    <a:lnTo>
                      <a:pt x="230" y="842"/>
                    </a:lnTo>
                    <a:lnTo>
                      <a:pt x="230" y="842"/>
                    </a:lnTo>
                    <a:lnTo>
                      <a:pt x="232" y="846"/>
                    </a:lnTo>
                    <a:lnTo>
                      <a:pt x="234" y="852"/>
                    </a:lnTo>
                    <a:lnTo>
                      <a:pt x="234" y="862"/>
                    </a:lnTo>
                    <a:lnTo>
                      <a:pt x="234" y="862"/>
                    </a:lnTo>
                    <a:lnTo>
                      <a:pt x="234" y="880"/>
                    </a:lnTo>
                    <a:lnTo>
                      <a:pt x="232" y="886"/>
                    </a:lnTo>
                    <a:lnTo>
                      <a:pt x="230" y="894"/>
                    </a:lnTo>
                    <a:lnTo>
                      <a:pt x="230" y="894"/>
                    </a:lnTo>
                    <a:lnTo>
                      <a:pt x="228" y="900"/>
                    </a:lnTo>
                    <a:lnTo>
                      <a:pt x="226" y="908"/>
                    </a:lnTo>
                    <a:lnTo>
                      <a:pt x="228" y="918"/>
                    </a:lnTo>
                    <a:lnTo>
                      <a:pt x="232" y="932"/>
                    </a:lnTo>
                    <a:lnTo>
                      <a:pt x="232" y="932"/>
                    </a:lnTo>
                    <a:lnTo>
                      <a:pt x="240" y="962"/>
                    </a:lnTo>
                    <a:lnTo>
                      <a:pt x="246" y="974"/>
                    </a:lnTo>
                    <a:lnTo>
                      <a:pt x="254" y="988"/>
                    </a:lnTo>
                    <a:lnTo>
                      <a:pt x="254" y="988"/>
                    </a:lnTo>
                    <a:lnTo>
                      <a:pt x="272" y="1022"/>
                    </a:lnTo>
                    <a:lnTo>
                      <a:pt x="288" y="1052"/>
                    </a:lnTo>
                    <a:lnTo>
                      <a:pt x="288" y="1052"/>
                    </a:lnTo>
                    <a:lnTo>
                      <a:pt x="294" y="1066"/>
                    </a:lnTo>
                    <a:lnTo>
                      <a:pt x="302" y="1078"/>
                    </a:lnTo>
                    <a:lnTo>
                      <a:pt x="310" y="1090"/>
                    </a:lnTo>
                    <a:lnTo>
                      <a:pt x="310" y="1090"/>
                    </a:lnTo>
                    <a:lnTo>
                      <a:pt x="300" y="1092"/>
                    </a:lnTo>
                    <a:lnTo>
                      <a:pt x="290" y="1096"/>
                    </a:lnTo>
                    <a:lnTo>
                      <a:pt x="286" y="1100"/>
                    </a:lnTo>
                    <a:lnTo>
                      <a:pt x="284" y="1104"/>
                    </a:lnTo>
                    <a:lnTo>
                      <a:pt x="284" y="1104"/>
                    </a:lnTo>
                    <a:lnTo>
                      <a:pt x="280" y="1114"/>
                    </a:lnTo>
                    <a:lnTo>
                      <a:pt x="278" y="1122"/>
                    </a:lnTo>
                    <a:lnTo>
                      <a:pt x="276" y="1128"/>
                    </a:lnTo>
                    <a:lnTo>
                      <a:pt x="272" y="1132"/>
                    </a:lnTo>
                    <a:lnTo>
                      <a:pt x="272" y="1132"/>
                    </a:lnTo>
                    <a:lnTo>
                      <a:pt x="266" y="1136"/>
                    </a:lnTo>
                    <a:lnTo>
                      <a:pt x="260" y="1142"/>
                    </a:lnTo>
                    <a:lnTo>
                      <a:pt x="246" y="1158"/>
                    </a:lnTo>
                    <a:lnTo>
                      <a:pt x="246" y="1158"/>
                    </a:lnTo>
                    <a:lnTo>
                      <a:pt x="238" y="1166"/>
                    </a:lnTo>
                    <a:lnTo>
                      <a:pt x="230" y="1174"/>
                    </a:lnTo>
                    <a:lnTo>
                      <a:pt x="200" y="1192"/>
                    </a:lnTo>
                    <a:lnTo>
                      <a:pt x="200" y="1192"/>
                    </a:lnTo>
                    <a:lnTo>
                      <a:pt x="168" y="1210"/>
                    </a:lnTo>
                    <a:lnTo>
                      <a:pt x="158" y="1216"/>
                    </a:lnTo>
                    <a:lnTo>
                      <a:pt x="150" y="1226"/>
                    </a:lnTo>
                    <a:lnTo>
                      <a:pt x="150" y="1226"/>
                    </a:lnTo>
                    <a:lnTo>
                      <a:pt x="142" y="1238"/>
                    </a:lnTo>
                    <a:lnTo>
                      <a:pt x="136" y="1248"/>
                    </a:lnTo>
                    <a:lnTo>
                      <a:pt x="132" y="1256"/>
                    </a:lnTo>
                    <a:lnTo>
                      <a:pt x="128" y="1260"/>
                    </a:lnTo>
                    <a:lnTo>
                      <a:pt x="126" y="1262"/>
                    </a:lnTo>
                    <a:lnTo>
                      <a:pt x="126" y="1262"/>
                    </a:lnTo>
                    <a:lnTo>
                      <a:pt x="106" y="1266"/>
                    </a:lnTo>
                    <a:lnTo>
                      <a:pt x="84" y="1268"/>
                    </a:lnTo>
                    <a:lnTo>
                      <a:pt x="84" y="1268"/>
                    </a:lnTo>
                    <a:lnTo>
                      <a:pt x="74" y="1268"/>
                    </a:lnTo>
                    <a:lnTo>
                      <a:pt x="66" y="1270"/>
                    </a:lnTo>
                    <a:lnTo>
                      <a:pt x="60" y="1274"/>
                    </a:lnTo>
                    <a:lnTo>
                      <a:pt x="52" y="1278"/>
                    </a:lnTo>
                    <a:lnTo>
                      <a:pt x="52" y="1278"/>
                    </a:lnTo>
                    <a:lnTo>
                      <a:pt x="32" y="1294"/>
                    </a:lnTo>
                    <a:lnTo>
                      <a:pt x="32" y="1294"/>
                    </a:lnTo>
                    <a:lnTo>
                      <a:pt x="30" y="1296"/>
                    </a:lnTo>
                    <a:lnTo>
                      <a:pt x="18" y="1298"/>
                    </a:lnTo>
                    <a:lnTo>
                      <a:pt x="18" y="1298"/>
                    </a:lnTo>
                    <a:lnTo>
                      <a:pt x="10" y="1298"/>
                    </a:lnTo>
                    <a:lnTo>
                      <a:pt x="4" y="1302"/>
                    </a:lnTo>
                    <a:lnTo>
                      <a:pt x="2" y="1308"/>
                    </a:lnTo>
                    <a:lnTo>
                      <a:pt x="0" y="1316"/>
                    </a:lnTo>
                    <a:lnTo>
                      <a:pt x="0" y="1316"/>
                    </a:lnTo>
                    <a:lnTo>
                      <a:pt x="4" y="1332"/>
                    </a:lnTo>
                    <a:lnTo>
                      <a:pt x="12" y="1362"/>
                    </a:lnTo>
                    <a:lnTo>
                      <a:pt x="26" y="1422"/>
                    </a:lnTo>
                    <a:lnTo>
                      <a:pt x="26" y="1422"/>
                    </a:lnTo>
                    <a:lnTo>
                      <a:pt x="34" y="1446"/>
                    </a:lnTo>
                    <a:lnTo>
                      <a:pt x="44" y="1470"/>
                    </a:lnTo>
                    <a:lnTo>
                      <a:pt x="54" y="1490"/>
                    </a:lnTo>
                    <a:lnTo>
                      <a:pt x="66" y="1506"/>
                    </a:lnTo>
                    <a:lnTo>
                      <a:pt x="66" y="1506"/>
                    </a:lnTo>
                    <a:lnTo>
                      <a:pt x="80" y="1518"/>
                    </a:lnTo>
                    <a:lnTo>
                      <a:pt x="94" y="1528"/>
                    </a:lnTo>
                    <a:lnTo>
                      <a:pt x="110" y="1536"/>
                    </a:lnTo>
                    <a:lnTo>
                      <a:pt x="120" y="1540"/>
                    </a:lnTo>
                    <a:lnTo>
                      <a:pt x="120" y="1540"/>
                    </a:lnTo>
                    <a:lnTo>
                      <a:pt x="122" y="1540"/>
                    </a:lnTo>
                    <a:lnTo>
                      <a:pt x="126" y="1538"/>
                    </a:lnTo>
                    <a:lnTo>
                      <a:pt x="132" y="1534"/>
                    </a:lnTo>
                    <a:lnTo>
                      <a:pt x="138" y="1528"/>
                    </a:lnTo>
                    <a:lnTo>
                      <a:pt x="138" y="1528"/>
                    </a:lnTo>
                    <a:lnTo>
                      <a:pt x="140" y="1520"/>
                    </a:lnTo>
                    <a:lnTo>
                      <a:pt x="140" y="1510"/>
                    </a:lnTo>
                    <a:lnTo>
                      <a:pt x="138" y="1502"/>
                    </a:lnTo>
                    <a:lnTo>
                      <a:pt x="138" y="1502"/>
                    </a:lnTo>
                    <a:lnTo>
                      <a:pt x="134" y="1492"/>
                    </a:lnTo>
                    <a:lnTo>
                      <a:pt x="128" y="1484"/>
                    </a:lnTo>
                    <a:lnTo>
                      <a:pt x="122" y="1478"/>
                    </a:lnTo>
                    <a:lnTo>
                      <a:pt x="122" y="1478"/>
                    </a:lnTo>
                    <a:lnTo>
                      <a:pt x="124" y="1474"/>
                    </a:lnTo>
                    <a:lnTo>
                      <a:pt x="124" y="1466"/>
                    </a:lnTo>
                    <a:lnTo>
                      <a:pt x="124" y="1466"/>
                    </a:lnTo>
                    <a:lnTo>
                      <a:pt x="124" y="1450"/>
                    </a:lnTo>
                    <a:lnTo>
                      <a:pt x="126" y="1434"/>
                    </a:lnTo>
                    <a:lnTo>
                      <a:pt x="126" y="1434"/>
                    </a:lnTo>
                    <a:lnTo>
                      <a:pt x="128" y="1428"/>
                    </a:lnTo>
                    <a:lnTo>
                      <a:pt x="132" y="1424"/>
                    </a:lnTo>
                    <a:lnTo>
                      <a:pt x="136" y="1418"/>
                    </a:lnTo>
                    <a:lnTo>
                      <a:pt x="136" y="1412"/>
                    </a:lnTo>
                    <a:lnTo>
                      <a:pt x="136" y="1412"/>
                    </a:lnTo>
                    <a:lnTo>
                      <a:pt x="136" y="1408"/>
                    </a:lnTo>
                    <a:lnTo>
                      <a:pt x="136" y="1404"/>
                    </a:lnTo>
                    <a:lnTo>
                      <a:pt x="138" y="1400"/>
                    </a:lnTo>
                    <a:lnTo>
                      <a:pt x="138" y="1400"/>
                    </a:lnTo>
                    <a:lnTo>
                      <a:pt x="142" y="1398"/>
                    </a:lnTo>
                    <a:lnTo>
                      <a:pt x="148" y="1396"/>
                    </a:lnTo>
                    <a:lnTo>
                      <a:pt x="152" y="1394"/>
                    </a:lnTo>
                    <a:lnTo>
                      <a:pt x="152" y="1394"/>
                    </a:lnTo>
                    <a:lnTo>
                      <a:pt x="154" y="1390"/>
                    </a:lnTo>
                    <a:lnTo>
                      <a:pt x="154" y="1386"/>
                    </a:lnTo>
                    <a:lnTo>
                      <a:pt x="150" y="1376"/>
                    </a:lnTo>
                    <a:lnTo>
                      <a:pt x="150" y="1376"/>
                    </a:lnTo>
                    <a:lnTo>
                      <a:pt x="150" y="1370"/>
                    </a:lnTo>
                    <a:lnTo>
                      <a:pt x="152" y="1370"/>
                    </a:lnTo>
                    <a:lnTo>
                      <a:pt x="160" y="1372"/>
                    </a:lnTo>
                    <a:lnTo>
                      <a:pt x="160" y="1372"/>
                    </a:lnTo>
                    <a:lnTo>
                      <a:pt x="166" y="1374"/>
                    </a:lnTo>
                    <a:lnTo>
                      <a:pt x="174" y="1376"/>
                    </a:lnTo>
                    <a:lnTo>
                      <a:pt x="178" y="1376"/>
                    </a:lnTo>
                    <a:lnTo>
                      <a:pt x="182" y="1374"/>
                    </a:lnTo>
                    <a:lnTo>
                      <a:pt x="184" y="1372"/>
                    </a:lnTo>
                    <a:lnTo>
                      <a:pt x="184" y="1368"/>
                    </a:lnTo>
                    <a:lnTo>
                      <a:pt x="184" y="1368"/>
                    </a:lnTo>
                    <a:lnTo>
                      <a:pt x="186" y="1362"/>
                    </a:lnTo>
                    <a:lnTo>
                      <a:pt x="188" y="1358"/>
                    </a:lnTo>
                    <a:lnTo>
                      <a:pt x="196" y="1350"/>
                    </a:lnTo>
                    <a:lnTo>
                      <a:pt x="208" y="1342"/>
                    </a:lnTo>
                    <a:lnTo>
                      <a:pt x="220" y="1338"/>
                    </a:lnTo>
                    <a:lnTo>
                      <a:pt x="220" y="1338"/>
                    </a:lnTo>
                    <a:lnTo>
                      <a:pt x="260" y="1324"/>
                    </a:lnTo>
                    <a:lnTo>
                      <a:pt x="282" y="1312"/>
                    </a:lnTo>
                    <a:lnTo>
                      <a:pt x="302" y="1302"/>
                    </a:lnTo>
                    <a:lnTo>
                      <a:pt x="302" y="1302"/>
                    </a:lnTo>
                    <a:lnTo>
                      <a:pt x="316" y="1286"/>
                    </a:lnTo>
                    <a:lnTo>
                      <a:pt x="334" y="1268"/>
                    </a:lnTo>
                    <a:lnTo>
                      <a:pt x="350" y="1248"/>
                    </a:lnTo>
                    <a:lnTo>
                      <a:pt x="350" y="1248"/>
                    </a:lnTo>
                    <a:lnTo>
                      <a:pt x="354" y="1262"/>
                    </a:lnTo>
                    <a:lnTo>
                      <a:pt x="356" y="1292"/>
                    </a:lnTo>
                    <a:lnTo>
                      <a:pt x="356" y="1292"/>
                    </a:lnTo>
                    <a:lnTo>
                      <a:pt x="354" y="1322"/>
                    </a:lnTo>
                    <a:lnTo>
                      <a:pt x="354" y="1334"/>
                    </a:lnTo>
                    <a:lnTo>
                      <a:pt x="350" y="1342"/>
                    </a:lnTo>
                    <a:lnTo>
                      <a:pt x="350" y="1342"/>
                    </a:lnTo>
                    <a:lnTo>
                      <a:pt x="340" y="1358"/>
                    </a:lnTo>
                    <a:lnTo>
                      <a:pt x="338" y="1364"/>
                    </a:lnTo>
                    <a:lnTo>
                      <a:pt x="338" y="1368"/>
                    </a:lnTo>
                    <a:lnTo>
                      <a:pt x="338" y="1372"/>
                    </a:lnTo>
                    <a:lnTo>
                      <a:pt x="338" y="1372"/>
                    </a:lnTo>
                    <a:lnTo>
                      <a:pt x="342" y="1378"/>
                    </a:lnTo>
                    <a:lnTo>
                      <a:pt x="342" y="1384"/>
                    </a:lnTo>
                    <a:lnTo>
                      <a:pt x="340" y="1388"/>
                    </a:lnTo>
                    <a:lnTo>
                      <a:pt x="338" y="1394"/>
                    </a:lnTo>
                    <a:lnTo>
                      <a:pt x="338" y="1394"/>
                    </a:lnTo>
                    <a:lnTo>
                      <a:pt x="334" y="1400"/>
                    </a:lnTo>
                    <a:lnTo>
                      <a:pt x="334" y="1404"/>
                    </a:lnTo>
                    <a:lnTo>
                      <a:pt x="336" y="1418"/>
                    </a:lnTo>
                    <a:lnTo>
                      <a:pt x="336" y="1418"/>
                    </a:lnTo>
                    <a:lnTo>
                      <a:pt x="338" y="1424"/>
                    </a:lnTo>
                    <a:lnTo>
                      <a:pt x="338" y="1430"/>
                    </a:lnTo>
                    <a:lnTo>
                      <a:pt x="336" y="1436"/>
                    </a:lnTo>
                    <a:lnTo>
                      <a:pt x="332" y="1444"/>
                    </a:lnTo>
                    <a:lnTo>
                      <a:pt x="332" y="1444"/>
                    </a:lnTo>
                    <a:lnTo>
                      <a:pt x="326" y="1454"/>
                    </a:lnTo>
                    <a:lnTo>
                      <a:pt x="322" y="1464"/>
                    </a:lnTo>
                    <a:lnTo>
                      <a:pt x="322" y="1472"/>
                    </a:lnTo>
                    <a:lnTo>
                      <a:pt x="324" y="1480"/>
                    </a:lnTo>
                    <a:lnTo>
                      <a:pt x="324" y="1480"/>
                    </a:lnTo>
                    <a:lnTo>
                      <a:pt x="332" y="1490"/>
                    </a:lnTo>
                    <a:lnTo>
                      <a:pt x="334" y="1496"/>
                    </a:lnTo>
                    <a:lnTo>
                      <a:pt x="334" y="1502"/>
                    </a:lnTo>
                    <a:lnTo>
                      <a:pt x="334" y="1502"/>
                    </a:lnTo>
                    <a:lnTo>
                      <a:pt x="332" y="1510"/>
                    </a:lnTo>
                    <a:lnTo>
                      <a:pt x="330" y="1520"/>
                    </a:lnTo>
                    <a:lnTo>
                      <a:pt x="330" y="1532"/>
                    </a:lnTo>
                    <a:lnTo>
                      <a:pt x="332" y="1536"/>
                    </a:lnTo>
                    <a:lnTo>
                      <a:pt x="334" y="1540"/>
                    </a:lnTo>
                    <a:lnTo>
                      <a:pt x="334" y="1540"/>
                    </a:lnTo>
                    <a:lnTo>
                      <a:pt x="340" y="1542"/>
                    </a:lnTo>
                    <a:lnTo>
                      <a:pt x="350" y="1546"/>
                    </a:lnTo>
                    <a:lnTo>
                      <a:pt x="382" y="1554"/>
                    </a:lnTo>
                    <a:lnTo>
                      <a:pt x="418" y="1562"/>
                    </a:lnTo>
                    <a:lnTo>
                      <a:pt x="452" y="1564"/>
                    </a:lnTo>
                    <a:lnTo>
                      <a:pt x="452" y="1564"/>
                    </a:lnTo>
                    <a:lnTo>
                      <a:pt x="510" y="1564"/>
                    </a:lnTo>
                    <a:lnTo>
                      <a:pt x="534" y="1564"/>
                    </a:lnTo>
                    <a:lnTo>
                      <a:pt x="544" y="1562"/>
                    </a:lnTo>
                    <a:lnTo>
                      <a:pt x="552" y="1560"/>
                    </a:lnTo>
                    <a:lnTo>
                      <a:pt x="552" y="1560"/>
                    </a:lnTo>
                    <a:lnTo>
                      <a:pt x="562" y="1556"/>
                    </a:lnTo>
                    <a:lnTo>
                      <a:pt x="570" y="1552"/>
                    </a:lnTo>
                    <a:lnTo>
                      <a:pt x="576" y="1546"/>
                    </a:lnTo>
                    <a:lnTo>
                      <a:pt x="578" y="1542"/>
                    </a:lnTo>
                    <a:lnTo>
                      <a:pt x="578" y="1542"/>
                    </a:lnTo>
                    <a:lnTo>
                      <a:pt x="576" y="1536"/>
                    </a:lnTo>
                    <a:lnTo>
                      <a:pt x="576" y="1532"/>
                    </a:lnTo>
                    <a:lnTo>
                      <a:pt x="572" y="1528"/>
                    </a:lnTo>
                    <a:lnTo>
                      <a:pt x="572" y="1528"/>
                    </a:lnTo>
                    <a:lnTo>
                      <a:pt x="568" y="1524"/>
                    </a:lnTo>
                    <a:lnTo>
                      <a:pt x="562" y="1518"/>
                    </a:lnTo>
                    <a:lnTo>
                      <a:pt x="554" y="1512"/>
                    </a:lnTo>
                    <a:lnTo>
                      <a:pt x="554" y="1512"/>
                    </a:lnTo>
                    <a:lnTo>
                      <a:pt x="534" y="1502"/>
                    </a:lnTo>
                    <a:lnTo>
                      <a:pt x="520" y="1496"/>
                    </a:lnTo>
                    <a:lnTo>
                      <a:pt x="520" y="1496"/>
                    </a:lnTo>
                    <a:lnTo>
                      <a:pt x="506" y="1484"/>
                    </a:lnTo>
                    <a:lnTo>
                      <a:pt x="498" y="1476"/>
                    </a:lnTo>
                    <a:lnTo>
                      <a:pt x="490" y="1472"/>
                    </a:lnTo>
                    <a:lnTo>
                      <a:pt x="490" y="1472"/>
                    </a:lnTo>
                    <a:lnTo>
                      <a:pt x="490" y="1470"/>
                    </a:lnTo>
                    <a:lnTo>
                      <a:pt x="488" y="1466"/>
                    </a:lnTo>
                    <a:lnTo>
                      <a:pt x="484" y="1460"/>
                    </a:lnTo>
                    <a:lnTo>
                      <a:pt x="484" y="1460"/>
                    </a:lnTo>
                    <a:lnTo>
                      <a:pt x="472" y="1446"/>
                    </a:lnTo>
                    <a:lnTo>
                      <a:pt x="472" y="1446"/>
                    </a:lnTo>
                    <a:lnTo>
                      <a:pt x="472" y="1442"/>
                    </a:lnTo>
                    <a:lnTo>
                      <a:pt x="474" y="1438"/>
                    </a:lnTo>
                    <a:lnTo>
                      <a:pt x="472" y="1432"/>
                    </a:lnTo>
                    <a:lnTo>
                      <a:pt x="472" y="1432"/>
                    </a:lnTo>
                    <a:lnTo>
                      <a:pt x="470" y="1428"/>
                    </a:lnTo>
                    <a:lnTo>
                      <a:pt x="468" y="1424"/>
                    </a:lnTo>
                    <a:lnTo>
                      <a:pt x="464" y="1422"/>
                    </a:lnTo>
                    <a:lnTo>
                      <a:pt x="464" y="1422"/>
                    </a:lnTo>
                    <a:lnTo>
                      <a:pt x="466" y="1424"/>
                    </a:lnTo>
                    <a:lnTo>
                      <a:pt x="472" y="1424"/>
                    </a:lnTo>
                    <a:lnTo>
                      <a:pt x="474" y="1424"/>
                    </a:lnTo>
                    <a:lnTo>
                      <a:pt x="476" y="1422"/>
                    </a:lnTo>
                    <a:lnTo>
                      <a:pt x="476" y="1418"/>
                    </a:lnTo>
                    <a:lnTo>
                      <a:pt x="476" y="1412"/>
                    </a:lnTo>
                    <a:lnTo>
                      <a:pt x="476" y="1412"/>
                    </a:lnTo>
                    <a:lnTo>
                      <a:pt x="474" y="1402"/>
                    </a:lnTo>
                    <a:lnTo>
                      <a:pt x="470" y="1394"/>
                    </a:lnTo>
                    <a:lnTo>
                      <a:pt x="464" y="1390"/>
                    </a:lnTo>
                    <a:lnTo>
                      <a:pt x="458" y="1386"/>
                    </a:lnTo>
                    <a:lnTo>
                      <a:pt x="458" y="1386"/>
                    </a:lnTo>
                    <a:lnTo>
                      <a:pt x="454" y="1382"/>
                    </a:lnTo>
                    <a:lnTo>
                      <a:pt x="452" y="1376"/>
                    </a:lnTo>
                    <a:lnTo>
                      <a:pt x="456" y="1370"/>
                    </a:lnTo>
                    <a:lnTo>
                      <a:pt x="464" y="1362"/>
                    </a:lnTo>
                    <a:lnTo>
                      <a:pt x="464" y="1362"/>
                    </a:lnTo>
                    <a:lnTo>
                      <a:pt x="476" y="1356"/>
                    </a:lnTo>
                    <a:lnTo>
                      <a:pt x="486" y="1350"/>
                    </a:lnTo>
                    <a:lnTo>
                      <a:pt x="490" y="1344"/>
                    </a:lnTo>
                    <a:lnTo>
                      <a:pt x="496" y="1338"/>
                    </a:lnTo>
                    <a:lnTo>
                      <a:pt x="500" y="1328"/>
                    </a:lnTo>
                    <a:lnTo>
                      <a:pt x="504" y="1314"/>
                    </a:lnTo>
                    <a:lnTo>
                      <a:pt x="504" y="1314"/>
                    </a:lnTo>
                    <a:lnTo>
                      <a:pt x="508" y="1290"/>
                    </a:lnTo>
                    <a:lnTo>
                      <a:pt x="510" y="1276"/>
                    </a:lnTo>
                    <a:lnTo>
                      <a:pt x="510" y="1264"/>
                    </a:lnTo>
                    <a:lnTo>
                      <a:pt x="508" y="1250"/>
                    </a:lnTo>
                    <a:lnTo>
                      <a:pt x="508" y="1250"/>
                    </a:lnTo>
                    <a:lnTo>
                      <a:pt x="500" y="1222"/>
                    </a:lnTo>
                    <a:lnTo>
                      <a:pt x="498" y="1210"/>
                    </a:lnTo>
                    <a:lnTo>
                      <a:pt x="498" y="1198"/>
                    </a:lnTo>
                    <a:lnTo>
                      <a:pt x="498" y="1198"/>
                    </a:lnTo>
                    <a:lnTo>
                      <a:pt x="506" y="1154"/>
                    </a:lnTo>
                    <a:lnTo>
                      <a:pt x="512" y="1100"/>
                    </a:lnTo>
                    <a:lnTo>
                      <a:pt x="512" y="1100"/>
                    </a:lnTo>
                    <a:lnTo>
                      <a:pt x="512" y="1080"/>
                    </a:lnTo>
                    <a:lnTo>
                      <a:pt x="510" y="1064"/>
                    </a:lnTo>
                    <a:lnTo>
                      <a:pt x="506" y="1048"/>
                    </a:lnTo>
                    <a:lnTo>
                      <a:pt x="504" y="1028"/>
                    </a:lnTo>
                    <a:lnTo>
                      <a:pt x="504" y="1028"/>
                    </a:lnTo>
                    <a:lnTo>
                      <a:pt x="506" y="1008"/>
                    </a:lnTo>
                    <a:lnTo>
                      <a:pt x="504" y="994"/>
                    </a:lnTo>
                    <a:lnTo>
                      <a:pt x="502" y="982"/>
                    </a:lnTo>
                    <a:lnTo>
                      <a:pt x="498" y="974"/>
                    </a:lnTo>
                    <a:lnTo>
                      <a:pt x="498" y="974"/>
                    </a:lnTo>
                    <a:lnTo>
                      <a:pt x="482" y="956"/>
                    </a:lnTo>
                    <a:lnTo>
                      <a:pt x="482" y="956"/>
                    </a:lnTo>
                    <a:lnTo>
                      <a:pt x="484" y="958"/>
                    </a:lnTo>
                    <a:lnTo>
                      <a:pt x="486" y="958"/>
                    </a:lnTo>
                    <a:lnTo>
                      <a:pt x="490" y="952"/>
                    </a:lnTo>
                    <a:lnTo>
                      <a:pt x="494" y="942"/>
                    </a:lnTo>
                    <a:lnTo>
                      <a:pt x="494" y="942"/>
                    </a:lnTo>
                    <a:lnTo>
                      <a:pt x="496" y="922"/>
                    </a:lnTo>
                    <a:lnTo>
                      <a:pt x="496" y="900"/>
                    </a:lnTo>
                    <a:lnTo>
                      <a:pt x="494" y="878"/>
                    </a:lnTo>
                    <a:lnTo>
                      <a:pt x="494" y="878"/>
                    </a:lnTo>
                    <a:lnTo>
                      <a:pt x="500" y="886"/>
                    </a:lnTo>
                    <a:lnTo>
                      <a:pt x="504" y="890"/>
                    </a:lnTo>
                    <a:lnTo>
                      <a:pt x="506" y="890"/>
                    </a:lnTo>
                    <a:lnTo>
                      <a:pt x="510" y="890"/>
                    </a:lnTo>
                    <a:lnTo>
                      <a:pt x="510" y="890"/>
                    </a:lnTo>
                    <a:lnTo>
                      <a:pt x="514" y="884"/>
                    </a:lnTo>
                    <a:lnTo>
                      <a:pt x="514" y="876"/>
                    </a:lnTo>
                    <a:lnTo>
                      <a:pt x="518" y="844"/>
                    </a:lnTo>
                    <a:lnTo>
                      <a:pt x="518" y="844"/>
                    </a:lnTo>
                    <a:lnTo>
                      <a:pt x="520" y="806"/>
                    </a:lnTo>
                    <a:lnTo>
                      <a:pt x="522" y="784"/>
                    </a:lnTo>
                    <a:lnTo>
                      <a:pt x="526" y="754"/>
                    </a:lnTo>
                    <a:lnTo>
                      <a:pt x="526" y="754"/>
                    </a:lnTo>
                    <a:lnTo>
                      <a:pt x="532" y="726"/>
                    </a:lnTo>
                    <a:lnTo>
                      <a:pt x="538" y="702"/>
                    </a:lnTo>
                    <a:lnTo>
                      <a:pt x="544" y="684"/>
                    </a:lnTo>
                    <a:lnTo>
                      <a:pt x="546" y="668"/>
                    </a:lnTo>
                    <a:lnTo>
                      <a:pt x="546" y="668"/>
                    </a:lnTo>
                    <a:lnTo>
                      <a:pt x="550" y="640"/>
                    </a:lnTo>
                    <a:lnTo>
                      <a:pt x="554" y="610"/>
                    </a:lnTo>
                    <a:lnTo>
                      <a:pt x="554" y="610"/>
                    </a:lnTo>
                    <a:lnTo>
                      <a:pt x="564" y="562"/>
                    </a:lnTo>
                    <a:lnTo>
                      <a:pt x="564" y="562"/>
                    </a:lnTo>
                    <a:lnTo>
                      <a:pt x="564" y="566"/>
                    </a:lnTo>
                    <a:lnTo>
                      <a:pt x="566" y="572"/>
                    </a:lnTo>
                    <a:lnTo>
                      <a:pt x="570" y="582"/>
                    </a:lnTo>
                    <a:lnTo>
                      <a:pt x="578" y="592"/>
                    </a:lnTo>
                    <a:lnTo>
                      <a:pt x="578" y="592"/>
                    </a:lnTo>
                    <a:lnTo>
                      <a:pt x="596" y="612"/>
                    </a:lnTo>
                    <a:lnTo>
                      <a:pt x="604" y="618"/>
                    </a:lnTo>
                    <a:lnTo>
                      <a:pt x="612" y="622"/>
                    </a:lnTo>
                    <a:lnTo>
                      <a:pt x="612" y="622"/>
                    </a:lnTo>
                    <a:lnTo>
                      <a:pt x="626" y="630"/>
                    </a:lnTo>
                    <a:lnTo>
                      <a:pt x="630" y="634"/>
                    </a:lnTo>
                    <a:lnTo>
                      <a:pt x="636" y="636"/>
                    </a:lnTo>
                    <a:lnTo>
                      <a:pt x="636" y="636"/>
                    </a:lnTo>
                    <a:lnTo>
                      <a:pt x="642" y="634"/>
                    </a:lnTo>
                    <a:lnTo>
                      <a:pt x="650" y="630"/>
                    </a:lnTo>
                    <a:lnTo>
                      <a:pt x="656" y="622"/>
                    </a:lnTo>
                    <a:lnTo>
                      <a:pt x="656" y="622"/>
                    </a:lnTo>
                    <a:lnTo>
                      <a:pt x="670" y="632"/>
                    </a:lnTo>
                    <a:lnTo>
                      <a:pt x="686" y="642"/>
                    </a:lnTo>
                    <a:lnTo>
                      <a:pt x="706" y="652"/>
                    </a:lnTo>
                    <a:lnTo>
                      <a:pt x="706" y="652"/>
                    </a:lnTo>
                    <a:lnTo>
                      <a:pt x="726" y="662"/>
                    </a:lnTo>
                    <a:lnTo>
                      <a:pt x="740" y="670"/>
                    </a:lnTo>
                    <a:lnTo>
                      <a:pt x="754" y="680"/>
                    </a:lnTo>
                    <a:lnTo>
                      <a:pt x="754" y="680"/>
                    </a:lnTo>
                    <a:lnTo>
                      <a:pt x="754" y="686"/>
                    </a:lnTo>
                    <a:lnTo>
                      <a:pt x="758" y="692"/>
                    </a:lnTo>
                    <a:lnTo>
                      <a:pt x="762" y="700"/>
                    </a:lnTo>
                    <a:lnTo>
                      <a:pt x="762" y="700"/>
                    </a:lnTo>
                    <a:lnTo>
                      <a:pt x="774" y="712"/>
                    </a:lnTo>
                    <a:lnTo>
                      <a:pt x="780" y="722"/>
                    </a:lnTo>
                    <a:lnTo>
                      <a:pt x="780" y="722"/>
                    </a:lnTo>
                    <a:lnTo>
                      <a:pt x="782" y="726"/>
                    </a:lnTo>
                    <a:lnTo>
                      <a:pt x="786" y="728"/>
                    </a:lnTo>
                    <a:lnTo>
                      <a:pt x="790" y="730"/>
                    </a:lnTo>
                    <a:lnTo>
                      <a:pt x="790" y="730"/>
                    </a:lnTo>
                    <a:lnTo>
                      <a:pt x="796" y="728"/>
                    </a:lnTo>
                    <a:lnTo>
                      <a:pt x="796" y="728"/>
                    </a:lnTo>
                    <a:lnTo>
                      <a:pt x="794" y="732"/>
                    </a:lnTo>
                    <a:lnTo>
                      <a:pt x="794" y="736"/>
                    </a:lnTo>
                    <a:lnTo>
                      <a:pt x="794" y="740"/>
                    </a:lnTo>
                    <a:lnTo>
                      <a:pt x="794" y="740"/>
                    </a:lnTo>
                    <a:lnTo>
                      <a:pt x="796" y="746"/>
                    </a:lnTo>
                    <a:lnTo>
                      <a:pt x="800" y="748"/>
                    </a:lnTo>
                    <a:lnTo>
                      <a:pt x="800" y="748"/>
                    </a:lnTo>
                    <a:lnTo>
                      <a:pt x="796" y="750"/>
                    </a:lnTo>
                    <a:lnTo>
                      <a:pt x="792" y="758"/>
                    </a:lnTo>
                    <a:lnTo>
                      <a:pt x="792" y="758"/>
                    </a:lnTo>
                    <a:lnTo>
                      <a:pt x="792" y="764"/>
                    </a:lnTo>
                    <a:lnTo>
                      <a:pt x="794" y="768"/>
                    </a:lnTo>
                    <a:lnTo>
                      <a:pt x="794" y="768"/>
                    </a:lnTo>
                    <a:lnTo>
                      <a:pt x="796" y="770"/>
                    </a:lnTo>
                    <a:lnTo>
                      <a:pt x="796" y="774"/>
                    </a:lnTo>
                    <a:lnTo>
                      <a:pt x="796" y="776"/>
                    </a:lnTo>
                    <a:lnTo>
                      <a:pt x="798" y="778"/>
                    </a:lnTo>
                    <a:lnTo>
                      <a:pt x="798" y="778"/>
                    </a:lnTo>
                    <a:lnTo>
                      <a:pt x="802" y="780"/>
                    </a:lnTo>
                    <a:lnTo>
                      <a:pt x="806" y="778"/>
                    </a:lnTo>
                    <a:lnTo>
                      <a:pt x="814" y="776"/>
                    </a:lnTo>
                    <a:lnTo>
                      <a:pt x="814" y="776"/>
                    </a:lnTo>
                    <a:lnTo>
                      <a:pt x="820" y="772"/>
                    </a:lnTo>
                    <a:lnTo>
                      <a:pt x="826" y="768"/>
                    </a:lnTo>
                    <a:lnTo>
                      <a:pt x="826" y="768"/>
                    </a:lnTo>
                    <a:lnTo>
                      <a:pt x="840" y="754"/>
                    </a:lnTo>
                    <a:lnTo>
                      <a:pt x="840" y="754"/>
                    </a:lnTo>
                    <a:lnTo>
                      <a:pt x="840" y="746"/>
                    </a:lnTo>
                    <a:lnTo>
                      <a:pt x="840" y="736"/>
                    </a:lnTo>
                    <a:lnTo>
                      <a:pt x="840" y="736"/>
                    </a:lnTo>
                    <a:close/>
                    <a:moveTo>
                      <a:pt x="370" y="316"/>
                    </a:moveTo>
                    <a:lnTo>
                      <a:pt x="370" y="316"/>
                    </a:lnTo>
                    <a:lnTo>
                      <a:pt x="364" y="320"/>
                    </a:lnTo>
                    <a:lnTo>
                      <a:pt x="356" y="318"/>
                    </a:lnTo>
                    <a:lnTo>
                      <a:pt x="356" y="318"/>
                    </a:lnTo>
                    <a:lnTo>
                      <a:pt x="354" y="316"/>
                    </a:lnTo>
                    <a:lnTo>
                      <a:pt x="352" y="318"/>
                    </a:lnTo>
                    <a:lnTo>
                      <a:pt x="352" y="318"/>
                    </a:lnTo>
                    <a:lnTo>
                      <a:pt x="346" y="322"/>
                    </a:lnTo>
                    <a:lnTo>
                      <a:pt x="346" y="322"/>
                    </a:lnTo>
                    <a:lnTo>
                      <a:pt x="348" y="320"/>
                    </a:lnTo>
                    <a:lnTo>
                      <a:pt x="352" y="318"/>
                    </a:lnTo>
                    <a:lnTo>
                      <a:pt x="352" y="318"/>
                    </a:lnTo>
                    <a:lnTo>
                      <a:pt x="362" y="310"/>
                    </a:lnTo>
                    <a:lnTo>
                      <a:pt x="372" y="304"/>
                    </a:lnTo>
                    <a:lnTo>
                      <a:pt x="372" y="304"/>
                    </a:lnTo>
                    <a:lnTo>
                      <a:pt x="376" y="302"/>
                    </a:lnTo>
                    <a:lnTo>
                      <a:pt x="378" y="304"/>
                    </a:lnTo>
                    <a:lnTo>
                      <a:pt x="380" y="306"/>
                    </a:lnTo>
                    <a:lnTo>
                      <a:pt x="380" y="306"/>
                    </a:lnTo>
                    <a:lnTo>
                      <a:pt x="370" y="316"/>
                    </a:lnTo>
                    <a:lnTo>
                      <a:pt x="370" y="31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12542" tIns="56271" rIns="112542" bIns="56271" numCol="1" anchor="t" anchorCtr="0" compatLnSpc="1">
                <a:prstTxWarp prst="textNoShape">
                  <a:avLst/>
                </a:prstTxWarp>
                <a:scene3d>
                  <a:camera prst="orthographicFront"/>
                  <a:lightRig rig="threePt" dir="t"/>
                </a:scene3d>
                <a:sp3d>
                  <a:bevelT w="1270" h="1270"/>
                </a:sp3d>
              </a:bodyPr>
              <a:lstStyle/>
              <a:p>
                <a:endParaRPr lang="ko-KR" altLang="en-US" sz="2215"/>
              </a:p>
            </p:txBody>
          </p:sp>
        </p:grpSp>
      </p:grpSp>
      <p:cxnSp>
        <p:nvCxnSpPr>
          <p:cNvPr id="14" name="직선 연결선 13"/>
          <p:cNvCxnSpPr/>
          <p:nvPr/>
        </p:nvCxnSpPr>
        <p:spPr>
          <a:xfrm flipV="1">
            <a:off x="960664" y="2454123"/>
            <a:ext cx="10807351" cy="23371"/>
          </a:xfrm>
          <a:prstGeom prst="line">
            <a:avLst/>
          </a:prstGeom>
          <a:ln w="38100" cap="sq">
            <a:gradFill flip="none" rotWithShape="1">
              <a:gsLst>
                <a:gs pos="58000">
                  <a:srgbClr val="EC9609"/>
                </a:gs>
                <a:gs pos="21000">
                  <a:schemeClr val="accent1">
                    <a:lumMod val="5000"/>
                    <a:lumOff val="95000"/>
                    <a:alpha val="80000"/>
                  </a:schemeClr>
                </a:gs>
                <a:gs pos="82000">
                  <a:srgbClr val="C60023"/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DAE2E5B-0023-47AC-A4FA-CB2F9AE87A58}"/>
              </a:ext>
            </a:extLst>
          </p:cNvPr>
          <p:cNvSpPr/>
          <p:nvPr/>
        </p:nvSpPr>
        <p:spPr>
          <a:xfrm>
            <a:off x="68536" y="65832"/>
            <a:ext cx="12072664" cy="6741368"/>
          </a:xfrm>
          <a:prstGeom prst="rect">
            <a:avLst/>
          </a:prstGeom>
          <a:noFill/>
          <a:ln w="38100">
            <a:solidFill>
              <a:srgbClr val="93CD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215"/>
          </a:p>
        </p:txBody>
      </p:sp>
    </p:spTree>
    <p:extLst>
      <p:ext uri="{BB962C8B-B14F-4D97-AF65-F5344CB8AC3E}">
        <p14:creationId xmlns:p14="http://schemas.microsoft.com/office/powerpoint/2010/main" val="967089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251789D0-91CF-42CC-9905-55DE7D0EBAE7}"/>
              </a:ext>
            </a:extLst>
          </p:cNvPr>
          <p:cNvSpPr txBox="1"/>
          <p:nvPr/>
        </p:nvSpPr>
        <p:spPr>
          <a:xfrm>
            <a:off x="479376" y="294096"/>
            <a:ext cx="3751668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>
              <a:defRPr sz="2800" b="1" spc="-185">
                <a:solidFill>
                  <a:srgbClr val="0033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defRPr>
            </a:lvl1pPr>
          </a:lstStyle>
          <a:p>
            <a:r>
              <a:rPr lang="en-US" altLang="ko-KR" sz="3200" dirty="0">
                <a:latin typeface="경기천년제목"/>
              </a:rPr>
              <a:t>1. </a:t>
            </a:r>
            <a:r>
              <a:rPr lang="ko-KR" altLang="en-US" sz="3200" dirty="0">
                <a:latin typeface="경기천년제목"/>
              </a:rPr>
              <a:t>스포츠 산업이란</a:t>
            </a:r>
            <a:r>
              <a:rPr lang="en-US" altLang="ko-KR" sz="3200" dirty="0">
                <a:latin typeface="경기천년제목"/>
              </a:rPr>
              <a:t>?</a:t>
            </a:r>
            <a:endParaRPr lang="ko-KR" altLang="en-US" sz="3200" dirty="0">
              <a:latin typeface="경기천년제목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4C6B9852-E1DB-4F6B-9D25-7F56F9C00571}"/>
              </a:ext>
            </a:extLst>
          </p:cNvPr>
          <p:cNvGrpSpPr/>
          <p:nvPr/>
        </p:nvGrpSpPr>
        <p:grpSpPr>
          <a:xfrm>
            <a:off x="746775" y="1085564"/>
            <a:ext cx="8024412" cy="494174"/>
            <a:chOff x="746775" y="1085564"/>
            <a:chExt cx="5140726" cy="494174"/>
          </a:xfrm>
        </p:grpSpPr>
        <p:grpSp>
          <p:nvGrpSpPr>
            <p:cNvPr id="18" name="그룹 152">
              <a:extLst>
                <a:ext uri="{FF2B5EF4-FFF2-40B4-BE49-F238E27FC236}">
                  <a16:creationId xmlns:a16="http://schemas.microsoft.com/office/drawing/2014/main" id="{15A33492-F113-47FF-AB2C-61494863CA2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46775" y="1150312"/>
              <a:ext cx="166207" cy="299467"/>
              <a:chOff x="3000359" y="1036491"/>
              <a:chExt cx="316769" cy="375125"/>
            </a:xfrm>
          </p:grpSpPr>
          <p:sp>
            <p:nvSpPr>
              <p:cNvPr id="20" name="AutoShape 25">
                <a:extLst>
                  <a:ext uri="{FF2B5EF4-FFF2-40B4-BE49-F238E27FC236}">
                    <a16:creationId xmlns:a16="http://schemas.microsoft.com/office/drawing/2014/main" id="{632AC200-AEA0-471F-A3B8-8FB1AB48B5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00359" y="1154115"/>
                <a:ext cx="294747" cy="226864"/>
              </a:xfrm>
              <a:prstGeom prst="roundRect">
                <a:avLst>
                  <a:gd name="adj" fmla="val 12102"/>
                </a:avLst>
              </a:prstGeom>
              <a:noFill/>
              <a:ln w="4826">
                <a:solidFill>
                  <a:srgbClr val="C0C0C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 sz="1700" dirty="0">
                  <a:latin typeface="경기천년바탕 Regular" panose="02020503020101020101" pitchFamily="18" charset="-127"/>
                  <a:ea typeface="경기천년바탕 Regular" panose="02020503020101020101" pitchFamily="18" charset="-127"/>
                </a:endParaRPr>
              </a:p>
            </p:txBody>
          </p:sp>
          <p:sp>
            <p:nvSpPr>
              <p:cNvPr id="21" name="Freeform 26">
                <a:extLst>
                  <a:ext uri="{FF2B5EF4-FFF2-40B4-BE49-F238E27FC236}">
                    <a16:creationId xmlns:a16="http://schemas.microsoft.com/office/drawing/2014/main" id="{39D72D6C-D44C-4FA5-8B23-7FFB96449C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19371" y="1036491"/>
                <a:ext cx="297757" cy="375125"/>
              </a:xfrm>
              <a:custGeom>
                <a:avLst/>
                <a:gdLst>
                  <a:gd name="T0" fmla="*/ 7183602 w 1392"/>
                  <a:gd name="T1" fmla="*/ 29675950 h 2210"/>
                  <a:gd name="T2" fmla="*/ 0 w 1392"/>
                  <a:gd name="T3" fmla="*/ 46934079 h 2210"/>
                  <a:gd name="T4" fmla="*/ 24570726 w 1392"/>
                  <a:gd name="T5" fmla="*/ 63673643 h 2210"/>
                  <a:gd name="T6" fmla="*/ 63691981 w 1392"/>
                  <a:gd name="T7" fmla="*/ 7404560 h 2210"/>
                  <a:gd name="T8" fmla="*/ 63691981 w 1392"/>
                  <a:gd name="T9" fmla="*/ 0 h 2210"/>
                  <a:gd name="T10" fmla="*/ 20041056 w 1392"/>
                  <a:gd name="T11" fmla="*/ 47423948 h 2210"/>
                  <a:gd name="T12" fmla="*/ 7183602 w 1392"/>
                  <a:gd name="T13" fmla="*/ 29675950 h 221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392"/>
                  <a:gd name="T22" fmla="*/ 0 h 2210"/>
                  <a:gd name="T23" fmla="*/ 1392 w 1392"/>
                  <a:gd name="T24" fmla="*/ 2210 h 2210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392" h="2210">
                    <a:moveTo>
                      <a:pt x="157" y="1030"/>
                    </a:moveTo>
                    <a:lnTo>
                      <a:pt x="0" y="1629"/>
                    </a:lnTo>
                    <a:lnTo>
                      <a:pt x="537" y="2210"/>
                    </a:lnTo>
                    <a:lnTo>
                      <a:pt x="1392" y="257"/>
                    </a:lnTo>
                    <a:lnTo>
                      <a:pt x="1392" y="0"/>
                    </a:lnTo>
                    <a:lnTo>
                      <a:pt x="438" y="1646"/>
                    </a:lnTo>
                    <a:lnTo>
                      <a:pt x="157" y="1030"/>
                    </a:lnTo>
                    <a:close/>
                  </a:path>
                </a:pathLst>
              </a:custGeom>
              <a:solidFill>
                <a:srgbClr val="00539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 dirty="0">
                  <a:latin typeface="경기천년바탕 Regular" panose="02020503020101020101" pitchFamily="18" charset="-127"/>
                  <a:ea typeface="경기천년바탕 Regular" panose="02020503020101020101" pitchFamily="18" charset="-127"/>
                </a:endParaRPr>
              </a:p>
            </p:txBody>
          </p:sp>
        </p:grp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C0AA3AFD-BD55-420C-A206-2A62D97C9D0D}"/>
                </a:ext>
              </a:extLst>
            </p:cNvPr>
            <p:cNvSpPr/>
            <p:nvPr/>
          </p:nvSpPr>
          <p:spPr>
            <a:xfrm>
              <a:off x="942422" y="1085564"/>
              <a:ext cx="4945079" cy="49417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 indent="-85725">
                <a:lnSpc>
                  <a:spcPct val="130000"/>
                </a:lnSpc>
              </a:pPr>
              <a:r>
                <a:rPr lang="ko-KR" altLang="en-US" sz="2200" b="1" spc="-185" dirty="0">
                  <a:solidFill>
                    <a:srgbClr val="0070C0"/>
                  </a:solidFill>
                  <a:latin typeface="경기천년바탕"/>
                  <a:ea typeface="경기천년제목 Medium" panose="02020603020101020101" pitchFamily="18" charset="-127"/>
                </a:rPr>
                <a:t>스포츠 산업</a:t>
              </a:r>
              <a:r>
                <a:rPr lang="en-US" altLang="ko-KR" sz="2200" b="1" spc="-185" dirty="0">
                  <a:solidFill>
                    <a:srgbClr val="0070C0"/>
                  </a:solidFill>
                  <a:latin typeface="경기천년바탕"/>
                  <a:ea typeface="경기천년제목 Medium" panose="02020603020101020101" pitchFamily="18" charset="-127"/>
                </a:rPr>
                <a:t>?</a:t>
              </a:r>
              <a:endParaRPr lang="ko-KR" altLang="en-US" sz="2200" b="1" spc="-185" dirty="0">
                <a:solidFill>
                  <a:srgbClr val="0070C0"/>
                </a:solidFill>
                <a:latin typeface="경기천년바탕"/>
                <a:ea typeface="경기천년제목 Medium" panose="02020603020101020101" pitchFamily="18" charset="-127"/>
              </a:endParaRPr>
            </a:p>
          </p:txBody>
        </p:sp>
      </p:grpSp>
      <p:pic>
        <p:nvPicPr>
          <p:cNvPr id="5" name="그림 4" descr="구체이(가) 표시된 사진&#10;&#10;자동 생성된 설명">
            <a:extLst>
              <a:ext uri="{FF2B5EF4-FFF2-40B4-BE49-F238E27FC236}">
                <a16:creationId xmlns:a16="http://schemas.microsoft.com/office/drawing/2014/main" id="{E28741C8-EAF2-FDE4-6BAF-216C54E43A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281" y="2609910"/>
            <a:ext cx="4537819" cy="32533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DEA16D4-8F85-ACF9-4FC8-AD86391A54E0}"/>
              </a:ext>
            </a:extLst>
          </p:cNvPr>
          <p:cNvSpPr txBox="1"/>
          <p:nvPr/>
        </p:nvSpPr>
        <p:spPr>
          <a:xfrm>
            <a:off x="786429" y="5973242"/>
            <a:ext cx="4537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  <a:hlinkClick r:id="rId3"/>
              </a:rPr>
              <a:t>https://www.aitimes.com/news/articleView.html?idxno=147358</a:t>
            </a:r>
            <a:r>
              <a:rPr lang="en-US" altLang="ko-KR" sz="12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[AI</a:t>
            </a:r>
            <a:r>
              <a:rPr lang="ko-KR" altLang="en-US" sz="12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타임스 입력</a:t>
            </a:r>
            <a:r>
              <a:rPr lang="en-US" altLang="ko-KR" sz="12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:2022.10,17 15:09 </a:t>
            </a:r>
            <a:r>
              <a:rPr lang="ko-KR" altLang="en-US" sz="12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정병일 위원</a:t>
            </a:r>
            <a:r>
              <a:rPr lang="en-US" altLang="ko-KR" sz="12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]</a:t>
            </a:r>
            <a:endParaRPr lang="ko-KR" altLang="en-US" sz="120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0AA3AFD-BD55-420C-A206-2A62D97C9D0D}"/>
              </a:ext>
            </a:extLst>
          </p:cNvPr>
          <p:cNvSpPr/>
          <p:nvPr/>
        </p:nvSpPr>
        <p:spPr>
          <a:xfrm>
            <a:off x="1270583" y="1584084"/>
            <a:ext cx="9859611" cy="97257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indent="-85725">
              <a:lnSpc>
                <a:spcPct val="130000"/>
              </a:lnSpc>
            </a:pPr>
            <a:r>
              <a:rPr lang="ko-KR" altLang="en-US" sz="2200" b="1" spc="-185" dirty="0" smtClean="0">
                <a:solidFill>
                  <a:srgbClr val="0070C0"/>
                </a:solidFill>
                <a:latin typeface="경기천년바탕"/>
                <a:ea typeface="경기천년제목 Medium" panose="02020603020101020101" pitchFamily="18" charset="-127"/>
              </a:rPr>
              <a:t>스포츠 </a:t>
            </a:r>
            <a:r>
              <a:rPr lang="ko-KR" altLang="en-US" sz="2200" b="1" spc="-185" dirty="0">
                <a:solidFill>
                  <a:srgbClr val="0070C0"/>
                </a:solidFill>
                <a:latin typeface="경기천년바탕"/>
                <a:ea typeface="경기천년제목 Medium" panose="02020603020101020101" pitchFamily="18" charset="-127"/>
              </a:rPr>
              <a:t>산업이란 스포츠와 관련된 재화와 서비스를 통해 부가가치를 창출하는 산업이다</a:t>
            </a:r>
            <a:r>
              <a:rPr lang="en-US" altLang="ko-KR" sz="2200" b="1" spc="-185" dirty="0">
                <a:solidFill>
                  <a:srgbClr val="0070C0"/>
                </a:solidFill>
                <a:latin typeface="경기천년바탕"/>
                <a:ea typeface="경기천년제목 Medium" panose="02020603020101020101" pitchFamily="18" charset="-127"/>
              </a:rPr>
              <a:t>.</a:t>
            </a:r>
          </a:p>
          <a:p>
            <a:pPr indent="-85725">
              <a:lnSpc>
                <a:spcPct val="130000"/>
              </a:lnSpc>
            </a:pPr>
            <a:r>
              <a:rPr lang="ko-KR" altLang="en-US" sz="2200" b="1" spc="-185" dirty="0">
                <a:solidFill>
                  <a:srgbClr val="0070C0"/>
                </a:solidFill>
                <a:latin typeface="경기천년바탕"/>
                <a:ea typeface="경기천년제목 Medium" panose="02020603020101020101" pitchFamily="18" charset="-127"/>
              </a:rPr>
              <a:t>국내에서는 스포츠 산업을 ‘스포츠용품업’</a:t>
            </a:r>
            <a:r>
              <a:rPr lang="en-US" altLang="ko-KR" sz="2200" b="1" spc="-185" dirty="0">
                <a:solidFill>
                  <a:srgbClr val="0070C0"/>
                </a:solidFill>
                <a:latin typeface="경기천년바탕"/>
                <a:ea typeface="경기천년제목 Medium" panose="02020603020101020101" pitchFamily="18" charset="-127"/>
              </a:rPr>
              <a:t>, ‘</a:t>
            </a:r>
            <a:r>
              <a:rPr lang="ko-KR" altLang="en-US" sz="2200" b="1" spc="-185" dirty="0">
                <a:solidFill>
                  <a:srgbClr val="0070C0"/>
                </a:solidFill>
                <a:latin typeface="경기천년바탕"/>
                <a:ea typeface="경기천년제목 Medium" panose="02020603020101020101" pitchFamily="18" charset="-127"/>
              </a:rPr>
              <a:t>스포츠시설업’</a:t>
            </a:r>
            <a:r>
              <a:rPr lang="en-US" altLang="ko-KR" sz="2200" b="1" spc="-185" dirty="0">
                <a:solidFill>
                  <a:srgbClr val="0070C0"/>
                </a:solidFill>
                <a:latin typeface="경기천년바탕"/>
                <a:ea typeface="경기천년제목 Medium" panose="02020603020101020101" pitchFamily="18" charset="-127"/>
              </a:rPr>
              <a:t>, ‘</a:t>
            </a:r>
            <a:r>
              <a:rPr lang="ko-KR" altLang="en-US" sz="2200" b="1" spc="-185" dirty="0">
                <a:solidFill>
                  <a:srgbClr val="0070C0"/>
                </a:solidFill>
                <a:latin typeface="경기천년바탕"/>
                <a:ea typeface="경기천년제목 Medium" panose="02020603020101020101" pitchFamily="18" charset="-127"/>
              </a:rPr>
              <a:t>스포츠 서비스업’ 으로 분류한다</a:t>
            </a:r>
            <a:r>
              <a:rPr lang="en-US" altLang="ko-KR" sz="2200" b="1" spc="-185" dirty="0" smtClean="0">
                <a:solidFill>
                  <a:srgbClr val="0070C0"/>
                </a:solidFill>
                <a:latin typeface="경기천년바탕"/>
                <a:ea typeface="경기천년제목 Medium" panose="02020603020101020101" pitchFamily="18" charset="-127"/>
              </a:rPr>
              <a:t>.</a:t>
            </a:r>
            <a:endParaRPr lang="ko-KR" altLang="en-US" sz="2200" b="1" spc="-185" dirty="0">
              <a:solidFill>
                <a:srgbClr val="0070C0"/>
              </a:solidFill>
              <a:latin typeface="경기천년바탕"/>
              <a:ea typeface="경기천년제목 Medium" panose="0202060302010102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51789D0-91CF-42CC-9905-55DE7D0EBAE7}"/>
              </a:ext>
            </a:extLst>
          </p:cNvPr>
          <p:cNvSpPr txBox="1"/>
          <p:nvPr/>
        </p:nvSpPr>
        <p:spPr>
          <a:xfrm>
            <a:off x="8184232" y="2780928"/>
            <a:ext cx="3751668" cy="30777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>
              <a:defRPr sz="2800" b="1" spc="-185">
                <a:solidFill>
                  <a:srgbClr val="0033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defRPr>
            </a:lvl1pPr>
          </a:lstStyle>
          <a:p>
            <a:r>
              <a:rPr lang="ko-KR" altLang="en-US" sz="1400" dirty="0" smtClean="0">
                <a:latin typeface="경기천년제목"/>
              </a:rPr>
              <a:t>출처</a:t>
            </a:r>
            <a:r>
              <a:rPr lang="en-US" altLang="ko-KR" sz="1400" dirty="0">
                <a:latin typeface="경기천년제목"/>
              </a:rPr>
              <a:t>:</a:t>
            </a:r>
            <a:r>
              <a:rPr lang="ko-KR" altLang="en-US" sz="1400" dirty="0" smtClean="0">
                <a:latin typeface="경기천년제목"/>
              </a:rPr>
              <a:t>스포츠산업</a:t>
            </a:r>
            <a:r>
              <a:rPr lang="en-US" altLang="ko-KR" sz="1400" dirty="0" smtClean="0">
                <a:latin typeface="경기천년제목"/>
              </a:rPr>
              <a:t>(</a:t>
            </a:r>
            <a:r>
              <a:rPr lang="en-US" altLang="ko-KR" sz="1400" dirty="0">
                <a:latin typeface="경기천년제목"/>
              </a:rPr>
              <a:t>naver.com</a:t>
            </a:r>
            <a:r>
              <a:rPr lang="en-US" altLang="ko-KR" sz="1400" dirty="0" smtClean="0">
                <a:latin typeface="경기천년제목"/>
              </a:rPr>
              <a:t>)</a:t>
            </a:r>
            <a:endParaRPr lang="ko-KR" altLang="en-US" sz="1400" dirty="0">
              <a:latin typeface="경기천년제목"/>
            </a:endParaRPr>
          </a:p>
        </p:txBody>
      </p:sp>
    </p:spTree>
    <p:extLst>
      <p:ext uri="{BB962C8B-B14F-4D97-AF65-F5344CB8AC3E}">
        <p14:creationId xmlns:p14="http://schemas.microsoft.com/office/powerpoint/2010/main" val="3989552683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251789D0-91CF-42CC-9905-55DE7D0EBAE7}"/>
              </a:ext>
            </a:extLst>
          </p:cNvPr>
          <p:cNvSpPr txBox="1"/>
          <p:nvPr/>
        </p:nvSpPr>
        <p:spPr>
          <a:xfrm>
            <a:off x="479376" y="294096"/>
            <a:ext cx="5094046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>
              <a:defRPr sz="2800" b="1" spc="-185">
                <a:solidFill>
                  <a:srgbClr val="0033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defRPr>
            </a:lvl1pPr>
          </a:lstStyle>
          <a:p>
            <a:r>
              <a:rPr lang="en-US" altLang="ko-KR" sz="3200" dirty="0">
                <a:latin typeface="경기천년제목"/>
              </a:rPr>
              <a:t>1. </a:t>
            </a:r>
            <a:r>
              <a:rPr lang="ko-KR" altLang="en-US" sz="3200" dirty="0">
                <a:latin typeface="경기천년제목"/>
              </a:rPr>
              <a:t>스포츠 산업의 분류 </a:t>
            </a:r>
            <a:r>
              <a:rPr lang="en-US" altLang="ko-KR" sz="3200" dirty="0">
                <a:latin typeface="경기천년제목"/>
              </a:rPr>
              <a:t>(1)</a:t>
            </a:r>
            <a:endParaRPr lang="ko-KR" altLang="en-US" sz="3200" dirty="0">
              <a:latin typeface="경기천년제목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4C6B9852-E1DB-4F6B-9D25-7F56F9C00571}"/>
              </a:ext>
            </a:extLst>
          </p:cNvPr>
          <p:cNvGrpSpPr/>
          <p:nvPr/>
        </p:nvGrpSpPr>
        <p:grpSpPr>
          <a:xfrm>
            <a:off x="746775" y="1085564"/>
            <a:ext cx="8024412" cy="483915"/>
            <a:chOff x="746775" y="1085564"/>
            <a:chExt cx="5140726" cy="483915"/>
          </a:xfrm>
        </p:grpSpPr>
        <p:grpSp>
          <p:nvGrpSpPr>
            <p:cNvPr id="13" name="그룹 152">
              <a:extLst>
                <a:ext uri="{FF2B5EF4-FFF2-40B4-BE49-F238E27FC236}">
                  <a16:creationId xmlns:a16="http://schemas.microsoft.com/office/drawing/2014/main" id="{15A33492-F113-47FF-AB2C-61494863CA2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46775" y="1150312"/>
              <a:ext cx="166207" cy="299467"/>
              <a:chOff x="3000359" y="1036491"/>
              <a:chExt cx="316769" cy="375125"/>
            </a:xfrm>
          </p:grpSpPr>
          <p:sp>
            <p:nvSpPr>
              <p:cNvPr id="15" name="AutoShape 25">
                <a:extLst>
                  <a:ext uri="{FF2B5EF4-FFF2-40B4-BE49-F238E27FC236}">
                    <a16:creationId xmlns:a16="http://schemas.microsoft.com/office/drawing/2014/main" id="{632AC200-AEA0-471F-A3B8-8FB1AB48B5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00359" y="1154115"/>
                <a:ext cx="294747" cy="226864"/>
              </a:xfrm>
              <a:prstGeom prst="roundRect">
                <a:avLst>
                  <a:gd name="adj" fmla="val 12102"/>
                </a:avLst>
              </a:prstGeom>
              <a:noFill/>
              <a:ln w="4826">
                <a:solidFill>
                  <a:srgbClr val="C0C0C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 sz="1700" dirty="0">
                  <a:latin typeface="경기천년바탕 Regular" panose="02020503020101020101" pitchFamily="18" charset="-127"/>
                  <a:ea typeface="경기천년바탕 Regular" panose="02020503020101020101" pitchFamily="18" charset="-127"/>
                </a:endParaRPr>
              </a:p>
            </p:txBody>
          </p:sp>
          <p:sp>
            <p:nvSpPr>
              <p:cNvPr id="16" name="Freeform 26">
                <a:extLst>
                  <a:ext uri="{FF2B5EF4-FFF2-40B4-BE49-F238E27FC236}">
                    <a16:creationId xmlns:a16="http://schemas.microsoft.com/office/drawing/2014/main" id="{39D72D6C-D44C-4FA5-8B23-7FFB96449C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19371" y="1036491"/>
                <a:ext cx="297757" cy="375125"/>
              </a:xfrm>
              <a:custGeom>
                <a:avLst/>
                <a:gdLst>
                  <a:gd name="T0" fmla="*/ 7183602 w 1392"/>
                  <a:gd name="T1" fmla="*/ 29675950 h 2210"/>
                  <a:gd name="T2" fmla="*/ 0 w 1392"/>
                  <a:gd name="T3" fmla="*/ 46934079 h 2210"/>
                  <a:gd name="T4" fmla="*/ 24570726 w 1392"/>
                  <a:gd name="T5" fmla="*/ 63673643 h 2210"/>
                  <a:gd name="T6" fmla="*/ 63691981 w 1392"/>
                  <a:gd name="T7" fmla="*/ 7404560 h 2210"/>
                  <a:gd name="T8" fmla="*/ 63691981 w 1392"/>
                  <a:gd name="T9" fmla="*/ 0 h 2210"/>
                  <a:gd name="T10" fmla="*/ 20041056 w 1392"/>
                  <a:gd name="T11" fmla="*/ 47423948 h 2210"/>
                  <a:gd name="T12" fmla="*/ 7183602 w 1392"/>
                  <a:gd name="T13" fmla="*/ 29675950 h 221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392"/>
                  <a:gd name="T22" fmla="*/ 0 h 2210"/>
                  <a:gd name="T23" fmla="*/ 1392 w 1392"/>
                  <a:gd name="T24" fmla="*/ 2210 h 2210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392" h="2210">
                    <a:moveTo>
                      <a:pt x="157" y="1030"/>
                    </a:moveTo>
                    <a:lnTo>
                      <a:pt x="0" y="1629"/>
                    </a:lnTo>
                    <a:lnTo>
                      <a:pt x="537" y="2210"/>
                    </a:lnTo>
                    <a:lnTo>
                      <a:pt x="1392" y="257"/>
                    </a:lnTo>
                    <a:lnTo>
                      <a:pt x="1392" y="0"/>
                    </a:lnTo>
                    <a:lnTo>
                      <a:pt x="438" y="1646"/>
                    </a:lnTo>
                    <a:lnTo>
                      <a:pt x="157" y="1030"/>
                    </a:lnTo>
                    <a:close/>
                  </a:path>
                </a:pathLst>
              </a:custGeom>
              <a:solidFill>
                <a:srgbClr val="00539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 dirty="0">
                  <a:latin typeface="경기천년바탕 Regular" panose="02020503020101020101" pitchFamily="18" charset="-127"/>
                  <a:ea typeface="경기천년바탕 Regular" panose="02020503020101020101" pitchFamily="18" charset="-127"/>
                </a:endParaRPr>
              </a:p>
            </p:txBody>
          </p:sp>
        </p:grp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0AA3AFD-BD55-420C-A206-2A62D97C9D0D}"/>
                </a:ext>
              </a:extLst>
            </p:cNvPr>
            <p:cNvSpPr/>
            <p:nvPr/>
          </p:nvSpPr>
          <p:spPr>
            <a:xfrm>
              <a:off x="942422" y="1085564"/>
              <a:ext cx="4945079" cy="48391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 indent="-85725">
                <a:lnSpc>
                  <a:spcPct val="130000"/>
                </a:lnSpc>
              </a:pPr>
              <a:r>
                <a:rPr lang="ko-KR" altLang="en-US" sz="2200" b="1" spc="-185" dirty="0">
                  <a:solidFill>
                    <a:srgbClr val="0070C0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스포츠용품업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EAED03E-49F3-827E-5B3A-9DA669E3D4D6}"/>
              </a:ext>
            </a:extLst>
          </p:cNvPr>
          <p:cNvSpPr txBox="1"/>
          <p:nvPr/>
        </p:nvSpPr>
        <p:spPr>
          <a:xfrm>
            <a:off x="623392" y="1569479"/>
            <a:ext cx="10009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0" i="0" dirty="0">
                <a:solidFill>
                  <a:srgbClr val="333333"/>
                </a:solidFill>
                <a:effectLst/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하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·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동계 경기 종목과 관련한 다양한 용품을 생산하고 소비하게 하는 업종이다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.</a:t>
            </a:r>
            <a:endParaRPr lang="ko-KR" altLang="en-US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F6FB4A-F7D7-3D26-44DA-A688F343E106}"/>
              </a:ext>
            </a:extLst>
          </p:cNvPr>
          <p:cNvSpPr txBox="1"/>
          <p:nvPr/>
        </p:nvSpPr>
        <p:spPr>
          <a:xfrm>
            <a:off x="7104112" y="1938811"/>
            <a:ext cx="33843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  <a:hlinkClick r:id="rId2"/>
              </a:rPr>
              <a:t>출처</a:t>
            </a:r>
            <a:r>
              <a:rPr lang="en-US" altLang="ko-KR" sz="14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  <a:hlinkClick r:id="rId2"/>
              </a:rPr>
              <a:t>: </a:t>
            </a:r>
            <a:r>
              <a:rPr lang="ko-KR" altLang="en-US" sz="14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  <a:hlinkClick r:id="rId2"/>
              </a:rPr>
              <a:t>스포츠 산업 </a:t>
            </a:r>
            <a:r>
              <a:rPr lang="en-US" altLang="ko-KR" sz="14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  <a:hlinkClick r:id="rId2"/>
              </a:rPr>
              <a:t>(naver.com)</a:t>
            </a:r>
            <a:endParaRPr lang="ko-KR" altLang="en-US" sz="140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pic>
        <p:nvPicPr>
          <p:cNvPr id="10" name="그림 9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82D692C4-7900-1728-943C-ADCAFF8792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143" y="2184295"/>
            <a:ext cx="4743450" cy="354965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672607F-ECDE-7A66-FE64-47839B769638}"/>
              </a:ext>
            </a:extLst>
          </p:cNvPr>
          <p:cNvSpPr txBox="1"/>
          <p:nvPr/>
        </p:nvSpPr>
        <p:spPr>
          <a:xfrm>
            <a:off x="515143" y="5792210"/>
            <a:ext cx="51128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출처 </a:t>
            </a:r>
            <a:r>
              <a:rPr lang="en-US" altLang="ko-KR" sz="12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:</a:t>
            </a:r>
            <a:r>
              <a:rPr lang="en-US" altLang="ko-KR" sz="12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  <a:hlinkClick r:id="rId4"/>
              </a:rPr>
              <a:t>https://www.yna.co.kr/view/AKR20170113010200007</a:t>
            </a:r>
            <a:r>
              <a:rPr lang="en-US" altLang="ko-KR" sz="12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[</a:t>
            </a:r>
            <a:r>
              <a:rPr lang="ko-KR" altLang="en-US" sz="12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연합뉴스 </a:t>
            </a:r>
            <a:r>
              <a:rPr lang="en-US" altLang="ko-KR" sz="12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2017.01.13 05:37]</a:t>
            </a:r>
            <a:endParaRPr lang="ko-KR" altLang="en-US" sz="120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pic>
        <p:nvPicPr>
          <p:cNvPr id="20" name="그림 19" descr="텍스트, 스크린샷, 폰트, 로고이(가) 표시된 사진&#10;&#10;자동 생성된 설명">
            <a:extLst>
              <a:ext uri="{FF2B5EF4-FFF2-40B4-BE49-F238E27FC236}">
                <a16:creationId xmlns:a16="http://schemas.microsoft.com/office/drawing/2014/main" id="{D1C09FA7-311A-5849-1F44-BEF722B58AB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3422" y="2433585"/>
            <a:ext cx="5981700" cy="286385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94DD87D-3C92-5AD4-A75D-6A342C31ADBC}"/>
              </a:ext>
            </a:extLst>
          </p:cNvPr>
          <p:cNvSpPr txBox="1"/>
          <p:nvPr/>
        </p:nvSpPr>
        <p:spPr>
          <a:xfrm>
            <a:off x="5627948" y="5297435"/>
            <a:ext cx="55086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  <a:hlinkClick r:id="rId6"/>
              </a:rPr>
              <a:t>출처</a:t>
            </a:r>
            <a:r>
              <a:rPr lang="en-US" altLang="ko-KR" sz="12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  <a:hlinkClick r:id="rId6"/>
              </a:rPr>
              <a:t>: https://treasure01.tistory.com/234</a:t>
            </a:r>
            <a:r>
              <a:rPr lang="en-US" altLang="ko-KR" sz="12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[</a:t>
            </a:r>
            <a:r>
              <a:rPr lang="ko-KR" altLang="en-US" sz="12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대한민국정부 대표 블로그 정책공감</a:t>
            </a:r>
            <a:r>
              <a:rPr lang="en-US" altLang="ko-KR" sz="12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]</a:t>
            </a:r>
            <a:endParaRPr lang="ko-KR" altLang="en-US" sz="120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94741361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251789D0-91CF-42CC-9905-55DE7D0EBAE7}"/>
              </a:ext>
            </a:extLst>
          </p:cNvPr>
          <p:cNvSpPr txBox="1"/>
          <p:nvPr/>
        </p:nvSpPr>
        <p:spPr>
          <a:xfrm>
            <a:off x="479376" y="294096"/>
            <a:ext cx="4968552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>
              <a:defRPr sz="2800" b="1" spc="-185">
                <a:solidFill>
                  <a:srgbClr val="0033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defRPr>
            </a:lvl1pPr>
          </a:lstStyle>
          <a:p>
            <a:r>
              <a:rPr lang="en-US" altLang="ko-KR" sz="3200" dirty="0" smtClean="0">
                <a:latin typeface="경기천년제목"/>
              </a:rPr>
              <a:t>1. </a:t>
            </a:r>
            <a:r>
              <a:rPr lang="ko-KR" altLang="en-US" sz="3200" dirty="0">
                <a:latin typeface="경기천년제목"/>
              </a:rPr>
              <a:t>스포츠 산업의 분류 </a:t>
            </a:r>
            <a:r>
              <a:rPr lang="en-US" altLang="ko-KR" sz="3200" dirty="0">
                <a:latin typeface="경기천년제목"/>
              </a:rPr>
              <a:t>(2)</a:t>
            </a:r>
            <a:endParaRPr lang="ko-KR" altLang="en-US" sz="3200" dirty="0">
              <a:latin typeface="경기천년제목"/>
            </a:endParaRPr>
          </a:p>
        </p:txBody>
      </p:sp>
      <p:sp>
        <p:nvSpPr>
          <p:cNvPr id="29" name="Text Box 51">
            <a:extLst>
              <a:ext uri="{FF2B5EF4-FFF2-40B4-BE49-F238E27FC236}">
                <a16:creationId xmlns:a16="http://schemas.microsoft.com/office/drawing/2014/main" id="{624BC395-8AE6-4EFB-9AAC-EBD1861A2F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06064" y="1847075"/>
            <a:ext cx="7859382" cy="43088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38100" prst="cross"/>
            </a:sp3d>
          </a:bodyPr>
          <a:lstStyle>
            <a:defPPr>
              <a:defRPr lang="en-US"/>
            </a:defPPr>
            <a:lvl1pPr marL="85725" indent="-85725" defTabSz="914400" latinLnBrk="1">
              <a:lnSpc>
                <a:spcPct val="120000"/>
              </a:lnSpc>
              <a:buFont typeface="Arial" pitchFamily="34" charset="0"/>
              <a:buChar char="•"/>
              <a:defRPr sz="1600" b="0" spc="-100">
                <a:solidFill>
                  <a:prstClr val="black">
                    <a:lumMod val="85000"/>
                    <a:lumOff val="15000"/>
                  </a:prstClr>
                </a:solidFill>
                <a:latin typeface="HY견고딕" pitchFamily="18" charset="-127"/>
                <a:ea typeface="HY견고딕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indent="0">
              <a:buNone/>
            </a:pPr>
            <a:r>
              <a:rPr lang="ko-KR" altLang="en-US" sz="20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 </a:t>
            </a:r>
            <a:endParaRPr lang="en-US" altLang="ko-KR" sz="200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4C6B9852-E1DB-4F6B-9D25-7F56F9C00571}"/>
              </a:ext>
            </a:extLst>
          </p:cNvPr>
          <p:cNvGrpSpPr/>
          <p:nvPr/>
        </p:nvGrpSpPr>
        <p:grpSpPr>
          <a:xfrm>
            <a:off x="746775" y="1085564"/>
            <a:ext cx="8024412" cy="483915"/>
            <a:chOff x="746775" y="1085564"/>
            <a:chExt cx="5140726" cy="483915"/>
          </a:xfrm>
        </p:grpSpPr>
        <p:grpSp>
          <p:nvGrpSpPr>
            <p:cNvPr id="13" name="그룹 152">
              <a:extLst>
                <a:ext uri="{FF2B5EF4-FFF2-40B4-BE49-F238E27FC236}">
                  <a16:creationId xmlns:a16="http://schemas.microsoft.com/office/drawing/2014/main" id="{15A33492-F113-47FF-AB2C-61494863CA2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46775" y="1150312"/>
              <a:ext cx="166207" cy="299467"/>
              <a:chOff x="3000359" y="1036491"/>
              <a:chExt cx="316769" cy="375125"/>
            </a:xfrm>
          </p:grpSpPr>
          <p:sp>
            <p:nvSpPr>
              <p:cNvPr id="15" name="AutoShape 25">
                <a:extLst>
                  <a:ext uri="{FF2B5EF4-FFF2-40B4-BE49-F238E27FC236}">
                    <a16:creationId xmlns:a16="http://schemas.microsoft.com/office/drawing/2014/main" id="{632AC200-AEA0-471F-A3B8-8FB1AB48B5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00359" y="1154115"/>
                <a:ext cx="294747" cy="226864"/>
              </a:xfrm>
              <a:prstGeom prst="roundRect">
                <a:avLst>
                  <a:gd name="adj" fmla="val 12102"/>
                </a:avLst>
              </a:prstGeom>
              <a:noFill/>
              <a:ln w="4826">
                <a:solidFill>
                  <a:srgbClr val="C0C0C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 sz="1700" dirty="0">
                  <a:latin typeface="경기천년바탕 Regular" panose="02020503020101020101" pitchFamily="18" charset="-127"/>
                  <a:ea typeface="경기천년바탕 Regular" panose="02020503020101020101" pitchFamily="18" charset="-127"/>
                </a:endParaRPr>
              </a:p>
            </p:txBody>
          </p:sp>
          <p:sp>
            <p:nvSpPr>
              <p:cNvPr id="16" name="Freeform 26">
                <a:extLst>
                  <a:ext uri="{FF2B5EF4-FFF2-40B4-BE49-F238E27FC236}">
                    <a16:creationId xmlns:a16="http://schemas.microsoft.com/office/drawing/2014/main" id="{39D72D6C-D44C-4FA5-8B23-7FFB96449C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19371" y="1036491"/>
                <a:ext cx="297757" cy="375125"/>
              </a:xfrm>
              <a:custGeom>
                <a:avLst/>
                <a:gdLst>
                  <a:gd name="T0" fmla="*/ 7183602 w 1392"/>
                  <a:gd name="T1" fmla="*/ 29675950 h 2210"/>
                  <a:gd name="T2" fmla="*/ 0 w 1392"/>
                  <a:gd name="T3" fmla="*/ 46934079 h 2210"/>
                  <a:gd name="T4" fmla="*/ 24570726 w 1392"/>
                  <a:gd name="T5" fmla="*/ 63673643 h 2210"/>
                  <a:gd name="T6" fmla="*/ 63691981 w 1392"/>
                  <a:gd name="T7" fmla="*/ 7404560 h 2210"/>
                  <a:gd name="T8" fmla="*/ 63691981 w 1392"/>
                  <a:gd name="T9" fmla="*/ 0 h 2210"/>
                  <a:gd name="T10" fmla="*/ 20041056 w 1392"/>
                  <a:gd name="T11" fmla="*/ 47423948 h 2210"/>
                  <a:gd name="T12" fmla="*/ 7183602 w 1392"/>
                  <a:gd name="T13" fmla="*/ 29675950 h 221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392"/>
                  <a:gd name="T22" fmla="*/ 0 h 2210"/>
                  <a:gd name="T23" fmla="*/ 1392 w 1392"/>
                  <a:gd name="T24" fmla="*/ 2210 h 2210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392" h="2210">
                    <a:moveTo>
                      <a:pt x="157" y="1030"/>
                    </a:moveTo>
                    <a:lnTo>
                      <a:pt x="0" y="1629"/>
                    </a:lnTo>
                    <a:lnTo>
                      <a:pt x="537" y="2210"/>
                    </a:lnTo>
                    <a:lnTo>
                      <a:pt x="1392" y="257"/>
                    </a:lnTo>
                    <a:lnTo>
                      <a:pt x="1392" y="0"/>
                    </a:lnTo>
                    <a:lnTo>
                      <a:pt x="438" y="1646"/>
                    </a:lnTo>
                    <a:lnTo>
                      <a:pt x="157" y="1030"/>
                    </a:lnTo>
                    <a:close/>
                  </a:path>
                </a:pathLst>
              </a:custGeom>
              <a:solidFill>
                <a:srgbClr val="00539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 dirty="0">
                  <a:latin typeface="경기천년바탕 Regular" panose="02020503020101020101" pitchFamily="18" charset="-127"/>
                  <a:ea typeface="경기천년바탕 Regular" panose="02020503020101020101" pitchFamily="18" charset="-127"/>
                </a:endParaRPr>
              </a:p>
            </p:txBody>
          </p:sp>
        </p:grp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0AA3AFD-BD55-420C-A206-2A62D97C9D0D}"/>
                </a:ext>
              </a:extLst>
            </p:cNvPr>
            <p:cNvSpPr/>
            <p:nvPr/>
          </p:nvSpPr>
          <p:spPr>
            <a:xfrm>
              <a:off x="942422" y="1085564"/>
              <a:ext cx="4945079" cy="48391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 indent="-85725">
                <a:lnSpc>
                  <a:spcPct val="130000"/>
                </a:lnSpc>
              </a:pPr>
              <a:r>
                <a:rPr lang="ko-KR" altLang="en-US" sz="2200" b="1" spc="-185" dirty="0">
                  <a:solidFill>
                    <a:srgbClr val="0070C0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스포츠시설업</a:t>
              </a:r>
            </a:p>
          </p:txBody>
        </p:sp>
      </p:grpSp>
      <p:sp>
        <p:nvSpPr>
          <p:cNvPr id="8" name="AutoShape 2" descr="D:\24 ESG %EB%AA%A8%EB%93%A0 %EC%9E%90%EB%A3%8C %EA%B3%84%ED%9A%8D%EC%84%9C_%ED%9A%8C%EC%9D%98%EB%A1%9D %EC%98%81%EC%88%98%EC%A6%9D %EC%9A%B4%EC%98%81%EB%B9%84\%EA%B7%B9%EA%B0%95%EC%9E%90%EB%A3%8C_ESG %EA%B0%9C%EB%B0%9C %EC%8B%A0%EC%B2%AD%EC%84%9C ___PPT__ %EC%97%AC%ED%83%80%EC%9E%90%EB%A3%8C\ESG %EC%82%AC%EC%A7%84 %EB%B0%8F %EB%8F%99%EC%98%81%EC%83%81 %EC%9E%90%EB%A3%8C\19 investopia.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19B47B-1947-C356-7B67-E7A164969C52}"/>
              </a:ext>
            </a:extLst>
          </p:cNvPr>
          <p:cNvSpPr txBox="1"/>
          <p:nvPr/>
        </p:nvSpPr>
        <p:spPr>
          <a:xfrm>
            <a:off x="746775" y="1569479"/>
            <a:ext cx="9381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0" i="0" dirty="0">
                <a:solidFill>
                  <a:srgbClr val="333333"/>
                </a:solidFill>
                <a:effectLst/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경기장을 짓는 건설업과 임대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·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관리하는 운영업이다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. </a:t>
            </a:r>
            <a:endParaRPr lang="ko-KR" altLang="en-US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7993A0-DC19-4F77-1647-99C2618CF6BD}"/>
              </a:ext>
            </a:extLst>
          </p:cNvPr>
          <p:cNvSpPr txBox="1"/>
          <p:nvPr/>
        </p:nvSpPr>
        <p:spPr>
          <a:xfrm>
            <a:off x="5087888" y="2053394"/>
            <a:ext cx="35392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  <a:hlinkClick r:id="rId2"/>
              </a:rPr>
              <a:t>출처</a:t>
            </a:r>
            <a:r>
              <a:rPr lang="en-US" altLang="ko-KR" sz="14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  <a:hlinkClick r:id="rId2"/>
              </a:rPr>
              <a:t>: </a:t>
            </a:r>
            <a:r>
              <a:rPr lang="ko-KR" altLang="en-US" sz="14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  <a:hlinkClick r:id="rId2"/>
              </a:rPr>
              <a:t>스포츠 산업 </a:t>
            </a:r>
            <a:r>
              <a:rPr lang="en-US" altLang="ko-KR" sz="14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  <a:hlinkClick r:id="rId2"/>
              </a:rPr>
              <a:t>(naver.com)</a:t>
            </a:r>
            <a:endParaRPr lang="ko-KR" altLang="en-US" sz="140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pic>
        <p:nvPicPr>
          <p:cNvPr id="7" name="그림 6" descr="축적 모형, 장난감, 건설세트 장난감이(가) 표시된 사진&#10;&#10;자동 생성된 설명">
            <a:extLst>
              <a:ext uri="{FF2B5EF4-FFF2-40B4-BE49-F238E27FC236}">
                <a16:creationId xmlns:a16="http://schemas.microsoft.com/office/drawing/2014/main" id="{C99E3BF1-B237-469E-C248-2C5203E3D3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119" y="2513833"/>
            <a:ext cx="5854700" cy="38735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522B71F-4D07-5314-4151-0F34CDF8FCDF}"/>
              </a:ext>
            </a:extLst>
          </p:cNvPr>
          <p:cNvSpPr txBox="1"/>
          <p:nvPr/>
        </p:nvSpPr>
        <p:spPr>
          <a:xfrm>
            <a:off x="6196819" y="5373216"/>
            <a:ext cx="56530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출처</a:t>
            </a:r>
            <a:r>
              <a:rPr lang="en-US" altLang="ko-KR" sz="12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: </a:t>
            </a:r>
            <a:r>
              <a:rPr lang="en-US" altLang="ko-KR" sz="12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  <a:hlinkClick r:id="rId4"/>
              </a:rPr>
              <a:t>https://m.blog.naver.com/tremendous3712/221718809123</a:t>
            </a:r>
            <a:r>
              <a:rPr lang="en-US" altLang="ko-KR" sz="12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[</a:t>
            </a:r>
            <a:r>
              <a:rPr lang="ko-KR" altLang="en-US" sz="1200" dirty="0" err="1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비오전문과외</a:t>
            </a:r>
            <a:r>
              <a:rPr lang="ko-KR" altLang="en-US" sz="12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작성일</a:t>
            </a:r>
            <a:r>
              <a:rPr lang="en-US" altLang="ko-KR" sz="12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:2019.11.26 12:39]</a:t>
            </a:r>
            <a:endParaRPr lang="ko-KR" altLang="en-US" sz="120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53119779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>
            <a:extLst>
              <a:ext uri="{FF2B5EF4-FFF2-40B4-BE49-F238E27FC236}">
                <a16:creationId xmlns:a16="http://schemas.microsoft.com/office/drawing/2014/main" id="{03BFD3E8-00BF-4CA6-9C7A-A11B02C7929B}"/>
              </a:ext>
            </a:extLst>
          </p:cNvPr>
          <p:cNvSpPr/>
          <p:nvPr/>
        </p:nvSpPr>
        <p:spPr>
          <a:xfrm>
            <a:off x="1368219" y="1090752"/>
            <a:ext cx="8589972" cy="48397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38100" prst="cross"/>
            </a:sp3d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85725">
              <a:lnSpc>
                <a:spcPct val="130000"/>
              </a:lnSpc>
            </a:pPr>
            <a:r>
              <a:rPr lang="ko-KR" altLang="en-US" sz="2000" spc="-100" dirty="0">
                <a:solidFill>
                  <a:srgbClr val="0070C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</a:t>
            </a:r>
            <a:r>
              <a:rPr lang="ko-KR" altLang="en-US" sz="2200" b="1" spc="-185" dirty="0">
                <a:solidFill>
                  <a:srgbClr val="0070C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스포츠 서비스업</a:t>
            </a:r>
          </a:p>
        </p:txBody>
      </p:sp>
      <p:sp>
        <p:nvSpPr>
          <p:cNvPr id="31" name="AutoShape 25">
            <a:extLst>
              <a:ext uri="{FF2B5EF4-FFF2-40B4-BE49-F238E27FC236}">
                <a16:creationId xmlns:a16="http://schemas.microsoft.com/office/drawing/2014/main" id="{2A120D32-3239-4C7D-99E7-97CDCAB05F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3215" y="1277622"/>
            <a:ext cx="180000" cy="180000"/>
          </a:xfrm>
          <a:prstGeom prst="roundRect">
            <a:avLst>
              <a:gd name="adj" fmla="val 12102"/>
            </a:avLst>
          </a:prstGeom>
          <a:noFill/>
          <a:ln w="4826">
            <a:solidFill>
              <a:srgbClr val="C0C0C0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70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32" name="Freeform 26">
            <a:extLst>
              <a:ext uri="{FF2B5EF4-FFF2-40B4-BE49-F238E27FC236}">
                <a16:creationId xmlns:a16="http://schemas.microsoft.com/office/drawing/2014/main" id="{2C91F763-436B-47B4-A142-B4F9075F70EF}"/>
              </a:ext>
            </a:extLst>
          </p:cNvPr>
          <p:cNvSpPr>
            <a:spLocks/>
          </p:cNvSpPr>
          <p:nvPr/>
        </p:nvSpPr>
        <p:spPr bwMode="auto">
          <a:xfrm>
            <a:off x="1184275" y="1143467"/>
            <a:ext cx="238872" cy="299467"/>
          </a:xfrm>
          <a:custGeom>
            <a:avLst/>
            <a:gdLst>
              <a:gd name="T0" fmla="*/ 7183602 w 1392"/>
              <a:gd name="T1" fmla="*/ 29675950 h 2210"/>
              <a:gd name="T2" fmla="*/ 0 w 1392"/>
              <a:gd name="T3" fmla="*/ 46934079 h 2210"/>
              <a:gd name="T4" fmla="*/ 24570726 w 1392"/>
              <a:gd name="T5" fmla="*/ 63673643 h 2210"/>
              <a:gd name="T6" fmla="*/ 63691981 w 1392"/>
              <a:gd name="T7" fmla="*/ 7404560 h 2210"/>
              <a:gd name="T8" fmla="*/ 63691981 w 1392"/>
              <a:gd name="T9" fmla="*/ 0 h 2210"/>
              <a:gd name="T10" fmla="*/ 20041056 w 1392"/>
              <a:gd name="T11" fmla="*/ 47423948 h 2210"/>
              <a:gd name="T12" fmla="*/ 7183602 w 1392"/>
              <a:gd name="T13" fmla="*/ 29675950 h 221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392"/>
              <a:gd name="T22" fmla="*/ 0 h 2210"/>
              <a:gd name="T23" fmla="*/ 1392 w 1392"/>
              <a:gd name="T24" fmla="*/ 2210 h 2210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392" h="2210">
                <a:moveTo>
                  <a:pt x="157" y="1030"/>
                </a:moveTo>
                <a:lnTo>
                  <a:pt x="0" y="1629"/>
                </a:lnTo>
                <a:lnTo>
                  <a:pt x="537" y="2210"/>
                </a:lnTo>
                <a:lnTo>
                  <a:pt x="1392" y="257"/>
                </a:lnTo>
                <a:lnTo>
                  <a:pt x="1392" y="0"/>
                </a:lnTo>
                <a:lnTo>
                  <a:pt x="438" y="1646"/>
                </a:lnTo>
                <a:lnTo>
                  <a:pt x="157" y="1030"/>
                </a:lnTo>
                <a:close/>
              </a:path>
            </a:pathLst>
          </a:custGeom>
          <a:solidFill>
            <a:srgbClr val="0070C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51789D0-91CF-42CC-9905-55DE7D0EBAE7}"/>
              </a:ext>
            </a:extLst>
          </p:cNvPr>
          <p:cNvSpPr txBox="1"/>
          <p:nvPr/>
        </p:nvSpPr>
        <p:spPr>
          <a:xfrm>
            <a:off x="479376" y="294096"/>
            <a:ext cx="5040560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>
              <a:defRPr sz="2800" b="1" spc="-185">
                <a:solidFill>
                  <a:srgbClr val="0033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defRPr>
            </a:lvl1pPr>
          </a:lstStyle>
          <a:p>
            <a:r>
              <a:rPr lang="en-US" altLang="ko-KR" sz="3200" dirty="0">
                <a:latin typeface="경기천년제목"/>
              </a:rPr>
              <a:t>1. </a:t>
            </a:r>
            <a:r>
              <a:rPr lang="ko-KR" altLang="en-US" sz="3200" dirty="0">
                <a:latin typeface="경기천년제목"/>
              </a:rPr>
              <a:t>스포츠 산업의 분류 </a:t>
            </a:r>
            <a:r>
              <a:rPr lang="en-US" altLang="ko-KR" sz="3200" dirty="0">
                <a:latin typeface="경기천년제목"/>
              </a:rPr>
              <a:t>(3)</a:t>
            </a:r>
            <a:endParaRPr lang="ko-KR" altLang="en-US" sz="3200" dirty="0">
              <a:latin typeface="경기천년제목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601608B-5C2B-D21F-07BD-9F69E01FA252}"/>
              </a:ext>
            </a:extLst>
          </p:cNvPr>
          <p:cNvSpPr txBox="1"/>
          <p:nvPr/>
        </p:nvSpPr>
        <p:spPr>
          <a:xfrm>
            <a:off x="911424" y="1574731"/>
            <a:ext cx="103691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0" i="0" dirty="0">
                <a:solidFill>
                  <a:srgbClr val="333333"/>
                </a:solidFill>
                <a:effectLst/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프로 스포츠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,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경주사업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(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경륜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,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경정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,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경마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),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스포츠마케팅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(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에이전트업 등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)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을 비롯해 스포츠 관련 정보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,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교육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,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게임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, </a:t>
            </a:r>
            <a:r>
              <a:rPr lang="ko-KR" altLang="en-US" b="0" i="0" dirty="0" err="1">
                <a:solidFill>
                  <a:srgbClr val="333333"/>
                </a:solidFill>
                <a:effectLst/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여행업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등이다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.</a:t>
            </a:r>
            <a:endParaRPr lang="ko-KR" altLang="en-US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6126D8-4BFE-0B76-C87E-1DC56240248C}"/>
              </a:ext>
            </a:extLst>
          </p:cNvPr>
          <p:cNvSpPr txBox="1"/>
          <p:nvPr/>
        </p:nvSpPr>
        <p:spPr>
          <a:xfrm>
            <a:off x="4655840" y="2221062"/>
            <a:ext cx="46805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경기천년바탕"/>
                <a:hlinkClick r:id="rId2"/>
              </a:rPr>
              <a:t>출처</a:t>
            </a:r>
            <a:r>
              <a:rPr lang="en-US" altLang="ko-KR" sz="1600" dirty="0">
                <a:latin typeface="경기천년바탕"/>
                <a:hlinkClick r:id="rId2"/>
              </a:rPr>
              <a:t>: </a:t>
            </a:r>
            <a:r>
              <a:rPr lang="ko-KR" altLang="en-US" sz="1600" dirty="0">
                <a:latin typeface="경기천년바탕"/>
                <a:hlinkClick r:id="rId2"/>
              </a:rPr>
              <a:t>스포츠 산업 </a:t>
            </a:r>
            <a:r>
              <a:rPr lang="en-US" altLang="ko-KR" sz="1600" dirty="0">
                <a:latin typeface="경기천년바탕"/>
                <a:hlinkClick r:id="rId2"/>
              </a:rPr>
              <a:t>(naver.com)</a:t>
            </a:r>
            <a:endParaRPr lang="ko-KR" altLang="en-US" sz="1600" dirty="0">
              <a:latin typeface="경기천년바탕"/>
            </a:endParaRPr>
          </a:p>
        </p:txBody>
      </p:sp>
      <p:pic>
        <p:nvPicPr>
          <p:cNvPr id="5" name="그림 4" descr="스케치, 도표, 클립아트, 디자인이(가) 표시된 사진&#10;&#10;자동 생성된 설명">
            <a:extLst>
              <a:ext uri="{FF2B5EF4-FFF2-40B4-BE49-F238E27FC236}">
                <a16:creationId xmlns:a16="http://schemas.microsoft.com/office/drawing/2014/main" id="{5AF9B7B8-16F7-5A4D-5E6E-7427FC1F34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23" y="2794000"/>
            <a:ext cx="5154799" cy="27863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3630BB5-568B-E2E5-5ED8-BEF683BCF343}"/>
              </a:ext>
            </a:extLst>
          </p:cNvPr>
          <p:cNvSpPr txBox="1"/>
          <p:nvPr/>
        </p:nvSpPr>
        <p:spPr>
          <a:xfrm>
            <a:off x="6066222" y="4797152"/>
            <a:ext cx="56464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출처</a:t>
            </a:r>
            <a:r>
              <a:rPr lang="en-US" altLang="ko-KR" sz="12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: </a:t>
            </a:r>
            <a:r>
              <a:rPr lang="en-US" altLang="ko-KR" sz="12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  <a:hlinkClick r:id="rId4"/>
              </a:rPr>
              <a:t>http://www.enewstoday.co.kr/news/articleView.html?idxno=1265122</a:t>
            </a:r>
            <a:r>
              <a:rPr lang="en-US" altLang="ko-KR" sz="12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[</a:t>
            </a:r>
            <a:r>
              <a:rPr lang="ko-KR" altLang="en-US" sz="1200" dirty="0" err="1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이뉴스투데이</a:t>
            </a:r>
            <a:r>
              <a:rPr lang="ko-KR" altLang="en-US" sz="12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이지혜 기자 입력</a:t>
            </a:r>
            <a:r>
              <a:rPr lang="en-US" altLang="ko-KR" sz="12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: 2019.01.21 19:50]</a:t>
            </a:r>
            <a:endParaRPr lang="ko-KR" altLang="en-US" sz="120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14432938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A99A8"/>
        </a:solidFill>
        <a:ln>
          <a:noFill/>
        </a:ln>
      </a:spPr>
      <a:bodyPr rtlCol="0" anchor="ctr"/>
      <a:lstStyle>
        <a:defPPr algn="ctr">
          <a:defRPr sz="1300" dirty="0">
            <a:latin typeface="나눔바른고딕" panose="020B0603020101020101" pitchFamily="50" charset="-127"/>
            <a:ea typeface="나눔바른고딕" panose="020B0603020101020101" pitchFamily="50" charset="-127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디자인 사용자 지정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27030</TotalTime>
  <Words>2586</Words>
  <Application>Microsoft Office PowerPoint</Application>
  <PresentationFormat>와이드스크린</PresentationFormat>
  <Paragraphs>441</Paragraphs>
  <Slides>43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4</vt:i4>
      </vt:variant>
      <vt:variant>
        <vt:lpstr>슬라이드 제목</vt:lpstr>
      </vt:variant>
      <vt:variant>
        <vt:i4>43</vt:i4>
      </vt:variant>
    </vt:vector>
  </HeadingPairs>
  <TitlesOfParts>
    <vt:vector size="60" baseType="lpstr">
      <vt:lpstr>나눔바른고딕</vt:lpstr>
      <vt:lpstr>Calibri</vt:lpstr>
      <vt:lpstr>경기천년바탕 Bold</vt:lpstr>
      <vt:lpstr>Arial</vt:lpstr>
      <vt:lpstr>경기천년제목 Bold</vt:lpstr>
      <vt:lpstr>HY헤드라인M</vt:lpstr>
      <vt:lpstr>경기천년제목</vt:lpstr>
      <vt:lpstr>Calibri Light</vt:lpstr>
      <vt:lpstr>경기천년바탕</vt:lpstr>
      <vt:lpstr>맑은 고딕</vt:lpstr>
      <vt:lpstr>함초롬바탕</vt:lpstr>
      <vt:lpstr>경기천년제목 Medium</vt:lpstr>
      <vt:lpstr>경기천년바탕 Regular</vt:lpstr>
      <vt:lpstr>Office 테마</vt:lpstr>
      <vt:lpstr>1_Office 테마</vt:lpstr>
      <vt:lpstr>디자인 사용자 지정</vt:lpstr>
      <vt:lpstr>1_디자인 사용자 지정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Kyonggi Univ.</dc:creator>
  <cp:lastModifiedBy>PC</cp:lastModifiedBy>
  <cp:revision>2067</cp:revision>
  <cp:lastPrinted>2023-03-13T16:53:34Z</cp:lastPrinted>
  <dcterms:created xsi:type="dcterms:W3CDTF">2016-12-07T05:17:00Z</dcterms:created>
  <dcterms:modified xsi:type="dcterms:W3CDTF">2024-04-18T03:30:35Z</dcterms:modified>
</cp:coreProperties>
</file>